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56" r:id="rId2"/>
    <p:sldId id="354" r:id="rId3"/>
    <p:sldId id="356" r:id="rId4"/>
    <p:sldId id="313" r:id="rId5"/>
    <p:sldId id="312" r:id="rId6"/>
    <p:sldId id="347" r:id="rId7"/>
    <p:sldId id="314" r:id="rId8"/>
    <p:sldId id="315" r:id="rId9"/>
    <p:sldId id="264" r:id="rId10"/>
    <p:sldId id="330" r:id="rId11"/>
    <p:sldId id="303" r:id="rId12"/>
    <p:sldId id="343" r:id="rId13"/>
    <p:sldId id="30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0" autoAdjust="0"/>
    <p:restoredTop sz="82540" autoAdjust="0"/>
  </p:normalViewPr>
  <p:slideViewPr>
    <p:cSldViewPr>
      <p:cViewPr varScale="1">
        <p:scale>
          <a:sx n="42" d="100"/>
          <a:sy n="42" d="100"/>
        </p:scale>
        <p:origin x="66"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003887-7422-4D44-B08C-4420AE9204C7}" type="datetimeFigureOut">
              <a:rPr lang="en-US" smtClean="0"/>
              <a:t>5/14/2020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800930-C045-45D3-8DBE-3392B07E28DF}" type="slidenum">
              <a:rPr lang="en-US" smtClean="0"/>
              <a:t>‹#›</a:t>
            </a:fld>
            <a:endParaRPr lang="en-US"/>
          </a:p>
        </p:txBody>
      </p:sp>
    </p:spTree>
    <p:extLst>
      <p:ext uri="{BB962C8B-B14F-4D97-AF65-F5344CB8AC3E}">
        <p14:creationId xmlns:p14="http://schemas.microsoft.com/office/powerpoint/2010/main" val="1922285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03CD9-D52F-4A72-BA65-C5D714CB134D}" type="datetimeFigureOut">
              <a:rPr lang="en-US" smtClean="0"/>
              <a:t>5/14/2020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F9AC3-671E-4985-BEE4-C55879164556}" type="slidenum">
              <a:rPr lang="en-US" smtClean="0"/>
              <a:t>‹#›</a:t>
            </a:fld>
            <a:endParaRPr lang="en-US"/>
          </a:p>
        </p:txBody>
      </p:sp>
    </p:spTree>
    <p:extLst>
      <p:ext uri="{BB962C8B-B14F-4D97-AF65-F5344CB8AC3E}">
        <p14:creationId xmlns:p14="http://schemas.microsoft.com/office/powerpoint/2010/main" val="134928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nfpa.org/urbaniz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ensus.gov/library/publications/2002/dec/censr-3.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F9AC3-671E-4985-BEE4-C55879164556}" type="slidenum">
              <a:rPr lang="en-US" smtClean="0"/>
              <a:t>2</a:t>
            </a:fld>
            <a:endParaRPr lang="en-US"/>
          </a:p>
        </p:txBody>
      </p:sp>
    </p:spTree>
    <p:extLst>
      <p:ext uri="{BB962C8B-B14F-4D97-AF65-F5344CB8AC3E}">
        <p14:creationId xmlns:p14="http://schemas.microsoft.com/office/powerpoint/2010/main" val="3303041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28F9AC3-671E-4985-BEE4-C55879164556}" type="slidenum">
              <a:rPr lang="en-US" smtClean="0"/>
              <a:t>11</a:t>
            </a:fld>
            <a:endParaRPr lang="en-US"/>
          </a:p>
        </p:txBody>
      </p:sp>
    </p:spTree>
    <p:extLst>
      <p:ext uri="{BB962C8B-B14F-4D97-AF65-F5344CB8AC3E}">
        <p14:creationId xmlns:p14="http://schemas.microsoft.com/office/powerpoint/2010/main" val="418163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50000"/>
              </a:lnSpc>
              <a:spcBef>
                <a:spcPts val="0"/>
              </a:spcBef>
              <a:spcAft>
                <a:spcPts val="1000"/>
              </a:spcAft>
              <a:buClrTx/>
              <a:buSzTx/>
              <a:buFont typeface="Arial" pitchFamily="34" charset="0"/>
              <a:buChar char="•"/>
              <a:tabLst/>
              <a:defRPr/>
            </a:pPr>
            <a:r>
              <a:rPr kumimoji="0" lang="en-ZA" sz="1100" b="0" i="0" u="none" strike="noStrike" kern="1200" cap="none" spc="0" normalizeH="0" baseline="0" noProof="0" dirty="0">
                <a:ln>
                  <a:noFill/>
                </a:ln>
                <a:solidFill>
                  <a:prstClr val="black">
                    <a:lumMod val="50000"/>
                    <a:lumOff val="50000"/>
                  </a:prstClr>
                </a:solidFill>
                <a:effectLst/>
                <a:uLnTx/>
                <a:uFillTx/>
                <a:latin typeface="Times New Roman"/>
                <a:ea typeface="Calibri"/>
                <a:cs typeface="Times New Roman"/>
              </a:rPr>
              <a:t>Urgent need for health enhancing opportunities to assist with building a healthy self-concept among South Africa’s children</a:t>
            </a:r>
          </a:p>
          <a:p>
            <a:pPr marL="342900" marR="0" lvl="0" indent="-342900" algn="l" defTabSz="914400" rtl="0" eaLnBrk="1" fontAlgn="auto" latinLnBrk="0" hangingPunct="1">
              <a:lnSpc>
                <a:spcPct val="150000"/>
              </a:lnSpc>
              <a:spcBef>
                <a:spcPts val="0"/>
              </a:spcBef>
              <a:spcAft>
                <a:spcPts val="1000"/>
              </a:spcAft>
              <a:buClrTx/>
              <a:buSzTx/>
              <a:buFont typeface="Arial" pitchFamily="34" charset="0"/>
              <a:buChar char="•"/>
              <a:tabLst/>
              <a:defRPr/>
            </a:pPr>
            <a:r>
              <a:rPr kumimoji="0" lang="en-ZA" sz="1100" b="0" i="0" u="none" strike="noStrike" kern="1200" cap="none" spc="0" normalizeH="0" baseline="0" noProof="0" dirty="0">
                <a:ln>
                  <a:noFill/>
                </a:ln>
                <a:solidFill>
                  <a:prstClr val="black">
                    <a:lumMod val="50000"/>
                    <a:lumOff val="50000"/>
                  </a:prstClr>
                </a:solidFill>
                <a:effectLst/>
                <a:uLnTx/>
                <a:uFillTx/>
                <a:latin typeface="Times New Roman"/>
                <a:ea typeface="Calibri"/>
                <a:cs typeface="Times New Roman"/>
              </a:rPr>
              <a:t>.Research has indicated a healthy self-concept to be critical for child well-being and connected to children’s social and emotional development </a:t>
            </a:r>
          </a:p>
          <a:p>
            <a:pPr marL="742950" marR="0" lvl="1" indent="-285750" algn="l" defTabSz="914400" rtl="0" eaLnBrk="1" fontAlgn="auto" latinLnBrk="0" hangingPunct="1">
              <a:lnSpc>
                <a:spcPct val="150000"/>
              </a:lnSpc>
              <a:spcBef>
                <a:spcPts val="0"/>
              </a:spcBef>
              <a:spcAft>
                <a:spcPts val="1000"/>
              </a:spcAft>
              <a:buClrTx/>
              <a:buSzTx/>
              <a:buFont typeface="Courier New" pitchFamily="49" charset="0"/>
              <a:buChar char="o"/>
              <a:tabLst/>
              <a:defRPr/>
            </a:pPr>
            <a:r>
              <a:rPr kumimoji="0" lang="en-ZA" sz="800" b="0" i="0" u="none" strike="noStrike" kern="1200" cap="none" spc="0" normalizeH="0" baseline="0" noProof="0" dirty="0">
                <a:ln>
                  <a:noFill/>
                </a:ln>
                <a:solidFill>
                  <a:prstClr val="black">
                    <a:lumMod val="50000"/>
                    <a:lumOff val="50000"/>
                  </a:prstClr>
                </a:solidFill>
                <a:effectLst/>
                <a:uLnTx/>
                <a:uFillTx/>
                <a:latin typeface="Times New Roman"/>
                <a:ea typeface="Calibri"/>
                <a:cs typeface="Times New Roman"/>
              </a:rPr>
              <a:t>Low levels of self-concept have been linked to aggression, depression, eating disorders, adjustment problems, suicide, and shame</a:t>
            </a:r>
          </a:p>
          <a:p>
            <a:pPr marL="742950" marR="0" lvl="1" indent="-285750" algn="l" defTabSz="914400" rtl="0" eaLnBrk="1" fontAlgn="auto" latinLnBrk="0" hangingPunct="1">
              <a:lnSpc>
                <a:spcPct val="150000"/>
              </a:lnSpc>
              <a:spcBef>
                <a:spcPts val="0"/>
              </a:spcBef>
              <a:spcAft>
                <a:spcPts val="1000"/>
              </a:spcAft>
              <a:buClrTx/>
              <a:buSzTx/>
              <a:buFont typeface="Courier New" pitchFamily="49" charset="0"/>
              <a:buChar char="o"/>
              <a:tabLst/>
              <a:defRPr/>
            </a:pPr>
            <a:r>
              <a:rPr kumimoji="0" lang="en-ZA" sz="800" b="0" i="0" u="none" strike="noStrike" kern="1200" cap="none" spc="0" normalizeH="0" baseline="0" noProof="0" dirty="0">
                <a:ln>
                  <a:noFill/>
                </a:ln>
                <a:solidFill>
                  <a:prstClr val="black">
                    <a:lumMod val="50000"/>
                    <a:lumOff val="50000"/>
                  </a:prstClr>
                </a:solidFill>
                <a:effectLst/>
                <a:uLnTx/>
                <a:uFillTx/>
                <a:latin typeface="Times New Roman"/>
                <a:ea typeface="Calibri"/>
                <a:cs typeface="Times New Roman"/>
              </a:rPr>
              <a:t> Higher levels of self-concept are linked to academic, school, and social success</a:t>
            </a:r>
          </a:p>
          <a:p>
            <a:pPr marL="342900" marR="0" lvl="0" indent="-342900" algn="l" defTabSz="914400" rtl="0" eaLnBrk="1" fontAlgn="auto" latinLnBrk="0" hangingPunct="1">
              <a:lnSpc>
                <a:spcPct val="150000"/>
              </a:lnSpc>
              <a:spcBef>
                <a:spcPts val="0"/>
              </a:spcBef>
              <a:spcAft>
                <a:spcPts val="1000"/>
              </a:spcAft>
              <a:buClrTx/>
              <a:buSzTx/>
              <a:buFont typeface="Arial" pitchFamily="34" charset="0"/>
              <a:buChar char="•"/>
              <a:tabLst/>
              <a:defRPr/>
            </a:pPr>
            <a:r>
              <a:rPr kumimoji="0" lang="en-ZA" sz="1100" b="0" i="0" u="none" strike="noStrike" kern="1200" cap="none" spc="0" normalizeH="0" baseline="0" noProof="0" dirty="0">
                <a:ln>
                  <a:noFill/>
                </a:ln>
                <a:solidFill>
                  <a:prstClr val="black">
                    <a:lumMod val="50000"/>
                    <a:lumOff val="50000"/>
                  </a:prstClr>
                </a:solidFill>
                <a:effectLst/>
                <a:uLnTx/>
                <a:uFillTx/>
                <a:latin typeface="Times New Roman"/>
                <a:ea typeface="Calibri"/>
                <a:cs typeface="Times New Roman"/>
              </a:rPr>
              <a:t>Risks associated with poverty and systematic oppression can have an additional negative impact on a child’s self-concept</a:t>
            </a:r>
          </a:p>
          <a:p>
            <a:pPr marL="742950" marR="0" lvl="1" indent="-285750" algn="l" defTabSz="914400" rtl="0" eaLnBrk="1" fontAlgn="auto" latinLnBrk="0" hangingPunct="1">
              <a:lnSpc>
                <a:spcPct val="150000"/>
              </a:lnSpc>
              <a:spcBef>
                <a:spcPts val="0"/>
              </a:spcBef>
              <a:spcAft>
                <a:spcPts val="1000"/>
              </a:spcAft>
              <a:buClrTx/>
              <a:buSzTx/>
              <a:buFont typeface="Courier New" pitchFamily="49" charset="0"/>
              <a:buChar char="o"/>
              <a:tabLst/>
              <a:defRPr/>
            </a:pPr>
            <a:r>
              <a:rPr kumimoji="0" lang="en-ZA" sz="800" b="0" i="0" u="none" strike="noStrike" kern="1200" cap="none" spc="0" normalizeH="0" baseline="0" noProof="0" dirty="0">
                <a:ln>
                  <a:noFill/>
                </a:ln>
                <a:solidFill>
                  <a:prstClr val="black">
                    <a:lumMod val="50000"/>
                    <a:lumOff val="50000"/>
                  </a:prstClr>
                </a:solidFill>
                <a:effectLst/>
                <a:uLnTx/>
                <a:uFillTx/>
                <a:latin typeface="Times New Roman"/>
                <a:ea typeface="Calibri"/>
                <a:cs typeface="Times New Roman"/>
              </a:rPr>
              <a:t>While current research has been effective in quantitatively measuring the multiple domains of a child’s self-concept, there is very little research focused on the child’s subjective conceptualisation and meaning assignation of the self</a:t>
            </a:r>
          </a:p>
          <a:p>
            <a:pPr marL="742950" marR="0" lvl="1" indent="-285750" algn="l" defTabSz="914400" rtl="0" eaLnBrk="1" fontAlgn="auto" latinLnBrk="0" hangingPunct="1">
              <a:lnSpc>
                <a:spcPct val="150000"/>
              </a:lnSpc>
              <a:spcBef>
                <a:spcPts val="0"/>
              </a:spcBef>
              <a:spcAft>
                <a:spcPts val="1000"/>
              </a:spcAft>
              <a:buClrTx/>
              <a:buSzTx/>
              <a:buFont typeface="Courier New" pitchFamily="49" charset="0"/>
              <a:buChar char="o"/>
              <a:tabLst/>
              <a:defRPr/>
            </a:pPr>
            <a:r>
              <a:rPr kumimoji="0" lang="en-ZA" sz="800" b="0" i="0" u="none" strike="noStrike" kern="1200" cap="none" spc="0" normalizeH="0" baseline="0" noProof="0" dirty="0">
                <a:ln>
                  <a:noFill/>
                </a:ln>
                <a:solidFill>
                  <a:prstClr val="black">
                    <a:lumMod val="50000"/>
                    <a:lumOff val="50000"/>
                  </a:prstClr>
                </a:solidFill>
                <a:effectLst/>
                <a:uLnTx/>
                <a:uFillTx/>
                <a:latin typeface="Times New Roman"/>
                <a:ea typeface="Calibri"/>
                <a:cs typeface="Times New Roman"/>
              </a:rPr>
              <a:t>no research studies which explore this amongst children within a South African context of poverty and violence</a:t>
            </a:r>
          </a:p>
          <a:p>
            <a:endParaRPr lang="en-US" dirty="0"/>
          </a:p>
          <a:p>
            <a:pPr>
              <a:lnSpc>
                <a:spcPct val="150000"/>
              </a:lnSpc>
              <a:spcBef>
                <a:spcPts val="0"/>
              </a:spcBef>
              <a:spcAft>
                <a:spcPts val="1000"/>
              </a:spcAft>
            </a:pPr>
            <a:r>
              <a:rPr lang="en-ZA" dirty="0">
                <a:latin typeface="Times New Roman"/>
                <a:ea typeface="Calibri"/>
                <a:cs typeface="Times New Roman"/>
              </a:rPr>
              <a:t>Benefits of Research:</a:t>
            </a:r>
          </a:p>
          <a:p>
            <a:pPr lvl="1">
              <a:lnSpc>
                <a:spcPct val="150000"/>
              </a:lnSpc>
              <a:spcBef>
                <a:spcPts val="0"/>
              </a:spcBef>
              <a:spcAft>
                <a:spcPts val="1000"/>
              </a:spcAft>
            </a:pPr>
            <a:r>
              <a:rPr lang="en-ZA" dirty="0">
                <a:latin typeface="Times New Roman"/>
                <a:ea typeface="Calibri"/>
                <a:cs typeface="Times New Roman"/>
              </a:rPr>
              <a:t>Inform interventions and policies which seek to improve community child well-being, promote mental health, and reduce community violence</a:t>
            </a:r>
          </a:p>
          <a:p>
            <a:pPr lvl="1">
              <a:lnSpc>
                <a:spcPct val="150000"/>
              </a:lnSpc>
              <a:spcBef>
                <a:spcPts val="0"/>
              </a:spcBef>
              <a:spcAft>
                <a:spcPts val="1000"/>
              </a:spcAft>
            </a:pPr>
            <a:r>
              <a:rPr lang="en-ZA" dirty="0">
                <a:latin typeface="Times New Roman"/>
                <a:ea typeface="Calibri"/>
                <a:cs typeface="Times New Roman"/>
              </a:rPr>
              <a:t>Inform child psychological theory and practice </a:t>
            </a:r>
            <a:r>
              <a:rPr lang="en-ZA" sz="2000" b="1" dirty="0">
                <a:latin typeface="+mn-lt"/>
                <a:ea typeface="Calibri"/>
                <a:cs typeface="Times New Roman"/>
              </a:rPr>
              <a:t> </a:t>
            </a:r>
            <a:endParaRPr lang="en-US" sz="2000" dirty="0">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528F9AC3-671E-4985-BEE4-C55879164556}" type="slidenum">
              <a:rPr lang="en-US" smtClean="0"/>
              <a:t>12</a:t>
            </a:fld>
            <a:endParaRPr lang="en-US"/>
          </a:p>
        </p:txBody>
      </p:sp>
    </p:spTree>
    <p:extLst>
      <p:ext uri="{BB962C8B-B14F-4D97-AF65-F5344CB8AC3E}">
        <p14:creationId xmlns:p14="http://schemas.microsoft.com/office/powerpoint/2010/main" val="230917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 would like to share this quote with you because it captures the essence of my research approach</a:t>
            </a:r>
            <a:r>
              <a:rPr lang="en-US" baseline="0" dirty="0"/>
              <a:t> and the type of leader in the field of psychology that I strive to be which </a:t>
            </a:r>
            <a:r>
              <a:rPr lang="en-US" dirty="0"/>
              <a:t>recognizes the value in participatory methods where knowledge is co-created with the participants and communities who my research and teaching practices intend to benefit.  My research additionally supports the increased investment in inclusive participatory and action-oriented methodologies. </a:t>
            </a:r>
          </a:p>
        </p:txBody>
      </p:sp>
      <p:sp>
        <p:nvSpPr>
          <p:cNvPr id="4" name="Slide Number Placeholder 3"/>
          <p:cNvSpPr>
            <a:spLocks noGrp="1"/>
          </p:cNvSpPr>
          <p:nvPr>
            <p:ph type="sldNum" sz="quarter" idx="10"/>
          </p:nvPr>
        </p:nvSpPr>
        <p:spPr/>
        <p:txBody>
          <a:bodyPr/>
          <a:lstStyle/>
          <a:p>
            <a:fld id="{528F9AC3-671E-4985-BEE4-C55879164556}" type="slidenum">
              <a:rPr lang="en-US" smtClean="0"/>
              <a:t>3</a:t>
            </a:fld>
            <a:endParaRPr lang="en-US"/>
          </a:p>
        </p:txBody>
      </p:sp>
    </p:spTree>
    <p:extLst>
      <p:ext uri="{BB962C8B-B14F-4D97-AF65-F5344CB8AC3E}">
        <p14:creationId xmlns:p14="http://schemas.microsoft.com/office/powerpoint/2010/main" val="217336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-Currently, more than half of the world’s population lives in urban environments and this is expected to rise to an estimated 67% by 2030.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urban environments have the potential to provide additional resources to support and enhance the well-being of the population, such as opportunities for employment, healthcare, education, and recreation, these environments also face high concentrations of poverty along with other socioeconomic and health inequities. These inequities are especially apparent among children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 Population Fund (2019) Urbanization. Accessed April 25, 2019 at </a:t>
            </a:r>
            <a:r>
              <a:rPr lang="en-US" sz="1200" u="sng" kern="1200" dirty="0">
                <a:solidFill>
                  <a:schemeClr val="tx1"/>
                </a:solidFill>
                <a:effectLst/>
                <a:latin typeface="+mn-lt"/>
                <a:ea typeface="+mn-ea"/>
                <a:cs typeface="+mn-cs"/>
                <a:hlinkClick r:id="rId3"/>
              </a:rPr>
              <a:t>https://www.unfpa.org/urbanization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8F9AC3-671E-4985-BEE4-C55879164556}" type="slidenum">
              <a:rPr lang="en-US" smtClean="0"/>
              <a:t>4</a:t>
            </a:fld>
            <a:endParaRPr lang="en-US"/>
          </a:p>
        </p:txBody>
      </p:sp>
    </p:spTree>
    <p:extLst>
      <p:ext uri="{BB962C8B-B14F-4D97-AF65-F5344CB8AC3E}">
        <p14:creationId xmlns:p14="http://schemas.microsoft.com/office/powerpoint/2010/main" val="38483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urban environments throughout the world, exist</a:t>
            </a:r>
            <a:r>
              <a:rPr lang="en-US" baseline="0" dirty="0"/>
              <a:t> a number of child health disparities. Defined as </a:t>
            </a:r>
            <a:r>
              <a:rPr lang="en-US" dirty="0"/>
              <a:t>Children defined Inequitable differences in health based on demographic characteristics of persons under the age of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a:t>
            </a:r>
            <a:r>
              <a:rPr lang="en-US" baseline="0" dirty="0"/>
              <a:t> of my overarching research goals is to move towards child health equity, which means that children regardless of race, culture, nationality, geographic region, etc. will have the same opportunities to survive, develop and attain their full potential </a:t>
            </a:r>
            <a:endParaRPr lang="en-US" dirty="0"/>
          </a:p>
        </p:txBody>
      </p:sp>
      <p:sp>
        <p:nvSpPr>
          <p:cNvPr id="4" name="Slide Number Placeholder 3"/>
          <p:cNvSpPr>
            <a:spLocks noGrp="1"/>
          </p:cNvSpPr>
          <p:nvPr>
            <p:ph type="sldNum" sz="quarter" idx="10"/>
          </p:nvPr>
        </p:nvSpPr>
        <p:spPr/>
        <p:txBody>
          <a:bodyPr/>
          <a:lstStyle/>
          <a:p>
            <a:fld id="{528F9AC3-671E-4985-BEE4-C55879164556}" type="slidenum">
              <a:rPr lang="en-US" smtClean="0"/>
              <a:t>5</a:t>
            </a:fld>
            <a:endParaRPr lang="en-US"/>
          </a:p>
        </p:txBody>
      </p:sp>
    </p:spTree>
    <p:extLst>
      <p:ext uri="{BB962C8B-B14F-4D97-AF65-F5344CB8AC3E}">
        <p14:creationId xmlns:p14="http://schemas.microsoft.com/office/powerpoint/2010/main" val="391941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Social Determinants of Health provides a useful framework for understanding health disparities, capturing the complexity of children’s health and environment. The World Health Organization defines the Social Determinants of Health as “the conditions in which people are born, grow, live, work and age.”</a:t>
            </a:r>
            <a:r>
              <a:rPr lang="en-US" sz="1200" b="0" i="0" kern="1200" baseline="300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These conditions are inclusive of societal structures, institutions, policies, and distributions of power and resources and mediated by social </a:t>
            </a:r>
            <a:r>
              <a:rPr lang="en-US" sz="1200" b="0" i="0" kern="1200" dirty="0" err="1">
                <a:solidFill>
                  <a:schemeClr val="tx1"/>
                </a:solidFill>
                <a:effectLst/>
                <a:latin typeface="+mn-lt"/>
                <a:ea typeface="+mn-ea"/>
                <a:cs typeface="+mn-cs"/>
              </a:rPr>
              <a:t>interactions.</a:t>
            </a:r>
            <a:r>
              <a:rPr lang="en-US" sz="1200" b="0" i="0" kern="1200" baseline="30000" dirty="0" err="1">
                <a:solidFill>
                  <a:schemeClr val="tx1"/>
                </a:solidFill>
                <a:effectLst/>
                <a:latin typeface="+mn-lt"/>
                <a:ea typeface="+mn-ea"/>
                <a:cs typeface="+mn-cs"/>
              </a:rPr>
              <a:t>ii</a:t>
            </a:r>
            <a:r>
              <a:rPr lang="en-US" sz="1200" b="0" i="0" kern="1200" dirty="0">
                <a:solidFill>
                  <a:schemeClr val="tx1"/>
                </a:solidFill>
                <a:effectLst/>
                <a:latin typeface="+mn-lt"/>
                <a:ea typeface="+mn-ea"/>
                <a:cs typeface="+mn-cs"/>
              </a:rPr>
              <a:t>  Aligned with the social determinants of health framework, </a:t>
            </a:r>
            <a:r>
              <a:rPr lang="en-US" sz="1200" b="0" i="1" kern="1200" dirty="0">
                <a:solidFill>
                  <a:schemeClr val="tx1"/>
                </a:solidFill>
                <a:effectLst/>
                <a:latin typeface="+mn-lt"/>
                <a:ea typeface="+mn-ea"/>
                <a:cs typeface="+mn-cs"/>
              </a:rPr>
              <a:t>structural racism </a:t>
            </a:r>
            <a:r>
              <a:rPr lang="en-US" sz="1200" b="0" i="0" kern="1200" dirty="0">
                <a:solidFill>
                  <a:schemeClr val="tx1"/>
                </a:solidFill>
                <a:effectLst/>
                <a:latin typeface="+mn-lt"/>
                <a:ea typeface="+mn-ea"/>
                <a:cs typeface="+mn-cs"/>
              </a:rPr>
              <a:t>has been identified to be a key determinant of population health and that a focus on it is essential for advancing health equity. More specifically, Bailey et al. (2017) define it to be “the totality of ways in which societies foster racial discrimination through mutually reinforcing systems of housing, education, employment, earnings, benefits, credit, media, health care, and criminal justice (p. 1453).”</a:t>
            </a:r>
            <a:r>
              <a:rPr lang="en-US" sz="1200" b="0" i="0" kern="1200" baseline="30000" dirty="0">
                <a:solidFill>
                  <a:schemeClr val="tx1"/>
                </a:solidFill>
                <a:effectLst/>
                <a:latin typeface="+mn-lt"/>
                <a:ea typeface="+mn-ea"/>
                <a:cs typeface="+mn-cs"/>
              </a:rPr>
              <a:t>iii</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528F9AC3-671E-4985-BEE4-C55879164556}" type="slidenum">
              <a:rPr lang="en-US" smtClean="0"/>
              <a:t>6</a:t>
            </a:fld>
            <a:endParaRPr lang="en-US"/>
          </a:p>
        </p:txBody>
      </p:sp>
    </p:spTree>
    <p:extLst>
      <p:ext uri="{BB962C8B-B14F-4D97-AF65-F5344CB8AC3E}">
        <p14:creationId xmlns:p14="http://schemas.microsoft.com/office/powerpoint/2010/main" val="98517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-Disparities in the survival and health prospects of children from different backgrounds exist</a:t>
            </a:r>
            <a:r>
              <a:rPr lang="en-US" baseline="0" dirty="0"/>
              <a:t> today and these</a:t>
            </a:r>
            <a:r>
              <a:rPr lang="en-US" dirty="0"/>
              <a:t> are not random. </a:t>
            </a:r>
          </a:p>
          <a:p>
            <a:r>
              <a:rPr lang="en-US" dirty="0"/>
              <a:t>-They systematically follow historical</a:t>
            </a:r>
            <a:r>
              <a:rPr lang="en-US" baseline="0" dirty="0"/>
              <a:t> roots of </a:t>
            </a:r>
            <a:r>
              <a:rPr lang="en-US" dirty="0"/>
              <a:t>social disadvantage linked not only to wealth but also to ethnicity, education and rural-urban divides, among other factors. </a:t>
            </a:r>
          </a:p>
          <a:p>
            <a:r>
              <a:rPr lang="en-US" dirty="0"/>
              <a:t>-The burdens of both disease and mortality are often highest among the most disadvantaged</a:t>
            </a:r>
          </a:p>
          <a:p>
            <a:pPr rtl="0"/>
            <a:r>
              <a:rPr lang="en-US" sz="1200" b="0" i="0" u="none" strike="noStrike" kern="1200" baseline="0" dirty="0">
                <a:solidFill>
                  <a:schemeClr val="tx1"/>
                </a:solidFill>
                <a:effectLst/>
                <a:latin typeface="+mn-lt"/>
                <a:ea typeface="+mn-ea"/>
                <a:cs typeface="+mn-cs"/>
              </a:rPr>
              <a:t>- This is reflected in urban neighborhoods within the city of Cleveland, where m</a:t>
            </a:r>
            <a:r>
              <a:rPr lang="en-US" sz="1200" b="0" i="0" u="none" strike="noStrike" kern="1200" dirty="0">
                <a:solidFill>
                  <a:schemeClr val="tx1"/>
                </a:solidFill>
                <a:effectLst/>
                <a:latin typeface="+mn-lt"/>
                <a:ea typeface="+mn-ea"/>
                <a:cs typeface="+mn-cs"/>
              </a:rPr>
              <a:t>isguided racist historical policies, such as redlining and racial zooming, still hold a negative impact on the</a:t>
            </a:r>
            <a:r>
              <a:rPr lang="en-US" sz="1200" b="0" i="0" u="none" strike="noStrike" kern="1200" baseline="0" dirty="0">
                <a:solidFill>
                  <a:schemeClr val="tx1"/>
                </a:solidFill>
                <a:effectLst/>
                <a:latin typeface="+mn-lt"/>
                <a:ea typeface="+mn-ea"/>
                <a:cs typeface="+mn-cs"/>
              </a:rPr>
              <a:t> health prospects of children </a:t>
            </a:r>
            <a:r>
              <a:rPr lang="en-US" sz="1200" b="0" i="0" u="none" strike="noStrik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For example: An estimated 42.2% of African Americans in the city live below the poverty level (compared to 24.7% of whites, and an estimated 64%  of African American households are receiving SNAP benefits (compared to 28% of whites)</a:t>
            </a:r>
            <a:r>
              <a:rPr lang="en-US" dirty="0">
                <a:effectLst/>
              </a:rPr>
              <a:t> </a:t>
            </a:r>
            <a:r>
              <a:rPr lang="en-US" sz="1200" kern="1200" dirty="0">
                <a:solidFill>
                  <a:schemeClr val="tx1"/>
                </a:solidFill>
                <a:effectLst/>
                <a:latin typeface="+mn-lt"/>
                <a:ea typeface="+mn-ea"/>
                <a:cs typeface="+mn-cs"/>
              </a:rPr>
              <a:t> Might be good to compare to white populations for these two statistics. </a:t>
            </a:r>
          </a:p>
          <a:p>
            <a:pPr rtl="0"/>
            <a:endParaRPr lang="en-US"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In</a:t>
            </a:r>
            <a:r>
              <a:rPr lang="en-US" sz="1200" b="0" i="0" u="none" strike="noStrike" kern="1200" baseline="0" dirty="0">
                <a:solidFill>
                  <a:schemeClr val="tx1"/>
                </a:solidFill>
                <a:effectLst/>
                <a:latin typeface="+mn-lt"/>
                <a:ea typeface="+mn-ea"/>
                <a:cs typeface="+mn-cs"/>
              </a:rPr>
              <a:t> Cleveland, redlining </a:t>
            </a:r>
            <a:r>
              <a:rPr lang="en-US" sz="1200" b="0" i="0" u="none" strike="noStrike" kern="1200" dirty="0">
                <a:solidFill>
                  <a:schemeClr val="tx1"/>
                </a:solidFill>
                <a:effectLst/>
                <a:latin typeface="+mn-lt"/>
                <a:ea typeface="+mn-ea"/>
                <a:cs typeface="+mn-cs"/>
              </a:rPr>
              <a:t>maps rated the black and immigrant neighborhoods with a low grade regarding investment desirability, limiting residents’ access to mortgage insurance or credit. Historically redlined neighborhoods tend to experience greater challenges as it pertains to neighborhood infrastructure and, in turn, economic opportunity.</a:t>
            </a:r>
          </a:p>
        </p:txBody>
      </p:sp>
      <p:sp>
        <p:nvSpPr>
          <p:cNvPr id="4" name="Slide Number Placeholder 3"/>
          <p:cNvSpPr>
            <a:spLocks noGrp="1"/>
          </p:cNvSpPr>
          <p:nvPr>
            <p:ph type="sldNum" sz="quarter" idx="10"/>
          </p:nvPr>
        </p:nvSpPr>
        <p:spPr/>
        <p:txBody>
          <a:bodyPr/>
          <a:lstStyle/>
          <a:p>
            <a:fld id="{231BEE39-CB44-4B95-91BC-A72532F087BE}" type="slidenum">
              <a:rPr lang="en-US" smtClean="0"/>
              <a:t>7</a:t>
            </a:fld>
            <a:endParaRPr lang="en-US"/>
          </a:p>
        </p:txBody>
      </p:sp>
    </p:spTree>
    <p:extLst>
      <p:ext uri="{BB962C8B-B14F-4D97-AF65-F5344CB8AC3E}">
        <p14:creationId xmlns:p14="http://schemas.microsoft.com/office/powerpoint/2010/main" val="277119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the population of Cleveland remains residentially segregated by race, and the neighborhoods with the highest median household incomes are majority White, while the areas with the lowest median household incomes are those compromised of the largest Black, Hispanic and </a:t>
            </a:r>
            <a:r>
              <a:rPr lang="en-US" sz="1200" kern="1200" dirty="0" err="1">
                <a:solidFill>
                  <a:schemeClr val="tx1"/>
                </a:solidFill>
                <a:effectLst/>
                <a:latin typeface="+mn-lt"/>
                <a:ea typeface="+mn-ea"/>
                <a:cs typeface="+mn-cs"/>
              </a:rPr>
              <a:t>Latinx</a:t>
            </a:r>
            <a:r>
              <a:rPr lang="en-US" sz="1200" kern="1200" dirty="0">
                <a:solidFill>
                  <a:schemeClr val="tx1"/>
                </a:solidFill>
                <a:effectLst/>
                <a:latin typeface="+mn-lt"/>
                <a:ea typeface="+mn-ea"/>
                <a:cs typeface="+mn-cs"/>
              </a:rPr>
              <a:t> populations. Although this study specifically focuses on Cleveland, this trend in racial segregation and health disparities mirrors that of many urban cities throughout the United States.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Within Cleveland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racial disparities are further pronounced with infant mortality rates,</a:t>
            </a:r>
            <a:r>
              <a:rPr lang="en-US" sz="1200" kern="1200" baseline="0" dirty="0">
                <a:solidFill>
                  <a:schemeClr val="tx1"/>
                </a:solidFill>
                <a:effectLst/>
                <a:latin typeface="+mn-lt"/>
                <a:ea typeface="+mn-ea"/>
                <a:cs typeface="+mn-cs"/>
              </a:rPr>
              <a:t> in the US </a:t>
            </a:r>
            <a:r>
              <a:rPr lang="en-US" sz="1200" kern="1200" dirty="0">
                <a:solidFill>
                  <a:schemeClr val="tx1"/>
                </a:solidFill>
                <a:effectLst/>
                <a:latin typeface="+mn-lt"/>
                <a:ea typeface="+mn-ea"/>
                <a:cs typeface="+mn-cs"/>
              </a:rPr>
              <a:t>among Blacks (16 per 1,000 live births) and Hispanics (10.3 per 1,000 live births) substantially higher than for Whites (9.3 per 1,000).</a:t>
            </a:r>
            <a:endParaRPr lang="en-US" alt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NEO CANDO system (2012). Center on Urban Poverty and Community Development, MSASS, Case Western Reserve University. Retrieved at http://neocando.case.edu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Iceland, J. &amp; Weinberg, D. (2002). Racial &amp; Ethnic Segregation in the United Stated. Retrieved at : </a:t>
            </a:r>
            <a:r>
              <a:rPr lang="en-US" sz="1200" u="sng" kern="1200" dirty="0">
                <a:solidFill>
                  <a:schemeClr val="tx1"/>
                </a:solidFill>
                <a:effectLst/>
                <a:latin typeface="+mn-lt"/>
                <a:ea typeface="+mn-ea"/>
                <a:cs typeface="+mn-cs"/>
                <a:hlinkClick r:id="rId3"/>
              </a:rPr>
              <a:t>https://www.census.gov/library/publications/2002/dec/censr-3.html</a:t>
            </a:r>
            <a:endParaRPr lang="en-US" sz="1200" kern="1200" dirty="0">
              <a:solidFill>
                <a:schemeClr val="tx1"/>
              </a:solidFill>
              <a:effectLst/>
              <a:latin typeface="+mn-lt"/>
              <a:ea typeface="+mn-ea"/>
              <a:cs typeface="+mn-cs"/>
            </a:endParaRPr>
          </a:p>
          <a:p>
            <a:r>
              <a:rPr lang="en-US" baseline="0" dirty="0" err="1"/>
              <a:t>ntrated</a:t>
            </a:r>
            <a:r>
              <a:rPr lang="en-US" baseline="0" dirty="0"/>
              <a:t> within the same neighborhoods which were redlined and segregated years ago</a:t>
            </a:r>
            <a:endParaRPr lang="en-US" dirty="0"/>
          </a:p>
        </p:txBody>
      </p:sp>
      <p:sp>
        <p:nvSpPr>
          <p:cNvPr id="4" name="Slide Number Placeholder 3"/>
          <p:cNvSpPr>
            <a:spLocks noGrp="1"/>
          </p:cNvSpPr>
          <p:nvPr>
            <p:ph type="sldNum" sz="quarter" idx="10"/>
          </p:nvPr>
        </p:nvSpPr>
        <p:spPr/>
        <p:txBody>
          <a:bodyPr/>
          <a:lstStyle/>
          <a:p>
            <a:fld id="{231BEE39-CB44-4B95-91BC-A72532F087BE}" type="slidenum">
              <a:rPr lang="en-US" smtClean="0"/>
              <a:t>8</a:t>
            </a:fld>
            <a:endParaRPr lang="en-US"/>
          </a:p>
        </p:txBody>
      </p:sp>
    </p:spTree>
    <p:extLst>
      <p:ext uri="{BB962C8B-B14F-4D97-AF65-F5344CB8AC3E}">
        <p14:creationId xmlns:p14="http://schemas.microsoft.com/office/powerpoint/2010/main" val="3859245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context of structural violence, the</a:t>
            </a:r>
            <a:r>
              <a:rPr lang="en-US" baseline="0" dirty="0"/>
              <a:t> studies incorporate an additional focus on the self-identity and its impact on health and well-being. </a:t>
            </a:r>
            <a:endParaRPr lang="en-US" dirty="0"/>
          </a:p>
        </p:txBody>
      </p:sp>
      <p:sp>
        <p:nvSpPr>
          <p:cNvPr id="4" name="Slide Number Placeholder 3"/>
          <p:cNvSpPr>
            <a:spLocks noGrp="1"/>
          </p:cNvSpPr>
          <p:nvPr>
            <p:ph type="sldNum" sz="quarter" idx="10"/>
          </p:nvPr>
        </p:nvSpPr>
        <p:spPr/>
        <p:txBody>
          <a:bodyPr/>
          <a:lstStyle/>
          <a:p>
            <a:fld id="{528F9AC3-671E-4985-BEE4-C55879164556}" type="slidenum">
              <a:rPr lang="en-US" smtClean="0"/>
              <a:t>9</a:t>
            </a:fld>
            <a:endParaRPr lang="en-US"/>
          </a:p>
        </p:txBody>
      </p:sp>
    </p:spTree>
    <p:extLst>
      <p:ext uri="{BB962C8B-B14F-4D97-AF65-F5344CB8AC3E}">
        <p14:creationId xmlns:p14="http://schemas.microsoft.com/office/powerpoint/2010/main" val="814957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in the early stages of data collection in Cleveland. The study follows a similar design as the Cape Town study however an additional focus on physical health in</a:t>
            </a:r>
            <a:r>
              <a:rPr lang="en-US" baseline="0" dirty="0"/>
              <a:t> addition to mental health </a:t>
            </a:r>
            <a:r>
              <a:rPr lang="en-US" dirty="0"/>
              <a:t>and expanding the age groups</a:t>
            </a:r>
            <a:r>
              <a:rPr lang="en-US" baseline="0" dirty="0"/>
              <a:t> to be inclusive of children and youth.</a:t>
            </a:r>
          </a:p>
          <a:p>
            <a:endParaRPr lang="en-US" dirty="0"/>
          </a:p>
          <a:p>
            <a:r>
              <a:rPr lang="en-US" dirty="0" err="1"/>
              <a:t>Currentlty</a:t>
            </a:r>
            <a:r>
              <a:rPr lang="en-US" dirty="0"/>
              <a:t> I have two groups</a:t>
            </a:r>
            <a:r>
              <a:rPr lang="en-US" baseline="0" dirty="0"/>
              <a:t> of 10 youth (ages 14-17)from the Central and Clark-Fulton Neighborhoods, which also represent some of the diversity of the childhood experience in Cleveland</a:t>
            </a:r>
          </a:p>
          <a:p>
            <a:r>
              <a:rPr lang="en-US" baseline="0" dirty="0"/>
              <a:t>-They will go through similar stages as the South Africa project. The youth will then take the lead as my co-researchers and collect data with younger children (9-12 year olds) within their neighborhoods. </a:t>
            </a:r>
            <a:endParaRPr lang="en-US" dirty="0"/>
          </a:p>
        </p:txBody>
      </p:sp>
      <p:sp>
        <p:nvSpPr>
          <p:cNvPr id="4" name="Slide Number Placeholder 3"/>
          <p:cNvSpPr>
            <a:spLocks noGrp="1"/>
          </p:cNvSpPr>
          <p:nvPr>
            <p:ph type="sldNum" sz="quarter" idx="10"/>
          </p:nvPr>
        </p:nvSpPr>
        <p:spPr/>
        <p:txBody>
          <a:bodyPr/>
          <a:lstStyle/>
          <a:p>
            <a:fld id="{528F9AC3-671E-4985-BEE4-C55879164556}" type="slidenum">
              <a:rPr lang="en-US" smtClean="0"/>
              <a:t>10</a:t>
            </a:fld>
            <a:endParaRPr lang="en-US"/>
          </a:p>
        </p:txBody>
      </p:sp>
    </p:spTree>
    <p:extLst>
      <p:ext uri="{BB962C8B-B14F-4D97-AF65-F5344CB8AC3E}">
        <p14:creationId xmlns:p14="http://schemas.microsoft.com/office/powerpoint/2010/main" val="1703134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55DBF83-9683-426F-A4DE-829412E291FD}" type="datetimeFigureOut">
              <a:rPr lang="en-US" smtClean="0"/>
              <a:t>5/14/2020</a:t>
            </a:fld>
            <a:endParaRPr lang="en-US"/>
          </a:p>
        </p:txBody>
      </p:sp>
      <p:sp>
        <p:nvSpPr>
          <p:cNvPr id="8" name="Slide Number Placeholder 7"/>
          <p:cNvSpPr>
            <a:spLocks noGrp="1"/>
          </p:cNvSpPr>
          <p:nvPr>
            <p:ph type="sldNum" sz="quarter" idx="11"/>
          </p:nvPr>
        </p:nvSpPr>
        <p:spPr/>
        <p:txBody>
          <a:bodyPr/>
          <a:lstStyle/>
          <a:p>
            <a:fld id="{AB2525B3-88A2-442C-A723-F49E24AFA75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DBF83-9683-426F-A4DE-829412E291FD}"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525B3-88A2-442C-A723-F49E24AFA750}" type="slidenum">
              <a:rPr lang="en-US" smtClean="0"/>
              <a:t>‹#›</a:t>
            </a:fld>
            <a:endParaRPr lang="en-US"/>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DBF83-9683-426F-A4DE-829412E291FD}"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525B3-88A2-442C-A723-F49E24AFA750}" type="slidenum">
              <a:rPr lang="en-US" smtClean="0"/>
              <a:t>‹#›</a:t>
            </a:fld>
            <a:endParaRPr lang="en-US"/>
          </a:p>
        </p:txBody>
      </p:sp>
    </p:spTree>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5/14/2020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4510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6727600"/>
            <a:ext cx="9144000" cy="1304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sz="1800"/>
          </a:p>
        </p:txBody>
      </p:sp>
      <p:sp>
        <p:nvSpPr>
          <p:cNvPr id="21" name="Shape 21"/>
          <p:cNvSpPr txBox="1">
            <a:spLocks noGrp="1"/>
          </p:cNvSpPr>
          <p:nvPr>
            <p:ph type="title"/>
          </p:nvPr>
        </p:nvSpPr>
        <p:spPr>
          <a:xfrm>
            <a:off x="311700" y="593367"/>
            <a:ext cx="8520600" cy="817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62133"/>
            <a:ext cx="8520600" cy="4529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8" y="6217623"/>
            <a:ext cx="5487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64570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5DBF83-9683-426F-A4DE-829412E291FD}"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525B3-88A2-442C-A723-F49E24AFA750}" type="slidenum">
              <a:rPr lang="en-US" smtClean="0"/>
              <a:t>‹#›</a:t>
            </a:fld>
            <a:endParaRPr lang="en-US"/>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5DBF83-9683-426F-A4DE-829412E291FD}"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525B3-88A2-442C-A723-F49E24AFA750}"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5DBF83-9683-426F-A4DE-829412E291FD}"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525B3-88A2-442C-A723-F49E24AFA750}"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55DBF83-9683-426F-A4DE-829412E291FD}"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2525B3-88A2-442C-A723-F49E24AFA750}"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5DBF83-9683-426F-A4DE-829412E291FD}" type="datetimeFigureOut">
              <a:rPr lang="en-US" smtClean="0"/>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2525B3-88A2-442C-A723-F49E24AFA750}" type="slidenum">
              <a:rPr lang="en-US" smtClean="0"/>
              <a:t>‹#›</a:t>
            </a:fld>
            <a:endParaRPr lang="en-US"/>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DBF83-9683-426F-A4DE-829412E291FD}" type="datetimeFigureOut">
              <a:rPr lang="en-US" smtClean="0"/>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2525B3-88A2-442C-A723-F49E24AFA750}" type="slidenum">
              <a:rPr lang="en-US" smtClean="0"/>
              <a:t>‹#›</a:t>
            </a:fld>
            <a:endParaRPr lang="en-US"/>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5DBF83-9683-426F-A4DE-829412E291FD}"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525B3-88A2-442C-A723-F49E24AFA750}" type="slidenum">
              <a:rPr lang="en-US" smtClean="0"/>
              <a:t>‹#›</a:t>
            </a:fld>
            <a:endParaRPr lang="en-US"/>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5DBF83-9683-426F-A4DE-829412E291FD}"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525B3-88A2-442C-A723-F49E24AFA750}" type="slidenum">
              <a:rPr lang="en-US" smtClean="0"/>
              <a:t>‹#›</a:t>
            </a:fld>
            <a:endParaRPr lang="en-U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55DBF83-9683-426F-A4DE-829412E291FD}" type="datetimeFigureOut">
              <a:rPr lang="en-US" smtClean="0"/>
              <a:t>5/14/2020</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B2525B3-88A2-442C-A723-F49E24AFA750}"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slow">
    <p:cover/>
  </p:transition>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753511"/>
            <a:ext cx="8077200" cy="2057399"/>
          </a:xfrm>
        </p:spPr>
        <p:txBody>
          <a:bodyPr>
            <a:normAutofit fontScale="90000"/>
          </a:bodyPr>
          <a:lstStyle/>
          <a:p>
            <a:r>
              <a:rPr lang="en-US" sz="4800" dirty="0">
                <a:solidFill>
                  <a:schemeClr val="tx1">
                    <a:lumMod val="65000"/>
                    <a:lumOff val="35000"/>
                  </a:schemeClr>
                </a:solidFill>
                <a:latin typeface="+mj-lt"/>
              </a:rPr>
              <a:t>Youth Lens: Exploring the Impact of the Neighborhood Environment on Health &amp; Well-being</a:t>
            </a:r>
          </a:p>
        </p:txBody>
      </p:sp>
      <p:sp>
        <p:nvSpPr>
          <p:cNvPr id="3" name="Subtitle 2"/>
          <p:cNvSpPr>
            <a:spLocks noGrp="1"/>
          </p:cNvSpPr>
          <p:nvPr>
            <p:ph type="subTitle" idx="1"/>
          </p:nvPr>
        </p:nvSpPr>
        <p:spPr>
          <a:xfrm>
            <a:off x="738186" y="4864082"/>
            <a:ext cx="8043862" cy="1219200"/>
          </a:xfrm>
        </p:spPr>
        <p:txBody>
          <a:bodyPr>
            <a:noAutofit/>
          </a:bodyPr>
          <a:lstStyle/>
          <a:p>
            <a:pPr>
              <a:lnSpc>
                <a:spcPct val="135000"/>
              </a:lnSpc>
              <a:spcBef>
                <a:spcPts val="0"/>
              </a:spcBef>
              <a:spcAft>
                <a:spcPts val="1000"/>
              </a:spcAft>
            </a:pPr>
            <a:r>
              <a:rPr lang="en-US" sz="2000" b="1" dirty="0">
                <a:latin typeface="Century" panose="02040604050505020304" pitchFamily="18" charset="0"/>
                <a:ea typeface="Calibri"/>
                <a:cs typeface="Times New Roman"/>
              </a:rPr>
              <a:t>Elizabeth Benninger, PhD, MA</a:t>
            </a:r>
          </a:p>
          <a:p>
            <a:pPr>
              <a:lnSpc>
                <a:spcPct val="135000"/>
              </a:lnSpc>
              <a:spcBef>
                <a:spcPts val="0"/>
              </a:spcBef>
              <a:spcAft>
                <a:spcPts val="1000"/>
              </a:spcAft>
            </a:pPr>
            <a:r>
              <a:rPr lang="en-US" sz="2000" b="1" dirty="0">
                <a:latin typeface="Century" panose="02040604050505020304" pitchFamily="18" charset="0"/>
                <a:ea typeface="Calibri"/>
                <a:cs typeface="Times New Roman"/>
              </a:rPr>
              <a:t>Post-doctoral Scholar, Case-Western Reserve University </a:t>
            </a:r>
            <a:endParaRPr lang="en-US" sz="2000" dirty="0">
              <a:latin typeface="Century" panose="02040604050505020304" pitchFamily="18" charset="0"/>
              <a:ea typeface="Calibri"/>
              <a:cs typeface="Times New Roman"/>
            </a:endParaRPr>
          </a:p>
          <a:p>
            <a:pPr>
              <a:lnSpc>
                <a:spcPct val="115000"/>
              </a:lnSpc>
              <a:spcBef>
                <a:spcPts val="0"/>
              </a:spcBef>
              <a:spcAft>
                <a:spcPts val="1000"/>
              </a:spcAft>
              <a:tabLst>
                <a:tab pos="1567815" algn="l"/>
              </a:tabLst>
            </a:pPr>
            <a:r>
              <a:rPr lang="en-ZA" sz="2000" dirty="0">
                <a:latin typeface="Century" panose="02040604050505020304" pitchFamily="18" charset="0"/>
                <a:ea typeface="Calibri"/>
                <a:cs typeface="Times New Roman"/>
              </a:rPr>
              <a:t> </a:t>
            </a:r>
            <a:endParaRPr lang="en-US" sz="2000" dirty="0">
              <a:latin typeface="Century" panose="02040604050505020304" pitchFamily="18" charset="0"/>
              <a:ea typeface="Calibri"/>
              <a:cs typeface="Times New Roman"/>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4" y="99752"/>
            <a:ext cx="2855422" cy="714895"/>
          </a:xfrm>
          <a:prstGeom prst="rect">
            <a:avLst/>
          </a:prstGeom>
        </p:spPr>
      </p:pic>
    </p:spTree>
    <p:extLst>
      <p:ext uri="{BB962C8B-B14F-4D97-AF65-F5344CB8AC3E}">
        <p14:creationId xmlns:p14="http://schemas.microsoft.com/office/powerpoint/2010/main" val="1162415221"/>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lumMod val="65000"/>
                    <a:lumOff val="35000"/>
                  </a:schemeClr>
                </a:solidFill>
                <a:latin typeface="+mj-lt"/>
              </a:rPr>
              <a:t>Participants &amp; Sampling </a:t>
            </a:r>
          </a:p>
        </p:txBody>
      </p:sp>
      <p:sp>
        <p:nvSpPr>
          <p:cNvPr id="3" name="Content Placeholder 2">
            <a:extLst>
              <a:ext uri="{FF2B5EF4-FFF2-40B4-BE49-F238E27FC236}">
                <a16:creationId xmlns:a16="http://schemas.microsoft.com/office/drawing/2014/main" id="{3631DD75-0E1D-4535-B072-207D1A16E5CF}"/>
              </a:ext>
            </a:extLst>
          </p:cNvPr>
          <p:cNvSpPr>
            <a:spLocks noGrp="1"/>
          </p:cNvSpPr>
          <p:nvPr>
            <p:ph sz="half" idx="1"/>
          </p:nvPr>
        </p:nvSpPr>
        <p:spPr/>
        <p:txBody>
          <a:bodyPr>
            <a:normAutofit fontScale="92500" lnSpcReduction="10000"/>
          </a:bodyPr>
          <a:lstStyle/>
          <a:p>
            <a:endParaRPr lang="en-US"/>
          </a:p>
        </p:txBody>
      </p:sp>
      <p:pic>
        <p:nvPicPr>
          <p:cNvPr id="4100" name="Picture 4" descr="Map of Central, Cleveland, OH">
            <a:extLst>
              <a:ext uri="{FF2B5EF4-FFF2-40B4-BE49-F238E27FC236}">
                <a16:creationId xmlns:a16="http://schemas.microsoft.com/office/drawing/2014/main" id="{5C8532E1-65F5-40B2-BCAC-ED0189686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30" y="1708882"/>
            <a:ext cx="4145116" cy="215546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B3FC7304-D418-48EF-B43C-4B9179747A4C}"/>
              </a:ext>
            </a:extLst>
          </p:cNvPr>
          <p:cNvSpPr>
            <a:spLocks noGrp="1"/>
          </p:cNvSpPr>
          <p:nvPr>
            <p:ph sz="half" idx="2"/>
          </p:nvPr>
        </p:nvSpPr>
        <p:spPr>
          <a:xfrm>
            <a:off x="4982801" y="1973081"/>
            <a:ext cx="3618869" cy="3416300"/>
          </a:xfrm>
        </p:spPr>
        <p:txBody>
          <a:bodyPr>
            <a:normAutofit fontScale="92500" lnSpcReduction="10000"/>
          </a:bodyPr>
          <a:lstStyle/>
          <a:p>
            <a:pPr marL="0" indent="0">
              <a:buNone/>
            </a:pPr>
            <a:r>
              <a:rPr lang="en-US" b="1" dirty="0"/>
              <a:t>Phase 1:</a:t>
            </a:r>
            <a:r>
              <a:rPr lang="en-US" dirty="0"/>
              <a:t> Approx. 20 youth ages 14-18 from the Central &amp; Clark-Fulton Neighborhoods</a:t>
            </a:r>
          </a:p>
          <a:p>
            <a:endParaRPr lang="en-US" dirty="0"/>
          </a:p>
          <a:p>
            <a:pPr marL="0" indent="0">
              <a:buNone/>
            </a:pPr>
            <a:r>
              <a:rPr lang="en-US" b="1" dirty="0"/>
              <a:t>Phase 2</a:t>
            </a:r>
            <a:r>
              <a:rPr lang="en-US" dirty="0"/>
              <a:t>: Approx. 20 children ages 9-13 from Central &amp; Clark-Fulton Neighborhood, co-led by local youth  </a:t>
            </a:r>
          </a:p>
        </p:txBody>
      </p:sp>
      <p:pic>
        <p:nvPicPr>
          <p:cNvPr id="4104" name="Picture 8" descr="Map of Clark - Fulton, Cleveland, OH">
            <a:extLst>
              <a:ext uri="{FF2B5EF4-FFF2-40B4-BE49-F238E27FC236}">
                <a16:creationId xmlns:a16="http://schemas.microsoft.com/office/drawing/2014/main" id="{2B395BA5-FC29-4CFA-B72B-C627F09F1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091" y="4311651"/>
            <a:ext cx="4145116" cy="215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484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85246"/>
            <a:ext cx="8229600" cy="1600200"/>
          </a:xfrm>
        </p:spPr>
        <p:txBody>
          <a:bodyPr/>
          <a:lstStyle/>
          <a:p>
            <a:r>
              <a:rPr lang="en-US" sz="3600" dirty="0">
                <a:solidFill>
                  <a:schemeClr val="tx1">
                    <a:lumMod val="65000"/>
                    <a:lumOff val="35000"/>
                  </a:schemeClr>
                </a:solidFill>
                <a:latin typeface="+mj-lt"/>
              </a:rPr>
              <a:t>Research Design</a:t>
            </a:r>
          </a:p>
        </p:txBody>
      </p:sp>
      <p:sp>
        <p:nvSpPr>
          <p:cNvPr id="3" name="Content Placeholder 2"/>
          <p:cNvSpPr>
            <a:spLocks noGrp="1"/>
          </p:cNvSpPr>
          <p:nvPr>
            <p:ph idx="1"/>
          </p:nvPr>
        </p:nvSpPr>
        <p:spPr>
          <a:xfrm>
            <a:off x="304800" y="1757627"/>
            <a:ext cx="5133535" cy="4007453"/>
          </a:xfrm>
        </p:spPr>
        <p:txBody>
          <a:bodyPr>
            <a:normAutofit/>
          </a:bodyPr>
          <a:lstStyle/>
          <a:p>
            <a:pPr>
              <a:buFont typeface="Wingdings" panose="05000000000000000000" pitchFamily="2" charset="2"/>
              <a:buChar char="ü"/>
            </a:pPr>
            <a:r>
              <a:rPr lang="en-US" dirty="0"/>
              <a:t>Focus Group Discussion</a:t>
            </a:r>
          </a:p>
          <a:p>
            <a:pPr>
              <a:buFont typeface="Wingdings" panose="05000000000000000000" pitchFamily="2" charset="2"/>
              <a:buChar char="ü"/>
            </a:pPr>
            <a:r>
              <a:rPr lang="en-US" dirty="0"/>
              <a:t>Photo Voice</a:t>
            </a:r>
          </a:p>
          <a:p>
            <a:pPr>
              <a:buFont typeface="Wingdings" panose="05000000000000000000" pitchFamily="2" charset="2"/>
              <a:buChar char="ü"/>
            </a:pPr>
            <a:r>
              <a:rPr lang="en-US" dirty="0"/>
              <a:t>Community Mapping </a:t>
            </a:r>
          </a:p>
          <a:p>
            <a:pPr>
              <a:buFont typeface="Wingdings" panose="05000000000000000000" pitchFamily="2" charset="2"/>
              <a:buChar char="ü"/>
            </a:pPr>
            <a:r>
              <a:rPr lang="en-US" dirty="0"/>
              <a:t>Children’s Delphi </a:t>
            </a:r>
          </a:p>
          <a:p>
            <a:pPr marL="0" indent="0">
              <a:buNone/>
            </a:pPr>
            <a:endParaRPr lang="en-US" dirty="0"/>
          </a:p>
          <a:p>
            <a:pPr marL="457200" indent="-457200">
              <a:buFont typeface="+mj-lt"/>
              <a:buAutoNum type="arabicPeriod"/>
            </a:pP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845" y="3886200"/>
            <a:ext cx="4237355" cy="26063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Content Placeholder 3">
            <a:extLst>
              <a:ext uri="{FF2B5EF4-FFF2-40B4-BE49-F238E27FC236}">
                <a16:creationId xmlns:a16="http://schemas.microsoft.com/office/drawing/2014/main" id="{12D85AFE-CB3A-4DC6-8025-75AD7386CE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72000" y="365489"/>
            <a:ext cx="4099813" cy="30748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00253179"/>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lumMod val="65000"/>
                    <a:lumOff val="35000"/>
                  </a:schemeClr>
                </a:solidFill>
                <a:latin typeface="+mj-lt"/>
              </a:rPr>
              <a:t>Study Significance</a:t>
            </a:r>
          </a:p>
        </p:txBody>
      </p:sp>
      <p:sp>
        <p:nvSpPr>
          <p:cNvPr id="3" name="Content Placeholder 2"/>
          <p:cNvSpPr>
            <a:spLocks noGrp="1"/>
          </p:cNvSpPr>
          <p:nvPr>
            <p:ph idx="1"/>
          </p:nvPr>
        </p:nvSpPr>
        <p:spPr>
          <a:xfrm>
            <a:off x="152400" y="1600200"/>
            <a:ext cx="8763000" cy="5029200"/>
          </a:xfrm>
        </p:spPr>
        <p:txBody>
          <a:bodyPr>
            <a:normAutofit fontScale="70000" lnSpcReduction="20000"/>
          </a:bodyPr>
          <a:lstStyle/>
          <a:p>
            <a:pPr>
              <a:lnSpc>
                <a:spcPct val="150000"/>
              </a:lnSpc>
              <a:spcBef>
                <a:spcPts val="0"/>
              </a:spcBef>
              <a:spcAft>
                <a:spcPts val="1000"/>
              </a:spcAft>
            </a:pPr>
            <a:r>
              <a:rPr lang="en-ZA" sz="2300" b="1" dirty="0">
                <a:latin typeface="Times New Roman"/>
                <a:ea typeface="Calibri"/>
                <a:cs typeface="Times New Roman"/>
              </a:rPr>
              <a:t>Benefits of Research:</a:t>
            </a:r>
          </a:p>
          <a:p>
            <a:pPr lvl="1">
              <a:lnSpc>
                <a:spcPct val="150000"/>
              </a:lnSpc>
              <a:spcBef>
                <a:spcPts val="0"/>
              </a:spcBef>
              <a:spcAft>
                <a:spcPts val="1000"/>
              </a:spcAft>
            </a:pPr>
            <a:r>
              <a:rPr lang="en-ZA" sz="2300" dirty="0">
                <a:latin typeface="Times New Roman"/>
                <a:ea typeface="Calibri"/>
                <a:cs typeface="Times New Roman"/>
              </a:rPr>
              <a:t>Study is unique and crucial in its aim to further understand child and youth perspectives on their health and well-being </a:t>
            </a:r>
          </a:p>
          <a:p>
            <a:pPr lvl="1">
              <a:lnSpc>
                <a:spcPct val="150000"/>
              </a:lnSpc>
              <a:spcBef>
                <a:spcPts val="0"/>
              </a:spcBef>
              <a:spcAft>
                <a:spcPts val="1000"/>
              </a:spcAft>
            </a:pPr>
            <a:r>
              <a:rPr lang="en-ZA" sz="2300" dirty="0">
                <a:latin typeface="Times New Roman"/>
                <a:ea typeface="Calibri"/>
                <a:cs typeface="Times New Roman"/>
              </a:rPr>
              <a:t>Inform interventions and policies which seek to improve community child well-being, promote health, and reduce community violence</a:t>
            </a:r>
          </a:p>
          <a:p>
            <a:pPr lvl="1">
              <a:lnSpc>
                <a:spcPct val="150000"/>
              </a:lnSpc>
              <a:spcBef>
                <a:spcPts val="0"/>
              </a:spcBef>
              <a:spcAft>
                <a:spcPts val="1000"/>
              </a:spcAft>
            </a:pPr>
            <a:r>
              <a:rPr lang="en-ZA" sz="2300" dirty="0">
                <a:latin typeface="Times New Roman"/>
                <a:ea typeface="Calibri"/>
                <a:cs typeface="Times New Roman"/>
              </a:rPr>
              <a:t>Inform theory and practice in child psychology, child studies, and public health </a:t>
            </a:r>
          </a:p>
          <a:p>
            <a:pPr lvl="1">
              <a:lnSpc>
                <a:spcPct val="150000"/>
              </a:lnSpc>
              <a:spcBef>
                <a:spcPts val="0"/>
              </a:spcBef>
              <a:spcAft>
                <a:spcPts val="1000"/>
              </a:spcAft>
            </a:pPr>
            <a:r>
              <a:rPr lang="en-ZA" sz="2300" dirty="0">
                <a:latin typeface="Times New Roman"/>
                <a:ea typeface="Calibri"/>
                <a:cs typeface="Times New Roman"/>
              </a:rPr>
              <a:t>Support children as valid research collaborators </a:t>
            </a:r>
          </a:p>
          <a:p>
            <a:pPr>
              <a:lnSpc>
                <a:spcPct val="150000"/>
              </a:lnSpc>
              <a:spcBef>
                <a:spcPts val="0"/>
              </a:spcBef>
              <a:spcAft>
                <a:spcPts val="1000"/>
              </a:spcAft>
            </a:pPr>
            <a:r>
              <a:rPr lang="en-ZA" sz="2300" b="1" dirty="0">
                <a:latin typeface="Times New Roman"/>
                <a:ea typeface="Calibri"/>
                <a:cs typeface="Times New Roman"/>
              </a:rPr>
              <a:t>Future directions:</a:t>
            </a:r>
          </a:p>
          <a:p>
            <a:pPr lvl="1">
              <a:lnSpc>
                <a:spcPct val="150000"/>
              </a:lnSpc>
              <a:spcBef>
                <a:spcPts val="0"/>
              </a:spcBef>
              <a:spcAft>
                <a:spcPts val="1000"/>
              </a:spcAft>
            </a:pPr>
            <a:r>
              <a:rPr lang="en-US" sz="2300" dirty="0">
                <a:latin typeface="Times New Roman"/>
                <a:ea typeface="Calibri"/>
                <a:cs typeface="Times New Roman"/>
              </a:rPr>
              <a:t>Need for further research on how children conceptualize health &amp; wellbeing within various social contexts and across age groups. </a:t>
            </a:r>
          </a:p>
          <a:p>
            <a:pPr lvl="1">
              <a:lnSpc>
                <a:spcPct val="150000"/>
              </a:lnSpc>
              <a:spcBef>
                <a:spcPts val="0"/>
              </a:spcBef>
              <a:spcAft>
                <a:spcPts val="1000"/>
              </a:spcAft>
            </a:pPr>
            <a:r>
              <a:rPr lang="en-US" sz="2300" dirty="0">
                <a:latin typeface="Times New Roman"/>
                <a:ea typeface="Calibri"/>
                <a:cs typeface="Times New Roman"/>
              </a:rPr>
              <a:t>Research measuring impact of child participation design </a:t>
            </a:r>
          </a:p>
          <a:p>
            <a:endParaRPr lang="en-US" dirty="0"/>
          </a:p>
        </p:txBody>
      </p:sp>
    </p:spTree>
    <p:extLst>
      <p:ext uri="{BB962C8B-B14F-4D97-AF65-F5344CB8AC3E}">
        <p14:creationId xmlns:p14="http://schemas.microsoft.com/office/powerpoint/2010/main" val="2819694641"/>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lumMod val="65000"/>
                    <a:lumOff val="35000"/>
                  </a:schemeClr>
                </a:solidFill>
                <a:latin typeface="+mj-lt"/>
              </a:rPr>
              <a:t>Contact Information</a:t>
            </a:r>
          </a:p>
        </p:txBody>
      </p:sp>
      <p:sp>
        <p:nvSpPr>
          <p:cNvPr id="3" name="Content Placeholder 2"/>
          <p:cNvSpPr>
            <a:spLocks noGrp="1"/>
          </p:cNvSpPr>
          <p:nvPr>
            <p:ph idx="1"/>
          </p:nvPr>
        </p:nvSpPr>
        <p:spPr>
          <a:xfrm>
            <a:off x="457200" y="1752600"/>
            <a:ext cx="8229600" cy="4525963"/>
          </a:xfrm>
        </p:spPr>
        <p:txBody>
          <a:bodyPr/>
          <a:lstStyle/>
          <a:p>
            <a:endParaRPr lang="en-US" dirty="0"/>
          </a:p>
          <a:p>
            <a:r>
              <a:rPr lang="en-US" dirty="0"/>
              <a:t>Elizabeth Benninger, PhD</a:t>
            </a:r>
          </a:p>
          <a:p>
            <a:r>
              <a:rPr lang="en-US" dirty="0"/>
              <a:t>Email: elizabeth.Benninger@case.edu</a:t>
            </a:r>
          </a:p>
        </p:txBody>
      </p:sp>
    </p:spTree>
    <p:extLst>
      <p:ext uri="{BB962C8B-B14F-4D97-AF65-F5344CB8AC3E}">
        <p14:creationId xmlns:p14="http://schemas.microsoft.com/office/powerpoint/2010/main" val="279155896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lumMod val="75000"/>
                    <a:lumOff val="25000"/>
                  </a:schemeClr>
                </a:solidFill>
                <a:latin typeface="+mj-lt"/>
              </a:rPr>
              <a:t>My Background </a:t>
            </a:r>
          </a:p>
        </p:txBody>
      </p:sp>
      <p:sp>
        <p:nvSpPr>
          <p:cNvPr id="3" name="Content Placeholder 2"/>
          <p:cNvSpPr>
            <a:spLocks noGrp="1"/>
          </p:cNvSpPr>
          <p:nvPr>
            <p:ph idx="1"/>
          </p:nvPr>
        </p:nvSpPr>
        <p:spPr>
          <a:xfrm>
            <a:off x="457200" y="1828800"/>
            <a:ext cx="8229600" cy="4525963"/>
          </a:xfrm>
        </p:spPr>
        <p:txBody>
          <a:bodyPr/>
          <a:lstStyle/>
          <a:p>
            <a:r>
              <a:rPr lang="en-US" dirty="0">
                <a:solidFill>
                  <a:schemeClr val="tx1">
                    <a:lumMod val="65000"/>
                    <a:lumOff val="35000"/>
                  </a:schemeClr>
                </a:solidFill>
              </a:rPr>
              <a:t>B.A. Social &amp; Community Development Studies, University of the Western cape, Cape Town, South Africa </a:t>
            </a:r>
          </a:p>
          <a:p>
            <a:r>
              <a:rPr lang="en-US" dirty="0">
                <a:solidFill>
                  <a:schemeClr val="tx1">
                    <a:lumMod val="65000"/>
                    <a:lumOff val="35000"/>
                  </a:schemeClr>
                </a:solidFill>
              </a:rPr>
              <a:t>M.A. Clinical &amp; Community Psychology, Antioch University, Los Angeles, California </a:t>
            </a:r>
          </a:p>
          <a:p>
            <a:r>
              <a:rPr lang="en-US" dirty="0">
                <a:solidFill>
                  <a:schemeClr val="tx1">
                    <a:lumMod val="65000"/>
                    <a:lumOff val="35000"/>
                  </a:schemeClr>
                </a:solidFill>
              </a:rPr>
              <a:t>PhD Social &amp; Community Psychology, University of the Western Cape, Cape Town, South Africa</a:t>
            </a:r>
          </a:p>
          <a:p>
            <a:r>
              <a:rPr lang="en-US" dirty="0">
                <a:solidFill>
                  <a:schemeClr val="tx1">
                    <a:lumMod val="65000"/>
                    <a:lumOff val="35000"/>
                  </a:schemeClr>
                </a:solidFill>
              </a:rPr>
              <a:t>Post-Doctoral Research Fellow, Case Western Reserve University, Cleveland, Ohio </a:t>
            </a:r>
          </a:p>
        </p:txBody>
      </p:sp>
    </p:spTree>
    <p:extLst>
      <p:ext uri="{BB962C8B-B14F-4D97-AF65-F5344CB8AC3E}">
        <p14:creationId xmlns:p14="http://schemas.microsoft.com/office/powerpoint/2010/main" val="1654221505"/>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525963"/>
          </a:xfrm>
        </p:spPr>
        <p:txBody>
          <a:bodyPr/>
          <a:lstStyle/>
          <a:p>
            <a:pPr marL="0" indent="0">
              <a:buNone/>
            </a:pPr>
            <a:endParaRPr lang="en-US" dirty="0"/>
          </a:p>
          <a:p>
            <a:pPr marL="0" indent="0">
              <a:buNone/>
            </a:pPr>
            <a:r>
              <a:rPr lang="en-US" dirty="0">
                <a:solidFill>
                  <a:schemeClr val="tx1">
                    <a:lumMod val="65000"/>
                    <a:lumOff val="35000"/>
                  </a:schemeClr>
                </a:solidFill>
              </a:rPr>
              <a:t> </a:t>
            </a:r>
            <a:r>
              <a:rPr lang="en-US" b="1" dirty="0">
                <a:solidFill>
                  <a:schemeClr val="tx1">
                    <a:lumMod val="65000"/>
                    <a:lumOff val="35000"/>
                  </a:schemeClr>
                </a:solidFill>
              </a:rPr>
              <a:t>“Leaders who do not act dialogically, but insist on imposing their decisions, do not organize the people, they manipulate them. They do not liberate, nor are they liberated, they oppress.” </a:t>
            </a:r>
          </a:p>
          <a:p>
            <a:pPr marL="0" indent="0">
              <a:buNone/>
            </a:pPr>
            <a:r>
              <a:rPr lang="en-US" b="1" dirty="0"/>
              <a:t>					</a:t>
            </a:r>
            <a:r>
              <a:rPr lang="en-US" b="1" dirty="0">
                <a:solidFill>
                  <a:schemeClr val="tx1">
                    <a:lumMod val="65000"/>
                    <a:lumOff val="35000"/>
                  </a:schemeClr>
                </a:solidFill>
              </a:rPr>
              <a:t>- Paulo Freire </a:t>
            </a:r>
          </a:p>
        </p:txBody>
      </p:sp>
    </p:spTree>
    <p:extLst>
      <p:ext uri="{BB962C8B-B14F-4D97-AF65-F5344CB8AC3E}">
        <p14:creationId xmlns:p14="http://schemas.microsoft.com/office/powerpoint/2010/main" val="389551088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lumMod val="65000"/>
                    <a:lumOff val="35000"/>
                  </a:schemeClr>
                </a:solidFill>
                <a:latin typeface="+mj-lt"/>
              </a:rPr>
              <a:t>Urban Health </a:t>
            </a:r>
          </a:p>
        </p:txBody>
      </p:sp>
      <p:sp>
        <p:nvSpPr>
          <p:cNvPr id="3" name="Content Placeholder 2"/>
          <p:cNvSpPr>
            <a:spLocks noGrp="1"/>
          </p:cNvSpPr>
          <p:nvPr>
            <p:ph idx="1"/>
          </p:nvPr>
        </p:nvSpPr>
        <p:spPr>
          <a:xfrm>
            <a:off x="443345" y="1600200"/>
            <a:ext cx="8319655" cy="2209799"/>
          </a:xfrm>
        </p:spPr>
        <p:txBody>
          <a:bodyPr>
            <a:normAutofit fontScale="77500" lnSpcReduction="20000"/>
          </a:bodyPr>
          <a:lstStyle/>
          <a:p>
            <a:r>
              <a:rPr lang="en-US" dirty="0"/>
              <a:t>More than half of the world’s population lives in urban environments and this is expected to rise to an estimated 67% by 2030 (UN Population Fund, 2019)</a:t>
            </a:r>
          </a:p>
          <a:p>
            <a:r>
              <a:rPr lang="en-US" dirty="0"/>
              <a:t>Substantial urban environmental health concerns include: </a:t>
            </a:r>
          </a:p>
          <a:p>
            <a:pPr lvl="1"/>
            <a:r>
              <a:rPr lang="en-US" dirty="0"/>
              <a:t>Automobile crashes</a:t>
            </a:r>
          </a:p>
          <a:p>
            <a:pPr lvl="1"/>
            <a:r>
              <a:rPr lang="en-US" dirty="0"/>
              <a:t>Pedestrian injuries and fatalities</a:t>
            </a:r>
          </a:p>
          <a:p>
            <a:pPr lvl="1"/>
            <a:r>
              <a:rPr lang="en-US" dirty="0"/>
              <a:t> Indoor/outdoor air pollution, water quality</a:t>
            </a:r>
          </a:p>
          <a:p>
            <a:pPr lvl="1"/>
            <a:r>
              <a:rPr lang="en-US" dirty="0"/>
              <a:t>Lead exposure</a:t>
            </a:r>
          </a:p>
          <a:p>
            <a:pPr lvl="1"/>
            <a:r>
              <a:rPr lang="en-US" dirty="0"/>
              <a:t>Obesity</a:t>
            </a:r>
          </a:p>
          <a:p>
            <a:pPr lvl="1"/>
            <a:r>
              <a:rPr lang="en-US" dirty="0"/>
              <a:t> Depression and other mental health challenges</a:t>
            </a:r>
            <a:endParaRPr lang="en-US" dirty="0">
              <a:solidFill>
                <a:schemeClr val="tx1"/>
              </a:solidFill>
            </a:endParaRP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809999"/>
            <a:ext cx="5897417" cy="2948709"/>
          </a:xfrm>
          <a:prstGeom prst="rect">
            <a:avLst/>
          </a:prstGeom>
        </p:spPr>
      </p:pic>
    </p:spTree>
    <p:extLst>
      <p:ext uri="{BB962C8B-B14F-4D97-AF65-F5344CB8AC3E}">
        <p14:creationId xmlns:p14="http://schemas.microsoft.com/office/powerpoint/2010/main" val="1819549775"/>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lumMod val="65000"/>
                    <a:lumOff val="35000"/>
                  </a:schemeClr>
                </a:solidFill>
                <a:latin typeface="+mj-lt"/>
              </a:rPr>
              <a:t>Child Health Disparities &amp; Health Equity</a:t>
            </a:r>
          </a:p>
        </p:txBody>
      </p:sp>
      <p:sp>
        <p:nvSpPr>
          <p:cNvPr id="3" name="Content Placeholder 2"/>
          <p:cNvSpPr>
            <a:spLocks noGrp="1"/>
          </p:cNvSpPr>
          <p:nvPr>
            <p:ph idx="1"/>
          </p:nvPr>
        </p:nvSpPr>
        <p:spPr>
          <a:xfrm>
            <a:off x="457200" y="1828800"/>
            <a:ext cx="8229600" cy="4525963"/>
          </a:xfrm>
        </p:spPr>
        <p:txBody>
          <a:bodyPr>
            <a:normAutofit/>
          </a:bodyPr>
          <a:lstStyle/>
          <a:p>
            <a:r>
              <a:rPr lang="en-US" b="1" dirty="0"/>
              <a:t>Child Health Disparities</a:t>
            </a:r>
            <a:r>
              <a:rPr lang="en-US" dirty="0"/>
              <a:t>: Inequitable differences in health based on demographic characteristics of persons under the age of 18</a:t>
            </a:r>
          </a:p>
          <a:p>
            <a:pPr marL="0" indent="0">
              <a:buNone/>
            </a:pPr>
            <a:endParaRPr lang="en-US" dirty="0"/>
          </a:p>
          <a:p>
            <a:r>
              <a:rPr lang="en-US" b="1" dirty="0"/>
              <a:t>Child Health Equity</a:t>
            </a:r>
            <a:r>
              <a:rPr lang="en-US" dirty="0"/>
              <a:t>: children having the same opportunities to survive, develop and attain their full potential</a:t>
            </a:r>
          </a:p>
        </p:txBody>
      </p:sp>
    </p:spTree>
    <p:extLst>
      <p:ext uri="{BB962C8B-B14F-4D97-AF65-F5344CB8AC3E}">
        <p14:creationId xmlns:p14="http://schemas.microsoft.com/office/powerpoint/2010/main" val="268613934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0474-57FE-40F0-A6D0-FA6F909E20B6}"/>
              </a:ext>
            </a:extLst>
          </p:cNvPr>
          <p:cNvSpPr>
            <a:spLocks noGrp="1"/>
          </p:cNvSpPr>
          <p:nvPr>
            <p:ph type="title"/>
          </p:nvPr>
        </p:nvSpPr>
        <p:spPr>
          <a:xfrm>
            <a:off x="457200" y="0"/>
            <a:ext cx="8229600" cy="1600200"/>
          </a:xfrm>
        </p:spPr>
        <p:txBody>
          <a:bodyPr anchor="b">
            <a:normAutofit/>
          </a:bodyPr>
          <a:lstStyle/>
          <a:p>
            <a:r>
              <a:rPr lang="en-US" dirty="0"/>
              <a:t>Social Determinants of Health</a:t>
            </a:r>
          </a:p>
        </p:txBody>
      </p:sp>
      <p:pic>
        <p:nvPicPr>
          <p:cNvPr id="3074" name="Picture 2" descr="The Sum of the Parts: Social Determinants of Health | Texas Impact">
            <a:extLst>
              <a:ext uri="{FF2B5EF4-FFF2-40B4-BE49-F238E27FC236}">
                <a16:creationId xmlns:a16="http://schemas.microsoft.com/office/drawing/2014/main" id="{862CBE0E-6C49-4CCD-B9E2-7D590619FDA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1608869"/>
            <a:ext cx="8229600" cy="4508625"/>
          </a:xfrm>
          <a:prstGeom prst="rect">
            <a:avLst/>
          </a:prstGeom>
          <a:solidFill>
            <a:srgbClr val="FFFFFF"/>
          </a:solidFill>
        </p:spPr>
      </p:pic>
    </p:spTree>
    <p:extLst>
      <p:ext uri="{BB962C8B-B14F-4D97-AF65-F5344CB8AC3E}">
        <p14:creationId xmlns:p14="http://schemas.microsoft.com/office/powerpoint/2010/main" val="69921038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236CAF-A1EC-4D4B-A336-47BA73AFC031}"/>
              </a:ext>
            </a:extLst>
          </p:cNvPr>
          <p:cNvPicPr>
            <a:picLocks noChangeAspect="1"/>
          </p:cNvPicPr>
          <p:nvPr/>
        </p:nvPicPr>
        <p:blipFill>
          <a:blip r:embed="rId3"/>
          <a:stretch>
            <a:fillRect/>
          </a:stretch>
        </p:blipFill>
        <p:spPr>
          <a:xfrm>
            <a:off x="1152525" y="1676400"/>
            <a:ext cx="6838950" cy="4342735"/>
          </a:xfrm>
          <a:prstGeom prst="rect">
            <a:avLst/>
          </a:prstGeom>
        </p:spPr>
      </p:pic>
      <p:sp>
        <p:nvSpPr>
          <p:cNvPr id="4" name="Rectangle 3"/>
          <p:cNvSpPr/>
          <p:nvPr/>
        </p:nvSpPr>
        <p:spPr>
          <a:xfrm>
            <a:off x="419100" y="304800"/>
            <a:ext cx="8305800" cy="1754326"/>
          </a:xfrm>
          <a:prstGeom prst="rect">
            <a:avLst/>
          </a:prstGeom>
        </p:spPr>
        <p:txBody>
          <a:bodyPr wrap="square">
            <a:spAutoFit/>
          </a:bodyPr>
          <a:lstStyle/>
          <a:p>
            <a:r>
              <a:rPr lang="en-US" dirty="0">
                <a:solidFill>
                  <a:schemeClr val="tx1">
                    <a:lumMod val="65000"/>
                    <a:lumOff val="35000"/>
                  </a:schemeClr>
                </a:solidFill>
                <a:latin typeface="+mj-lt"/>
              </a:rPr>
              <a:t>“Concentration of negro population in this area is the heaviest in the city. Area is characterized by its heavy relief rolls, high disease and mortality rate, crime and unemployment. This is the most undesirable area in entire city.” </a:t>
            </a:r>
          </a:p>
          <a:p>
            <a:br>
              <a:rPr lang="en-US" dirty="0"/>
            </a:br>
            <a:endParaRPr lang="en-US" dirty="0"/>
          </a:p>
        </p:txBody>
      </p:sp>
      <p:sp>
        <p:nvSpPr>
          <p:cNvPr id="5" name="Rectangle 4"/>
          <p:cNvSpPr/>
          <p:nvPr/>
        </p:nvSpPr>
        <p:spPr>
          <a:xfrm>
            <a:off x="1152525" y="6172200"/>
            <a:ext cx="5400675" cy="738664"/>
          </a:xfrm>
          <a:prstGeom prst="rect">
            <a:avLst/>
          </a:prstGeom>
        </p:spPr>
        <p:txBody>
          <a:bodyPr wrap="square">
            <a:spAutoFit/>
          </a:bodyPr>
          <a:lstStyle/>
          <a:p>
            <a:r>
              <a:rPr lang="en-US" sz="1200" dirty="0"/>
              <a:t>The Ohio State University Libraries, 2013. Federal HOLC "Redlining" Maps for Ohio Cities.</a:t>
            </a:r>
            <a:br>
              <a:rPr lang="en-US" dirty="0"/>
            </a:br>
            <a:endParaRPr lang="en-US" dirty="0"/>
          </a:p>
        </p:txBody>
      </p:sp>
    </p:spTree>
    <p:extLst>
      <p:ext uri="{BB962C8B-B14F-4D97-AF65-F5344CB8AC3E}">
        <p14:creationId xmlns:p14="http://schemas.microsoft.com/office/powerpoint/2010/main" val="1313925759"/>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599165-6434-4A8D-8189-530622EE5235}"/>
              </a:ext>
            </a:extLst>
          </p:cNvPr>
          <p:cNvPicPr>
            <a:picLocks noChangeAspect="1"/>
          </p:cNvPicPr>
          <p:nvPr/>
        </p:nvPicPr>
        <p:blipFill rotWithShape="1">
          <a:blip r:embed="rId3"/>
          <a:srcRect l="6923" r="3077" b="4"/>
          <a:stretch/>
        </p:blipFill>
        <p:spPr>
          <a:xfrm>
            <a:off x="185339" y="19334"/>
            <a:ext cx="3929461" cy="3372663"/>
          </a:xfrm>
          <a:prstGeom prst="rect">
            <a:avLst/>
          </a:prstGeom>
        </p:spPr>
      </p:pic>
      <p:pic>
        <p:nvPicPr>
          <p:cNvPr id="22" name="Content Placeholder 4">
            <a:extLst>
              <a:ext uri="{FF2B5EF4-FFF2-40B4-BE49-F238E27FC236}">
                <a16:creationId xmlns:a16="http://schemas.microsoft.com/office/drawing/2014/main" id="{5AF0A9CF-A4F6-4AB4-BE62-45595C54702F}"/>
              </a:ext>
            </a:extLst>
          </p:cNvPr>
          <p:cNvPicPr>
            <a:picLocks noChangeAspect="1"/>
          </p:cNvPicPr>
          <p:nvPr/>
        </p:nvPicPr>
        <p:blipFill rotWithShape="1">
          <a:blip r:embed="rId4"/>
          <a:srcRect l="24837" r="16183" b="5"/>
          <a:stretch/>
        </p:blipFill>
        <p:spPr>
          <a:xfrm>
            <a:off x="4876800" y="1752600"/>
            <a:ext cx="3625305" cy="4748081"/>
          </a:xfrm>
          <a:prstGeom prst="rect">
            <a:avLst/>
          </a:prstGeom>
        </p:spPr>
      </p:pic>
      <p:pic>
        <p:nvPicPr>
          <p:cNvPr id="19" name="Shape 138"/>
          <p:cNvPicPr preferRelativeResize="0"/>
          <p:nvPr/>
        </p:nvPicPr>
        <p:blipFill rotWithShape="1">
          <a:blip r:embed="rId5"/>
          <a:srcRect l="4136" r="-1" b="-1"/>
          <a:stretch/>
        </p:blipFill>
        <p:spPr>
          <a:xfrm>
            <a:off x="228600" y="3609158"/>
            <a:ext cx="3886200" cy="3020242"/>
          </a:xfrm>
          <a:prstGeom prst="rect">
            <a:avLst/>
          </a:prstGeom>
          <a:noFill/>
        </p:spPr>
      </p:pic>
      <p:sp>
        <p:nvSpPr>
          <p:cNvPr id="3" name="TextBox 2"/>
          <p:cNvSpPr txBox="1"/>
          <p:nvPr/>
        </p:nvSpPr>
        <p:spPr>
          <a:xfrm>
            <a:off x="6248400" y="6530889"/>
            <a:ext cx="2286000" cy="307777"/>
          </a:xfrm>
          <a:prstGeom prst="rect">
            <a:avLst/>
          </a:prstGeom>
          <a:noFill/>
        </p:spPr>
        <p:txBody>
          <a:bodyPr wrap="square" rtlCol="0">
            <a:spAutoFit/>
          </a:bodyPr>
          <a:lstStyle/>
          <a:p>
            <a:r>
              <a:rPr lang="en-US" sz="1400" dirty="0" err="1"/>
              <a:t>Kirwin</a:t>
            </a:r>
            <a:r>
              <a:rPr lang="en-US" sz="1400" dirty="0"/>
              <a:t> Institute, 2019</a:t>
            </a:r>
          </a:p>
        </p:txBody>
      </p:sp>
      <p:sp>
        <p:nvSpPr>
          <p:cNvPr id="9" name="Title 1">
            <a:extLst>
              <a:ext uri="{FF2B5EF4-FFF2-40B4-BE49-F238E27FC236}">
                <a16:creationId xmlns:a16="http://schemas.microsoft.com/office/drawing/2014/main" id="{7E6265BC-9DDD-4BB5-BB7C-5E913B8C3464}"/>
              </a:ext>
            </a:extLst>
          </p:cNvPr>
          <p:cNvSpPr>
            <a:spLocks noGrp="1"/>
          </p:cNvSpPr>
          <p:nvPr>
            <p:ph type="title"/>
          </p:nvPr>
        </p:nvSpPr>
        <p:spPr>
          <a:xfrm>
            <a:off x="4114800" y="38865"/>
            <a:ext cx="4862911" cy="2476019"/>
          </a:xfrm>
        </p:spPr>
        <p:txBody>
          <a:bodyPr/>
          <a:lstStyle/>
          <a:p>
            <a:r>
              <a:rPr lang="en-US" sz="3600" dirty="0">
                <a:solidFill>
                  <a:schemeClr val="tx1">
                    <a:lumMod val="65000"/>
                    <a:lumOff val="35000"/>
                  </a:schemeClr>
                </a:solidFill>
              </a:rPr>
              <a:t>Mapping Health Disparities in Cleveland</a:t>
            </a:r>
          </a:p>
        </p:txBody>
      </p:sp>
    </p:spTree>
    <p:extLst>
      <p:ext uri="{BB962C8B-B14F-4D97-AF65-F5344CB8AC3E}">
        <p14:creationId xmlns:p14="http://schemas.microsoft.com/office/powerpoint/2010/main" val="127309915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lumMod val="65000"/>
                    <a:lumOff val="35000"/>
                  </a:schemeClr>
                </a:solidFill>
                <a:latin typeface="+mj-lt"/>
              </a:rPr>
              <a:t>Study Aim </a:t>
            </a:r>
          </a:p>
        </p:txBody>
      </p:sp>
      <p:sp>
        <p:nvSpPr>
          <p:cNvPr id="3" name="Content Placeholder 2"/>
          <p:cNvSpPr>
            <a:spLocks noGrp="1"/>
          </p:cNvSpPr>
          <p:nvPr>
            <p:ph idx="1"/>
          </p:nvPr>
        </p:nvSpPr>
        <p:spPr>
          <a:xfrm>
            <a:off x="457200" y="1828800"/>
            <a:ext cx="8229600" cy="4525963"/>
          </a:xfrm>
        </p:spPr>
        <p:txBody>
          <a:bodyPr>
            <a:normAutofit fontScale="85000" lnSpcReduction="10000"/>
          </a:bodyPr>
          <a:lstStyle/>
          <a:p>
            <a:pPr marL="0" indent="0" fontAlgn="base">
              <a:buNone/>
            </a:pPr>
            <a:r>
              <a:rPr lang="en-US" dirty="0"/>
              <a:t>Utilizing a participatory methodology with children and youth the aims of this study are to: </a:t>
            </a:r>
          </a:p>
          <a:p>
            <a:pPr marL="0" indent="0" fontAlgn="base">
              <a:buNone/>
            </a:pPr>
            <a:endParaRPr lang="en-US" b="1" dirty="0"/>
          </a:p>
          <a:p>
            <a:pPr marL="0" indent="0" fontAlgn="base">
              <a:buNone/>
            </a:pPr>
            <a:r>
              <a:rPr lang="en-US" b="1" dirty="0"/>
              <a:t>Aim One:</a:t>
            </a:r>
            <a:r>
              <a:rPr lang="en-US" dirty="0"/>
              <a:t> Explore the perceptions of children &amp; youth related to how experiences of poverty, stress and adversity within their neighborhood environment shapes their health.  </a:t>
            </a:r>
          </a:p>
          <a:p>
            <a:pPr marL="0" indent="0" fontAlgn="base">
              <a:buNone/>
            </a:pPr>
            <a:endParaRPr lang="en-US" b="1" dirty="0"/>
          </a:p>
          <a:p>
            <a:pPr marL="0" indent="0" fontAlgn="base">
              <a:buNone/>
            </a:pPr>
            <a:r>
              <a:rPr lang="en-US" b="1" dirty="0"/>
              <a:t>Aim Two:</a:t>
            </a:r>
            <a:r>
              <a:rPr lang="en-US" dirty="0"/>
              <a:t> Understand how social, built, and structural resources buffer the potential negative impact of adversity and promote health and well-being.  </a:t>
            </a:r>
          </a:p>
          <a:p>
            <a:pPr marL="0" indent="0" fontAlgn="base">
              <a:buNone/>
            </a:pPr>
            <a:endParaRPr lang="en-US" b="1" dirty="0"/>
          </a:p>
          <a:p>
            <a:pPr marL="0" indent="0" fontAlgn="base">
              <a:buNone/>
            </a:pPr>
            <a:r>
              <a:rPr lang="en-US" b="1" dirty="0"/>
              <a:t>Aim Three: </a:t>
            </a:r>
            <a:r>
              <a:rPr lang="en-US" dirty="0"/>
              <a:t>Investigate and prioritize child and youth-centered strategies for creating neighborhood environments which will promote their health and well-being. </a:t>
            </a:r>
          </a:p>
          <a:p>
            <a:pPr marL="0" indent="0">
              <a:buNone/>
            </a:pPr>
            <a:endParaRPr lang="en-US" dirty="0"/>
          </a:p>
          <a:p>
            <a:pPr marL="0" indent="0">
              <a:buNone/>
            </a:pPr>
            <a:endParaRPr lang="en-US" b="1" dirty="0"/>
          </a:p>
        </p:txBody>
      </p:sp>
    </p:spTree>
    <p:extLst>
      <p:ext uri="{BB962C8B-B14F-4D97-AF65-F5344CB8AC3E}">
        <p14:creationId xmlns:p14="http://schemas.microsoft.com/office/powerpoint/2010/main" val="2540823787"/>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1284</TotalTime>
  <Words>1751</Words>
  <Application>Microsoft Office PowerPoint</Application>
  <PresentationFormat>On-screen Show (4:3)</PresentationFormat>
  <Paragraphs>116</Paragraphs>
  <Slides>13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Century</vt:lpstr>
      <vt:lpstr>Century Gothic</vt:lpstr>
      <vt:lpstr>Courier New</vt:lpstr>
      <vt:lpstr>Palatino Linotype</vt:lpstr>
      <vt:lpstr>Times New Roman</vt:lpstr>
      <vt:lpstr>Wingdings</vt:lpstr>
      <vt:lpstr>Executive</vt:lpstr>
      <vt:lpstr>Youth Lens: Exploring the Impact of the Neighborhood Environment on Health &amp; Well-being</vt:lpstr>
      <vt:lpstr>My Background </vt:lpstr>
      <vt:lpstr>PowerPoint Presentation</vt:lpstr>
      <vt:lpstr>Urban Health </vt:lpstr>
      <vt:lpstr>Child Health Disparities &amp; Health Equity</vt:lpstr>
      <vt:lpstr>Social Determinants of Health</vt:lpstr>
      <vt:lpstr>PowerPoint Presentation</vt:lpstr>
      <vt:lpstr>Mapping Health Disparities in Cleveland</vt:lpstr>
      <vt:lpstr>Study Aim </vt:lpstr>
      <vt:lpstr>Participants &amp; Sampling </vt:lpstr>
      <vt:lpstr>Research Design</vt:lpstr>
      <vt:lpstr>Study Significance</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Lens: Exploring the Impact of the Neighborhood Environment on Health &amp; Well-being through the Lens of Children</dc:title>
  <dc:creator>Elizabeth Benninger</dc:creator>
  <cp:lastModifiedBy>Elizabeth Benninger</cp:lastModifiedBy>
  <cp:revision>10</cp:revision>
  <dcterms:created xsi:type="dcterms:W3CDTF">2020-04-27T13:02:58Z</dcterms:created>
  <dcterms:modified xsi:type="dcterms:W3CDTF">2020-05-14T11:57:26Z</dcterms:modified>
</cp:coreProperties>
</file>