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733" r:id="rId3"/>
    <p:sldId id="801" r:id="rId4"/>
    <p:sldId id="790" r:id="rId5"/>
    <p:sldId id="773" r:id="rId6"/>
    <p:sldId id="257" r:id="rId7"/>
    <p:sldId id="258" r:id="rId8"/>
    <p:sldId id="811" r:id="rId9"/>
    <p:sldId id="772" r:id="rId10"/>
    <p:sldId id="775" r:id="rId11"/>
    <p:sldId id="815" r:id="rId12"/>
    <p:sldId id="793" r:id="rId13"/>
    <p:sldId id="796" r:id="rId14"/>
    <p:sldId id="816" r:id="rId15"/>
    <p:sldId id="8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0"/>
  </p:normalViewPr>
  <p:slideViewPr>
    <p:cSldViewPr snapToGrid="0" snapToObjects="1" showGuides="1">
      <p:cViewPr varScale="1">
        <p:scale>
          <a:sx n="67" d="100"/>
          <a:sy n="67" d="100"/>
        </p:scale>
        <p:origin x="62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6E1E2-167F-124D-990F-333B78E930D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08C2A-DD40-D24B-929A-0346296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E69924-A802-4377-8A70-1020389DFE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A4FD-4494-C147-AAD9-41063D90B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99A93-9CFC-9049-BDAC-CC53BC0EF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4532F-9B8A-534F-8167-D526355B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1AE1-78E8-0F49-B0BF-DB93C751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007C-0BBD-6A4F-84AE-F231D355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224CB-E861-BA4F-95EC-D561DB56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20D81-CD1A-834A-A136-C55DBE229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BB159-7E5D-9A44-AEE3-CFFE042C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A0229-2C77-A74D-96EB-6429CA94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E0C9-96F4-D248-9D5F-F636F9CA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71EC7-87E1-8040-B903-F8E397DBD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99ADB-8BB2-014A-A543-7C8EA138E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40210-FF2A-8D48-A892-3BF43DA9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AE5B5-52A7-C548-9C04-92DA1F83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AEB3C-6007-154E-8224-41C80E72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A50A-5C6C-3847-A5E0-EBFE38E5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BB1B-9E85-B042-AB85-B1B83BA29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B95F-FFEA-904F-AFFE-02EE70DE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B3594-BB18-4C4A-95B9-56530FFC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277A-4437-9D46-8079-57C48D57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2804-F091-1D46-8AC9-039AA4EE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C015F-C866-6847-9FFA-FEC8E6591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336EE-2944-B144-8966-23AAA366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2F79A-8092-7247-9D50-AB65FC93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4146-3130-4E48-B8EA-90AF5263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4854-88FB-7F4C-9D76-5FC17594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E7DAE-73A0-9F4B-99E4-21113CCDB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F4C27-1ACD-6C48-96CF-F7AAD623D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A4D30-7D82-4A46-B397-E6B06E90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17455-FAA0-1849-9042-CB9E0415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5E808-D74A-2440-BC57-61DD879A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6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7D72-FCD4-9B4F-983C-6A314479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3B87E-1567-5A40-83AD-5A67218A2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D33F3-E3AA-8E43-9151-916AABBDB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8E522-3A14-0342-988D-7853B76B5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9EDB-677D-FF4D-B96D-4643429CC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0A35EE-AEFC-CD43-B43F-C13F99FE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CCE63-BAC7-A041-A368-9AFA49A6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6C91C-B4D3-574F-B472-6FF9EC80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9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36F2-17B2-9F4E-94D7-AF5394CA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A26BF-C867-D440-844E-50F14388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AFB7C-EB05-F747-B99D-1412A01A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F5DD0-547B-5C44-B122-FC93F97E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7CC62-741D-8C4E-93CC-FECEBC66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2642A-9B39-6B4B-A147-6ECE52AB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F41EA-D12C-1643-83D0-A28289CE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8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2029-FE3C-A04C-B2D4-C7611854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4541-8D11-A648-94C9-56404A4A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B9686-64DE-DF4F-AFD7-21307936B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30773-21C9-2D46-89EE-A6A095CE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A3A6C-0E74-2E4F-9B1C-05C5B32C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12448-2E47-0D41-9313-217AFA4D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EB15-FCAC-BA44-A7AE-8DDFA63F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6491F9-1532-ED4A-BCE7-FEEE9E254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C31C2-5722-0A4C-8AA3-591C1AB0E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4692B-3B54-E94D-8415-D1A8BDE3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909B8-8D8B-D546-B6B2-338386E3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8934-C7C5-C34B-9A33-8CDE3552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18D95-5826-5A4F-8882-8CE0E572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E471-E502-EA4D-88B2-EBC2B1D0E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42326-FBEB-3540-A3D8-9961E9D4F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F959-8D9F-1F40-814D-6F7D09A69D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CA365-99AA-1D46-8300-30290F50C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B4152-B129-3644-AEA5-574BFF8A0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2CF5-702F-9346-9055-6A1C2111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mepre.2020.06.01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5E80-28E4-B747-966D-A2C4175A0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887" y="509287"/>
            <a:ext cx="9144000" cy="870934"/>
          </a:xfrm>
        </p:spPr>
        <p:txBody>
          <a:bodyPr>
            <a:normAutofit/>
          </a:bodyPr>
          <a:lstStyle/>
          <a:p>
            <a:r>
              <a:rPr lang="en-US" sz="4000" dirty="0"/>
              <a:t>COVID 19 and our Cleveland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A4E93-AD37-724A-AC06-E2168C607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745" y="2118167"/>
            <a:ext cx="7612284" cy="3599726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Franklin Gothic Medium" pitchFamily="34" charset="0"/>
              </a:rPr>
              <a:t>Nora G. Singer, M.D.</a:t>
            </a:r>
          </a:p>
          <a:p>
            <a:r>
              <a:rPr lang="en-US" altLang="en-US" sz="3200" dirty="0">
                <a:solidFill>
                  <a:srgbClr val="0070C0"/>
                </a:solidFill>
                <a:latin typeface="Franklin Gothic Medium" pitchFamily="34" charset="0"/>
              </a:rPr>
              <a:t>Director, Division of Rheumatology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Franklin Gothic Medium" pitchFamily="34" charset="0"/>
              </a:rPr>
              <a:t>Medical Director, MHS Clinical Trials and Clinical Research Unit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Franklin Gothic Medium" pitchFamily="34" charset="0"/>
              </a:rPr>
              <a:t>Co-Director Cleveland Coronavirus Research Task Force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Franklin Gothic Medium" pitchFamily="34" charset="0"/>
              </a:rPr>
              <a:t>Case Western Reserve University</a:t>
            </a:r>
          </a:p>
          <a:p>
            <a:r>
              <a:rPr lang="en-US" altLang="en-US" sz="3200" dirty="0">
                <a:solidFill>
                  <a:srgbClr val="0070C0"/>
                </a:solidFill>
                <a:latin typeface="Franklin Gothic Medium" pitchFamily="34" charset="0"/>
              </a:rPr>
              <a:t>and</a:t>
            </a:r>
          </a:p>
          <a:p>
            <a:r>
              <a:rPr lang="en-US" altLang="en-US" sz="3200" dirty="0">
                <a:solidFill>
                  <a:srgbClr val="0070C0"/>
                </a:solidFill>
                <a:latin typeface="Franklin Gothic Medium" pitchFamily="34" charset="0"/>
              </a:rPr>
              <a:t>Jonathan </a:t>
            </a:r>
            <a:r>
              <a:rPr lang="en-US" altLang="en-US" sz="3200" dirty="0" err="1">
                <a:solidFill>
                  <a:srgbClr val="0070C0"/>
                </a:solidFill>
                <a:latin typeface="Franklin Gothic Medium" pitchFamily="34" charset="0"/>
              </a:rPr>
              <a:t>Karn</a:t>
            </a:r>
            <a:r>
              <a:rPr lang="en-US" altLang="en-US" sz="3200" dirty="0">
                <a:solidFill>
                  <a:srgbClr val="0070C0"/>
                </a:solidFill>
                <a:latin typeface="Franklin Gothic Medium" pitchFamily="34" charset="0"/>
              </a:rPr>
              <a:t>, Ph.D.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Franklin Gothic Medium" pitchFamily="34" charset="0"/>
              </a:rPr>
              <a:t>Chair, Department of Molecular Biology &amp; Microbiology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Franklin Gothic Medium" pitchFamily="34" charset="0"/>
              </a:rPr>
              <a:t>Director, CWRU/UH Center for AIDS Research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Franklin Gothic Medium" pitchFamily="34" charset="0"/>
              </a:rPr>
              <a:t>Co-Director Cleveland Coronavirus Research Task Force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Franklin Gothic Medium" pitchFamily="34" charset="0"/>
              </a:rPr>
              <a:t>Case Western Reserve University</a:t>
            </a:r>
          </a:p>
          <a:p>
            <a:endParaRPr lang="en-US" altLang="en-US" dirty="0">
              <a:solidFill>
                <a:srgbClr val="0070C0"/>
              </a:solidFill>
              <a:latin typeface="Franklin Gothic Medium" pitchFamily="34" charset="0"/>
            </a:endParaRPr>
          </a:p>
          <a:p>
            <a:endParaRPr lang="en-US" altLang="en-US" dirty="0">
              <a:solidFill>
                <a:srgbClr val="0070C0"/>
              </a:solidFill>
              <a:latin typeface="Franklin Gothic Medium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07 Case Logo COLOR">
            <a:extLst>
              <a:ext uri="{FF2B5EF4-FFF2-40B4-BE49-F238E27FC236}">
                <a16:creationId xmlns:a16="http://schemas.microsoft.com/office/drawing/2014/main" id="{AC87D9DD-831B-184C-848B-39817339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8" y="5962187"/>
            <a:ext cx="2855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210A6-FE45-F14D-AB0E-B142E11F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74"/>
          <a:stretch/>
        </p:blipFill>
        <p:spPr>
          <a:xfrm>
            <a:off x="8971774" y="5798224"/>
            <a:ext cx="1050509" cy="64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F9A837-1B86-3049-8978-61D30E63B0DB}"/>
              </a:ext>
            </a:extLst>
          </p:cNvPr>
          <p:cNvSpPr txBox="1"/>
          <p:nvPr/>
        </p:nvSpPr>
        <p:spPr>
          <a:xfrm>
            <a:off x="9989806" y="5795099"/>
            <a:ext cx="180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National Institute of Allergy and Infectious Diseases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9DCA6-E078-BD4D-82BD-6F87280B6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587" y="5540414"/>
            <a:ext cx="1752600" cy="115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2AAA9-87F7-4E4A-8A37-C906326CDD22}"/>
              </a:ext>
            </a:extLst>
          </p:cNvPr>
          <p:cNvSpPr txBox="1"/>
          <p:nvPr/>
        </p:nvSpPr>
        <p:spPr>
          <a:xfrm>
            <a:off x="8692308" y="4241494"/>
            <a:ext cx="25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NCATS</a:t>
            </a:r>
          </a:p>
        </p:txBody>
      </p:sp>
    </p:spTree>
    <p:extLst>
      <p:ext uri="{BB962C8B-B14F-4D97-AF65-F5344CB8AC3E}">
        <p14:creationId xmlns:p14="http://schemas.microsoft.com/office/powerpoint/2010/main" val="400032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1999" cy="1064418"/>
            <a:chOff x="0" y="990600"/>
            <a:chExt cx="9144000" cy="990600"/>
          </a:xfrm>
          <a:solidFill>
            <a:srgbClr val="DEEFFE"/>
          </a:solidFill>
        </p:grpSpPr>
        <p:sp>
          <p:nvSpPr>
            <p:cNvPr id="3" name="Rectangle 2"/>
            <p:cNvSpPr/>
            <p:nvPr/>
          </p:nvSpPr>
          <p:spPr>
            <a:xfrm>
              <a:off x="0" y="990600"/>
              <a:ext cx="9144000" cy="990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33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981200"/>
              <a:ext cx="91440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133" dirty="0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 bwMode="auto">
          <a:xfrm>
            <a:off x="0" y="60856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Mimic the immune response </a:t>
            </a:r>
          </a:p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Passive immunotherapy with broadly neutralizing antibodies (</a:t>
            </a:r>
            <a:r>
              <a:rPr lang="en-US" altLang="en-US" sz="2800" dirty="0" err="1">
                <a:solidFill>
                  <a:srgbClr val="002060"/>
                </a:solidFill>
                <a:latin typeface="Franklin Gothic Medium" pitchFamily="34" charset="0"/>
              </a:rPr>
              <a:t>bNAbs</a:t>
            </a:r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)</a:t>
            </a:r>
          </a:p>
        </p:txBody>
      </p:sp>
      <p:pic>
        <p:nvPicPr>
          <p:cNvPr id="13314" name="Picture 2" descr="Common Characteristics of HIV-Neutralizing Antibodies with a Fondness for  Sugars: Immun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823" r="927" b="1406"/>
          <a:stretch/>
        </p:blipFill>
        <p:spPr bwMode="auto">
          <a:xfrm>
            <a:off x="2078832" y="1261005"/>
            <a:ext cx="8874918" cy="48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7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1007268"/>
            <a:chOff x="0" y="990600"/>
            <a:chExt cx="9144000" cy="990600"/>
          </a:xfrm>
          <a:solidFill>
            <a:srgbClr val="DEEFFE"/>
          </a:solidFill>
        </p:grpSpPr>
        <p:sp>
          <p:nvSpPr>
            <p:cNvPr id="3" name="Rectangle 2"/>
            <p:cNvSpPr/>
            <p:nvPr/>
          </p:nvSpPr>
          <p:spPr>
            <a:xfrm>
              <a:off x="0" y="990600"/>
              <a:ext cx="9144000" cy="990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33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981200"/>
              <a:ext cx="91440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133" dirty="0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12191999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Vaccines need rigorous population studies</a:t>
            </a:r>
          </a:p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How close is the world to a Coronavirus vaccine</a:t>
            </a:r>
          </a:p>
        </p:txBody>
      </p:sp>
      <p:pic>
        <p:nvPicPr>
          <p:cNvPr id="6" name="Picture 2" descr="Chart: How Close Is The World To A Coronavirus Vaccine? | Statis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3"/>
          <a:stretch/>
        </p:blipFill>
        <p:spPr bwMode="auto">
          <a:xfrm>
            <a:off x="5869845" y="1285875"/>
            <a:ext cx="616456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50" y="1100139"/>
            <a:ext cx="50863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Good News: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Vaccines appear to be safe and elicit neutralizing antibodies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Bad News: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patients rapidly lose antibody responses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can be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reinfected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unknown: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durable is the protective effect, if any?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vaccines attenuate disease if they don’t protect?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6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980580"/>
            <a:chOff x="0" y="990600"/>
            <a:chExt cx="9144000" cy="990600"/>
          </a:xfrm>
          <a:solidFill>
            <a:srgbClr val="DEEFFE"/>
          </a:solidFill>
        </p:grpSpPr>
        <p:sp>
          <p:nvSpPr>
            <p:cNvPr id="8" name="Rectangle 7"/>
            <p:cNvSpPr/>
            <p:nvPr/>
          </p:nvSpPr>
          <p:spPr>
            <a:xfrm>
              <a:off x="0" y="990600"/>
              <a:ext cx="9144000" cy="990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33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1981200"/>
              <a:ext cx="91440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133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4"/>
          <a:stretch/>
        </p:blipFill>
        <p:spPr bwMode="auto">
          <a:xfrm>
            <a:off x="2436032" y="1136697"/>
            <a:ext cx="7476049" cy="402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3437" y="5165623"/>
            <a:ext cx="1142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05050"/>
                </a:solidFill>
                <a:latin typeface="Helvetica" panose="020B0604020202020204" pitchFamily="34" charset="0"/>
              </a:rPr>
              <a:t>When vaccination occurs after 15% of the population has already been exposed, the resulting reduction in the peak is, at most, 65%.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0065" y="574412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latin typeface="Helvetica" panose="020B0604020202020204" pitchFamily="34" charset="0"/>
              </a:rPr>
              <a:t>Bartsch</a:t>
            </a:r>
            <a:r>
              <a:rPr lang="en-US" sz="1600" dirty="0">
                <a:latin typeface="Helvetica" panose="020B0604020202020204" pitchFamily="34" charset="0"/>
              </a:rPr>
              <a:t> et al., Amer. J. Preventive Med. </a:t>
            </a:r>
            <a:r>
              <a:rPr lang="en-US" sz="1600" dirty="0" err="1">
                <a:latin typeface="Helvetica" panose="020B0604020202020204" pitchFamily="34" charset="0"/>
              </a:rPr>
              <a:t>Published:July</a:t>
            </a:r>
            <a:r>
              <a:rPr lang="en-US" sz="1600" dirty="0">
                <a:latin typeface="Helvetica" panose="020B0604020202020204" pitchFamily="34" charset="0"/>
              </a:rPr>
              <a:t> 15, 2020 </a:t>
            </a:r>
            <a:r>
              <a:rPr lang="en-US" sz="1600" dirty="0" err="1">
                <a:latin typeface="Helvetica" panose="020B0604020202020204" pitchFamily="34" charset="0"/>
              </a:rPr>
              <a:t>DOI:</a:t>
            </a:r>
            <a:r>
              <a:rPr lang="en-US" sz="1600" dirty="0" err="1">
                <a:latin typeface="Helvetica" panose="020B0604020202020204" pitchFamily="34" charset="0"/>
                <a:hlinkClick r:id="rId3"/>
              </a:rPr>
              <a:t>https</a:t>
            </a:r>
            <a:r>
              <a:rPr lang="en-US" sz="1600" dirty="0">
                <a:latin typeface="Helvetica" panose="020B0604020202020204" pitchFamily="34" charset="0"/>
                <a:hlinkClick r:id="rId3"/>
              </a:rPr>
              <a:t>://doi.org/10.1016/j.amepre.2020.06.011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" y="9939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algn="ctr"/>
            <a:r>
              <a:rPr lang="en-US" altLang="en-US" dirty="0">
                <a:solidFill>
                  <a:srgbClr val="002060"/>
                </a:solidFill>
                <a:latin typeface="Franklin Gothic Medium" pitchFamily="34" charset="0"/>
              </a:rPr>
              <a:t>Vaccines need rigorous population studies </a:t>
            </a:r>
          </a:p>
          <a:p>
            <a:pPr marL="230188" algn="ctr"/>
            <a:r>
              <a:rPr lang="en-US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High vaccine efficacy is needed to stop an epidemic as the sole intervention</a:t>
            </a:r>
            <a:endParaRPr lang="en-US" b="0" i="0" dirty="0">
              <a:solidFill>
                <a:srgbClr val="002060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4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773" y="1"/>
            <a:ext cx="12195773" cy="1042987"/>
            <a:chOff x="0" y="990600"/>
            <a:chExt cx="9144000" cy="990600"/>
          </a:xfrm>
          <a:solidFill>
            <a:srgbClr val="DEEFFE"/>
          </a:solidFill>
        </p:grpSpPr>
        <p:sp>
          <p:nvSpPr>
            <p:cNvPr id="3" name="Rectangle 2"/>
            <p:cNvSpPr/>
            <p:nvPr/>
          </p:nvSpPr>
          <p:spPr>
            <a:xfrm>
              <a:off x="0" y="990600"/>
              <a:ext cx="9144000" cy="990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33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981200"/>
              <a:ext cx="91440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133" dirty="0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 bwMode="auto">
          <a:xfrm>
            <a:off x="-3773" y="66600"/>
            <a:ext cx="12192000" cy="9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Lesson 9: It is very hard to reach the people who are most at risk</a:t>
            </a:r>
          </a:p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  <a:cs typeface="Arial" charset="0"/>
              </a:rPr>
              <a:t>At risk populations for COVID</a:t>
            </a:r>
          </a:p>
          <a:p>
            <a:pPr algn="ctr" eaLnBrk="1" hangingPunct="1"/>
            <a:endParaRPr lang="en-US" altLang="en-US" sz="28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769" y="5168415"/>
            <a:ext cx="11501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12529"/>
                </a:solidFill>
                <a:latin typeface="Roboto Slab" pitchFamily="2" charset="0"/>
              </a:rPr>
              <a:t>Patients are considered to be at higher risk if they are aged 65+ or documented as having any of cardiovascular disease, lung disease, diabetes, cancer, chronic kidney disease, liver disease, severe obesity; or who smoke or are immunocompromised.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611" t="24870" r="21754" b="30280"/>
          <a:stretch/>
        </p:blipFill>
        <p:spPr>
          <a:xfrm>
            <a:off x="57150" y="1164430"/>
            <a:ext cx="8319451" cy="4064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0071" t="40397" r="40316" b="34334"/>
          <a:stretch/>
        </p:blipFill>
        <p:spPr>
          <a:xfrm>
            <a:off x="8195211" y="1744816"/>
            <a:ext cx="3923385" cy="2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A97BD-4D66-1A48-A195-F6ACF9D81323}"/>
              </a:ext>
            </a:extLst>
          </p:cNvPr>
          <p:cNvSpPr txBox="1"/>
          <p:nvPr/>
        </p:nvSpPr>
        <p:spPr>
          <a:xfrm>
            <a:off x="1663909" y="1120676"/>
            <a:ext cx="9848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this information is most important to the community?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should we make  this information available to the community?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74963-525C-4AEA-A6B5-D7FC10CAF976}"/>
              </a:ext>
            </a:extLst>
          </p:cNvPr>
          <p:cNvSpPr/>
          <p:nvPr/>
        </p:nvSpPr>
        <p:spPr>
          <a:xfrm>
            <a:off x="1663909" y="3567500"/>
            <a:ext cx="10067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is the best way to get community input into the research study design?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Should we try and identify members of the community to join our research work-groups?</a:t>
            </a:r>
          </a:p>
        </p:txBody>
      </p:sp>
    </p:spTree>
    <p:extLst>
      <p:ext uri="{BB962C8B-B14F-4D97-AF65-F5344CB8AC3E}">
        <p14:creationId xmlns:p14="http://schemas.microsoft.com/office/powerpoint/2010/main" val="347086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85753-D5B1-784F-A4F4-7F0A5393F4D9}"/>
              </a:ext>
            </a:extLst>
          </p:cNvPr>
          <p:cNvSpPr txBox="1"/>
          <p:nvPr/>
        </p:nvSpPr>
        <p:spPr>
          <a:xfrm>
            <a:off x="1883764" y="899410"/>
            <a:ext cx="84244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what extent is the population interested in vaccines?</a:t>
            </a:r>
          </a:p>
          <a:p>
            <a:endParaRPr lang="en-US" sz="2400" dirty="0"/>
          </a:p>
          <a:p>
            <a:r>
              <a:rPr lang="en-US" sz="2400" dirty="0"/>
              <a:t>Who should we talk to about participation in clinical trials for vaccinations to prevent COVID19?</a:t>
            </a:r>
          </a:p>
          <a:p>
            <a:endParaRPr lang="en-US" sz="2400" dirty="0"/>
          </a:p>
          <a:p>
            <a:r>
              <a:rPr lang="en-US" sz="2400" dirty="0"/>
              <a:t>Once the FDA approves one or more vaccines will that make the community seek vaccines?</a:t>
            </a:r>
          </a:p>
          <a:p>
            <a:endParaRPr lang="en-US" sz="2400" dirty="0"/>
          </a:p>
          <a:p>
            <a:r>
              <a:rPr lang="en-US" sz="2400" dirty="0"/>
              <a:t>What are the trust issues with vaccines in clinical trials and vaccines given clinically?</a:t>
            </a:r>
          </a:p>
          <a:p>
            <a:endParaRPr lang="en-US" sz="2400" dirty="0"/>
          </a:p>
          <a:p>
            <a:r>
              <a:rPr lang="en-US" sz="2400" dirty="0"/>
              <a:t>How can maximize that community seeing the doctors involved as trustworthy?</a:t>
            </a:r>
          </a:p>
          <a:p>
            <a:endParaRPr lang="en-US" sz="2400" dirty="0"/>
          </a:p>
          <a:p>
            <a:r>
              <a:rPr lang="en-US" sz="2400" dirty="0"/>
              <a:t>Will the community being receptive to comparing how well different vaccines work in a </a:t>
            </a:r>
            <a:r>
              <a:rPr lang="en-US" sz="2400"/>
              <a:t>clinical study?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15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130476"/>
            <a:ext cx="12192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60375" defTabSz="865188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Dr. </a:t>
            </a:r>
            <a:r>
              <a:rPr lang="en-US" altLang="en-US" sz="2800" dirty="0" err="1"/>
              <a:t>Karn</a:t>
            </a:r>
            <a:r>
              <a:rPr lang="en-US" altLang="en-US" sz="2800" dirty="0"/>
              <a:t> discloses the following financial relationships with commercial entities that produce health-care related products or services relevant to the content of this lecture:  </a:t>
            </a:r>
          </a:p>
          <a:p>
            <a:pPr marL="460375"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marL="917575" indent="-457200" eaLnBrk="1" hangingPunct="1">
              <a:spcBef>
                <a:spcPct val="0"/>
              </a:spcBef>
            </a:pPr>
            <a:r>
              <a:rPr lang="en-US" altLang="en-US" sz="2800" dirty="0"/>
              <a:t>Shareholder:</a:t>
            </a:r>
            <a:r>
              <a:rPr lang="en-US" altLang="en-US" sz="2800" i="1" dirty="0"/>
              <a:t> ABBV, EDIT, FATE, GILD, MDT, REGN, RMD, BMY, VRTX</a:t>
            </a:r>
            <a:endParaRPr lang="en-US" altLang="en-US" sz="2800" dirty="0"/>
          </a:p>
          <a:p>
            <a:pPr marL="460375"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marL="457200" indent="-4445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Dr. Singer has no relevant disclosures.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58061" y="3942853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763276" y="144891"/>
            <a:ext cx="2288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59760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63" t="9818" r="968" b="3535"/>
          <a:stretch/>
        </p:blipFill>
        <p:spPr>
          <a:xfrm>
            <a:off x="1066800" y="725760"/>
            <a:ext cx="10058400" cy="52787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1"/>
            <a:ext cx="12192000" cy="647699"/>
            <a:chOff x="0" y="990600"/>
            <a:chExt cx="9144000" cy="990600"/>
          </a:xfrm>
          <a:solidFill>
            <a:srgbClr val="DEEFFE"/>
          </a:solidFill>
        </p:grpSpPr>
        <p:sp>
          <p:nvSpPr>
            <p:cNvPr id="4" name="Rectangle 3"/>
            <p:cNvSpPr/>
            <p:nvPr/>
          </p:nvSpPr>
          <p:spPr>
            <a:xfrm>
              <a:off x="0" y="990600"/>
              <a:ext cx="9144000" cy="990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33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0" y="1981200"/>
              <a:ext cx="91440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133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0" y="33299"/>
            <a:ext cx="12192000" cy="54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SARS-CoV-2 pandemic is now a leading cause of death</a:t>
            </a:r>
          </a:p>
        </p:txBody>
      </p:sp>
    </p:spTree>
    <p:extLst>
      <p:ext uri="{BB962C8B-B14F-4D97-AF65-F5344CB8AC3E}">
        <p14:creationId xmlns:p14="http://schemas.microsoft.com/office/powerpoint/2010/main" val="110859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vel Coronavirus (COVID-19) Resources | ASM.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2349" r="3802" b="2788"/>
          <a:stretch/>
        </p:blipFill>
        <p:spPr bwMode="auto">
          <a:xfrm>
            <a:off x="1408409" y="820942"/>
            <a:ext cx="9978607" cy="51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2"/>
            <a:ext cx="12191999" cy="720226"/>
            <a:chOff x="0" y="990600"/>
            <a:chExt cx="9144000" cy="990600"/>
          </a:xfrm>
          <a:solidFill>
            <a:srgbClr val="DEEFFE"/>
          </a:solidFill>
        </p:grpSpPr>
        <p:sp>
          <p:nvSpPr>
            <p:cNvPr id="4" name="Rectangle 3"/>
            <p:cNvSpPr/>
            <p:nvPr/>
          </p:nvSpPr>
          <p:spPr>
            <a:xfrm>
              <a:off x="0" y="990600"/>
              <a:ext cx="9144000" cy="990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33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0" y="1981200"/>
              <a:ext cx="91440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133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0" y="100717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SARS-CoV-2 Epidemic Timeline</a:t>
            </a:r>
          </a:p>
        </p:txBody>
      </p:sp>
    </p:spTree>
    <p:extLst>
      <p:ext uri="{BB962C8B-B14F-4D97-AF65-F5344CB8AC3E}">
        <p14:creationId xmlns:p14="http://schemas.microsoft.com/office/powerpoint/2010/main" val="218720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1999" cy="1028699"/>
            <a:chOff x="0" y="990600"/>
            <a:chExt cx="9144000" cy="990600"/>
          </a:xfrm>
          <a:solidFill>
            <a:srgbClr val="DEEFFE"/>
          </a:solidFill>
        </p:grpSpPr>
        <p:sp>
          <p:nvSpPr>
            <p:cNvPr id="3" name="Rectangle 2"/>
            <p:cNvSpPr/>
            <p:nvPr/>
          </p:nvSpPr>
          <p:spPr>
            <a:xfrm>
              <a:off x="0" y="990600"/>
              <a:ext cx="9144000" cy="990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33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981200"/>
              <a:ext cx="91440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133" dirty="0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 bwMode="auto">
          <a:xfrm>
            <a:off x="-1" y="45777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Lesson 2: Follow the receptor </a:t>
            </a:r>
          </a:p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SARS-CoV-2 utilizes ACE2; 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169349" y="1757860"/>
            <a:ext cx="5853302" cy="4206240"/>
            <a:chOff x="222251" y="1168400"/>
            <a:chExt cx="5664200" cy="4070350"/>
          </a:xfrm>
        </p:grpSpPr>
        <p:pic>
          <p:nvPicPr>
            <p:cNvPr id="8194" name="Picture 2" descr="Oral Mucosa Shows High Expression of ACE2 Receptor of 2019-nCoV |  PracticeUpd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" t="3716" r="3487" b="3183"/>
            <a:stretch/>
          </p:blipFill>
          <p:spPr bwMode="auto">
            <a:xfrm>
              <a:off x="222251" y="1168400"/>
              <a:ext cx="5664200" cy="407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575050" y="4540250"/>
              <a:ext cx="1003300" cy="412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36462" y="1098425"/>
            <a:ext cx="1712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</a:p>
        </p:txBody>
      </p:sp>
      <p:sp>
        <p:nvSpPr>
          <p:cNvPr id="6" name="AutoShape 2" descr="Increased sensitivity to detect vRNA by the next-generation RNAscope approach compared to standard in situ hybridization (ISH) approaches. (A) Schematic to demonstrate key differences between standard radiolabeled ISH (R-ISH), chromogenic ISH (C-ISH) and the next-generation RNA-scope approaches, with cartoon representation of a productively infected vRNA+ cell on the left and virion trapped on FDCs on the right. Comparison between the gold-standard R-ISH, C-ISH, and RNAscope ISH techniques at low (B) and high magnification (C) demonstrating the exquisite sensitivity with potential for detection of virions in tissues. Scale bars = 200 μm. (D) Quantitative image analysis of subjacent lymph node sections from 6 chronically infected SIV+ RMs demonstrating a trend for increased sensitivity of RNAscope for detecting vRNA+ cells. P values were based on the Wilcoxon-sign rank test corrected for multiple comparison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7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0A5F-C6A6-964B-9895-E120EC23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COVID19- what is known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0C372-FAE2-2748-BAA3-EA756CE1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RNA virus</a:t>
            </a:r>
          </a:p>
          <a:p>
            <a:r>
              <a:rPr lang="en-US" dirty="0"/>
              <a:t>Family of common cold viruses ”</a:t>
            </a:r>
            <a:r>
              <a:rPr lang="en-US" dirty="0" err="1"/>
              <a:t>coronaviridae</a:t>
            </a:r>
            <a:r>
              <a:rPr lang="en-US" dirty="0"/>
              <a:t>”</a:t>
            </a:r>
          </a:p>
          <a:p>
            <a:r>
              <a:rPr lang="en-US" dirty="0"/>
              <a:t>Similar to SARS (outbreak Toronto) and MERS (carried by camels)</a:t>
            </a:r>
          </a:p>
          <a:p>
            <a:r>
              <a:rPr lang="en-US" dirty="0"/>
              <a:t>Some people asymptomatic while others get very sick and die</a:t>
            </a:r>
          </a:p>
          <a:p>
            <a:r>
              <a:rPr lang="en-US" dirty="0"/>
              <a:t>Transmission is airborne- respiratory virus</a:t>
            </a:r>
          </a:p>
          <a:p>
            <a:r>
              <a:rPr lang="en-US" dirty="0"/>
              <a:t>Masks reduce how many individuals are infected</a:t>
            </a:r>
          </a:p>
          <a:p>
            <a:r>
              <a:rPr lang="en-US" dirty="0"/>
              <a:t>Treatments under study but no one works</a:t>
            </a:r>
          </a:p>
          <a:p>
            <a:r>
              <a:rPr lang="en-US" dirty="0"/>
              <a:t>Prevention is critical</a:t>
            </a:r>
          </a:p>
          <a:p>
            <a:r>
              <a:rPr lang="en-US" dirty="0"/>
              <a:t>When people become ill avoid artificial ventilation if at all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8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8883-F864-8D4E-B242-12F2BD4F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COVID19- what is not known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94D73-E823-A54C-AD19-B17D97015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9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are some people asymptomatic and some people get very sick unknown</a:t>
            </a:r>
          </a:p>
          <a:p>
            <a:r>
              <a:rPr lang="en-US" dirty="0"/>
              <a:t>Older age, obesity, diabetes, non-Caucasian all risk factors for severe disease</a:t>
            </a:r>
          </a:p>
          <a:p>
            <a:r>
              <a:rPr lang="en-US" dirty="0"/>
              <a:t>Which medicines work best at different stages of disease</a:t>
            </a:r>
          </a:p>
          <a:p>
            <a:r>
              <a:rPr lang="en-US" dirty="0"/>
              <a:t>Does having COVID infection prevent re-infection?</a:t>
            </a:r>
          </a:p>
          <a:p>
            <a:r>
              <a:rPr lang="en-US" dirty="0"/>
              <a:t>How long can old infection prevent re-infection?</a:t>
            </a:r>
          </a:p>
          <a:p>
            <a:r>
              <a:rPr lang="en-US" dirty="0"/>
              <a:t>Are B-cells that make antibodies or T-cells most important for long term immunity?</a:t>
            </a:r>
          </a:p>
          <a:p>
            <a:r>
              <a:rPr lang="en-US" dirty="0"/>
              <a:t>Which vaccines will work best and for how long?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7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meline Shows 3 Paths To COVID-19 Treatment And Prevention (INFOGRAPHIC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 b="67908"/>
          <a:stretch/>
        </p:blipFill>
        <p:spPr bwMode="auto">
          <a:xfrm>
            <a:off x="829427" y="1204332"/>
            <a:ext cx="10391130" cy="46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2"/>
            <a:ext cx="12191999" cy="720226"/>
            <a:chOff x="0" y="990600"/>
            <a:chExt cx="9144000" cy="990600"/>
          </a:xfrm>
          <a:solidFill>
            <a:srgbClr val="DEEFFE"/>
          </a:solidFill>
        </p:grpSpPr>
        <p:sp>
          <p:nvSpPr>
            <p:cNvPr id="4" name="Rectangle 3"/>
            <p:cNvSpPr/>
            <p:nvPr/>
          </p:nvSpPr>
          <p:spPr>
            <a:xfrm>
              <a:off x="0" y="990600"/>
              <a:ext cx="9144000" cy="990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33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0" y="1981200"/>
              <a:ext cx="91440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133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0" y="100717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SARS-CoV-2 Epidemic: Accelerating research by following the HIV playbook</a:t>
            </a:r>
          </a:p>
        </p:txBody>
      </p:sp>
    </p:spTree>
    <p:extLst>
      <p:ext uri="{BB962C8B-B14F-4D97-AF65-F5344CB8AC3E}">
        <p14:creationId xmlns:p14="http://schemas.microsoft.com/office/powerpoint/2010/main" val="151669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9291" y="115811"/>
            <a:ext cx="5699859" cy="1846339"/>
            <a:chOff x="0" y="990600"/>
            <a:chExt cx="9144000" cy="990600"/>
          </a:xfrm>
          <a:solidFill>
            <a:srgbClr val="DEEFFE"/>
          </a:solidFill>
        </p:grpSpPr>
        <p:sp>
          <p:nvSpPr>
            <p:cNvPr id="3" name="Rectangle 2"/>
            <p:cNvSpPr/>
            <p:nvPr/>
          </p:nvSpPr>
          <p:spPr>
            <a:xfrm>
              <a:off x="0" y="990600"/>
              <a:ext cx="9144000" cy="990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33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981200"/>
              <a:ext cx="91440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133" dirty="0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 bwMode="auto">
          <a:xfrm>
            <a:off x="249113" y="115805"/>
            <a:ext cx="5599237" cy="177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2060"/>
                </a:solidFill>
                <a:latin typeface="Franklin Gothic Medium" pitchFamily="34" charset="0"/>
              </a:rPr>
              <a:t>COVID assays are key to surveillance and developing therapies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/>
          <a:stretch/>
        </p:blipFill>
        <p:spPr>
          <a:xfrm>
            <a:off x="6058093" y="95868"/>
            <a:ext cx="5925032" cy="6135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13" y="2075961"/>
            <a:ext cx="5650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RNA-based assays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semi-quantitative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false negative rates (&gt;5%), manageable false positive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distinguish between replicating virus and RNA fragments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slow, too complex, too expensive for large population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Antibody-based assays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false positive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detect early stages of infection</a:t>
            </a:r>
          </a:p>
        </p:txBody>
      </p:sp>
    </p:spTree>
    <p:extLst>
      <p:ext uri="{BB962C8B-B14F-4D97-AF65-F5344CB8AC3E}">
        <p14:creationId xmlns:p14="http://schemas.microsoft.com/office/powerpoint/2010/main" val="2868753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711</Words>
  <Application>Microsoft Office PowerPoint</Application>
  <PresentationFormat>Widescreen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Franklin Gothic Medium</vt:lpstr>
      <vt:lpstr>Helvetica</vt:lpstr>
      <vt:lpstr>Roboto Slab</vt:lpstr>
      <vt:lpstr>Office Theme</vt:lpstr>
      <vt:lpstr>COVID 19 and our Cleveland Community</vt:lpstr>
      <vt:lpstr>PowerPoint Presentation</vt:lpstr>
      <vt:lpstr>PowerPoint Presentation</vt:lpstr>
      <vt:lpstr>PowerPoint Presentation</vt:lpstr>
      <vt:lpstr>PowerPoint Presentation</vt:lpstr>
      <vt:lpstr>COVID19- what is known</vt:lpstr>
      <vt:lpstr>COVID19- what is not known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and our Cleveland Community</dc:title>
  <dc:creator>Nora Singer</dc:creator>
  <cp:lastModifiedBy>Jacqueline Dolata</cp:lastModifiedBy>
  <cp:revision>27</cp:revision>
  <dcterms:created xsi:type="dcterms:W3CDTF">2020-10-07T02:17:40Z</dcterms:created>
  <dcterms:modified xsi:type="dcterms:W3CDTF">2020-10-14T23:35:56Z</dcterms:modified>
</cp:coreProperties>
</file>