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60" r:id="rId4"/>
    <p:sldId id="262" r:id="rId5"/>
    <p:sldId id="275" r:id="rId6"/>
    <p:sldId id="272" r:id="rId7"/>
    <p:sldId id="276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Guided Imagery Baseline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Guided Imagery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9210-410F-92E8-39904F97AFC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9210-410F-92E8-39904F97AFCE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9210-410F-92E8-39904F97AFCE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7-9210-410F-92E8-39904F97AF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Very Good</c:v>
                </c:pt>
                <c:pt idx="1">
                  <c:v>Fairly Good</c:v>
                </c:pt>
                <c:pt idx="2">
                  <c:v>Fairly Bad</c:v>
                </c:pt>
                <c:pt idx="3">
                  <c:v>Very Bad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</c:v>
                </c:pt>
                <c:pt idx="1">
                  <c:v>0.48000000000000032</c:v>
                </c:pt>
                <c:pt idx="2">
                  <c:v>0.45</c:v>
                </c:pt>
                <c:pt idx="3">
                  <c:v>7.0000000000000021E-2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210-410F-92E8-39904F97AF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Sheet1!$B$6</c:f>
              <c:strCache>
                <c:ptCount val="1"/>
                <c:pt idx="0">
                  <c:v>Guided Imagery Follow Up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571C-4E61-9870-39EB1489BF4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571C-4E61-9870-39EB1489BF4C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571C-4E61-9870-39EB1489BF4C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7-571C-4E61-9870-39EB1489BF4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Sheet1!$A$7:$A$10</c:f>
              <c:strCache>
                <c:ptCount val="4"/>
                <c:pt idx="0">
                  <c:v>Very Good</c:v>
                </c:pt>
                <c:pt idx="1">
                  <c:v>Fairly Good</c:v>
                </c:pt>
                <c:pt idx="2">
                  <c:v>Fairly Bad</c:v>
                </c:pt>
                <c:pt idx="3">
                  <c:v>Very Bad</c:v>
                </c:pt>
              </c:strCache>
            </c:strRef>
          </c:cat>
          <c:val>
            <c:numRef>
              <c:f>Sheet1!$B$7:$B$10</c:f>
              <c:numCache>
                <c:formatCode>0%</c:formatCode>
                <c:ptCount val="4"/>
                <c:pt idx="0">
                  <c:v>7.0000000000000021E-2</c:v>
                </c:pt>
                <c:pt idx="1">
                  <c:v>0.72000000000000064</c:v>
                </c:pt>
                <c:pt idx="2">
                  <c:v>0.21000000000000021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1C-4E61-9870-39EB1489BF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Sheet1!$B$13</c:f>
              <c:strCache>
                <c:ptCount val="1"/>
                <c:pt idx="0">
                  <c:v>Control Baseline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2D1E-44CB-86DB-682F80A39536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2D1E-44CB-86DB-682F80A39536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2D1E-44CB-86DB-682F80A39536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7-2D1E-44CB-86DB-682F80A395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Sheet1!$A$14:$A$17</c:f>
              <c:strCache>
                <c:ptCount val="4"/>
                <c:pt idx="0">
                  <c:v>Very Good</c:v>
                </c:pt>
                <c:pt idx="1">
                  <c:v>Fairly Good</c:v>
                </c:pt>
                <c:pt idx="2">
                  <c:v>Fairly Bad</c:v>
                </c:pt>
                <c:pt idx="3">
                  <c:v>Very Bad</c:v>
                </c:pt>
              </c:strCache>
            </c:strRef>
          </c:cat>
          <c:val>
            <c:numRef>
              <c:f>Sheet1!$B$14:$B$17</c:f>
              <c:numCache>
                <c:formatCode>0%</c:formatCode>
                <c:ptCount val="4"/>
                <c:pt idx="0">
                  <c:v>7.0000000000000021E-2</c:v>
                </c:pt>
                <c:pt idx="1">
                  <c:v>0.45</c:v>
                </c:pt>
                <c:pt idx="2">
                  <c:v>0.41000000000000031</c:v>
                </c:pt>
                <c:pt idx="3">
                  <c:v>7.0000000000000021E-2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D1E-44CB-86DB-682F80A39536}"/>
            </c:ext>
          </c:extLst>
        </c:ser>
        <c:ser>
          <c:idx val="1"/>
          <c:order val="1"/>
          <c:tx>
            <c:strRef>
              <c:f>Sheet1!$C$13</c:f>
              <c:strCache>
                <c:ptCount val="1"/>
              </c:strCache>
            </c:strRef>
          </c:tx>
          <c:cat>
            <c:strRef>
              <c:f>Sheet1!$A$14:$A$17</c:f>
              <c:strCache>
                <c:ptCount val="4"/>
                <c:pt idx="0">
                  <c:v>Very Good</c:v>
                </c:pt>
                <c:pt idx="1">
                  <c:v>Fairly Good</c:v>
                </c:pt>
                <c:pt idx="2">
                  <c:v>Fairly Bad</c:v>
                </c:pt>
                <c:pt idx="3">
                  <c:v>Very Bad</c:v>
                </c:pt>
              </c:strCache>
            </c:strRef>
          </c:cat>
          <c:val>
            <c:numRef>
              <c:f>Sheet1!$C$14:$C$17</c:f>
              <c:numCache>
                <c:formatCode>0%</c:formatCode>
                <c:ptCount val="4"/>
                <c:pt idx="0">
                  <c:v>0.1</c:v>
                </c:pt>
                <c:pt idx="1">
                  <c:v>0.41000000000000031</c:v>
                </c:pt>
                <c:pt idx="2">
                  <c:v>0.41000000000000031</c:v>
                </c:pt>
                <c:pt idx="3">
                  <c:v>7.0000000000000021E-2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D1E-44CB-86DB-682F80A39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Sheet1!$B$19</c:f>
              <c:strCache>
                <c:ptCount val="1"/>
                <c:pt idx="0">
                  <c:v>Control Follow Up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F01D-43FF-8494-AC21B000B25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F01D-43FF-8494-AC21B000B258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F01D-43FF-8494-AC21B000B258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7-F01D-43FF-8494-AC21B000B2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Sheet1!$A$20:$A$23</c:f>
              <c:strCache>
                <c:ptCount val="4"/>
                <c:pt idx="0">
                  <c:v>Very Good</c:v>
                </c:pt>
                <c:pt idx="1">
                  <c:v>Fairly Good</c:v>
                </c:pt>
                <c:pt idx="2">
                  <c:v>Fairly Bad</c:v>
                </c:pt>
                <c:pt idx="3">
                  <c:v>Very Bad</c:v>
                </c:pt>
              </c:strCache>
            </c:strRef>
          </c:cat>
          <c:val>
            <c:numRef>
              <c:f>Sheet1!$B$20:$B$23</c:f>
              <c:numCache>
                <c:formatCode>0%</c:formatCode>
                <c:ptCount val="4"/>
                <c:pt idx="0">
                  <c:v>0.1</c:v>
                </c:pt>
                <c:pt idx="1">
                  <c:v>0.41000000000000031</c:v>
                </c:pt>
                <c:pt idx="2">
                  <c:v>0.41000000000000031</c:v>
                </c:pt>
                <c:pt idx="3">
                  <c:v>7.0000000000000021E-2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01D-43FF-8494-AC21B000B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486B15-F8BF-4BCF-9D9A-473C70537F62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84035A-7ADD-43A2-8D06-A5B999572147}">
      <dgm:prSet phldrT="[Text]" custT="1"/>
      <dgm:spPr/>
      <dgm:t>
        <a:bodyPr/>
        <a:lstStyle/>
        <a:p>
          <a:pPr algn="l"/>
          <a:r>
            <a:rPr lang="en-US" sz="3200" dirty="0"/>
            <a:t>Kiley, K. A., </a:t>
          </a:r>
          <a:r>
            <a:rPr lang="en-US" sz="3200" dirty="0" err="1"/>
            <a:t>Sehgal</a:t>
          </a:r>
          <a:r>
            <a:rPr lang="en-US" sz="3200" dirty="0"/>
            <a:t>, A. R., Neth, S., Dolata, J., Pike, E., </a:t>
          </a:r>
          <a:r>
            <a:rPr lang="en-US" sz="3200" dirty="0" err="1"/>
            <a:t>Spilsbury</a:t>
          </a:r>
          <a:r>
            <a:rPr lang="en-US" sz="3200" dirty="0"/>
            <a:t>, J. C., &amp; Albert, J. M. (2018). The effectiveness of guided imagery in treating compassion fatigue and anxiety of mental health workers. </a:t>
          </a:r>
          <a:r>
            <a:rPr lang="en-US" sz="3200" i="1" dirty="0"/>
            <a:t>Social Work Research, 42</a:t>
          </a:r>
          <a:r>
            <a:rPr lang="en-US" sz="3200" dirty="0"/>
            <a:t>(1), 33-43.</a:t>
          </a:r>
        </a:p>
      </dgm:t>
    </dgm:pt>
    <dgm:pt modelId="{0A659970-C259-4924-B940-948F8C44CFEA}" type="parTrans" cxnId="{32F2C9E8-1374-4EBE-B3AC-ADB6B8B402E8}">
      <dgm:prSet/>
      <dgm:spPr/>
      <dgm:t>
        <a:bodyPr/>
        <a:lstStyle/>
        <a:p>
          <a:endParaRPr lang="en-US"/>
        </a:p>
      </dgm:t>
    </dgm:pt>
    <dgm:pt modelId="{052483F8-67FC-472E-B9D5-30759C8882F8}" type="sibTrans" cxnId="{32F2C9E8-1374-4EBE-B3AC-ADB6B8B402E8}">
      <dgm:prSet/>
      <dgm:spPr/>
      <dgm:t>
        <a:bodyPr/>
        <a:lstStyle/>
        <a:p>
          <a:endParaRPr lang="en-US"/>
        </a:p>
      </dgm:t>
    </dgm:pt>
    <dgm:pt modelId="{6D9C7F33-7771-4A00-BC01-093A3F1553D0}" type="pres">
      <dgm:prSet presAssocID="{B7486B15-F8BF-4BCF-9D9A-473C70537F62}" presName="diagram" presStyleCnt="0">
        <dgm:presLayoutVars>
          <dgm:dir/>
          <dgm:resizeHandles val="exact"/>
        </dgm:presLayoutVars>
      </dgm:prSet>
      <dgm:spPr/>
    </dgm:pt>
    <dgm:pt modelId="{B01007A4-69CB-41E3-9089-6A9A0BA61560}" type="pres">
      <dgm:prSet presAssocID="{4A84035A-7ADD-43A2-8D06-A5B999572147}" presName="node" presStyleLbl="node1" presStyleIdx="0" presStyleCnt="1" custScaleX="134414">
        <dgm:presLayoutVars>
          <dgm:bulletEnabled val="1"/>
        </dgm:presLayoutVars>
      </dgm:prSet>
      <dgm:spPr/>
    </dgm:pt>
  </dgm:ptLst>
  <dgm:cxnLst>
    <dgm:cxn modelId="{23920F34-A470-4FD5-B4C3-6883D542EBE8}" type="presOf" srcId="{B7486B15-F8BF-4BCF-9D9A-473C70537F62}" destId="{6D9C7F33-7771-4A00-BC01-093A3F1553D0}" srcOrd="0" destOrd="0" presId="urn:microsoft.com/office/officeart/2005/8/layout/default"/>
    <dgm:cxn modelId="{32F2C9E8-1374-4EBE-B3AC-ADB6B8B402E8}" srcId="{B7486B15-F8BF-4BCF-9D9A-473C70537F62}" destId="{4A84035A-7ADD-43A2-8D06-A5B999572147}" srcOrd="0" destOrd="0" parTransId="{0A659970-C259-4924-B940-948F8C44CFEA}" sibTransId="{052483F8-67FC-472E-B9D5-30759C8882F8}"/>
    <dgm:cxn modelId="{810F6FEF-42F5-43A6-8D7C-14E2215CE35D}" type="presOf" srcId="{4A84035A-7ADD-43A2-8D06-A5B999572147}" destId="{B01007A4-69CB-41E3-9089-6A9A0BA61560}" srcOrd="0" destOrd="0" presId="urn:microsoft.com/office/officeart/2005/8/layout/default"/>
    <dgm:cxn modelId="{A211AC3F-3AB2-47A4-8011-5D4BB34C9724}" type="presParOf" srcId="{6D9C7F33-7771-4A00-BC01-093A3F1553D0}" destId="{B01007A4-69CB-41E3-9089-6A9A0BA6156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D76B7D-9CF5-4D34-A2C8-87F48DE504BD}" type="doc">
      <dgm:prSet loTypeId="urn:microsoft.com/office/officeart/2005/8/layout/equation1" loCatId="process" qsTypeId="urn:microsoft.com/office/officeart/2005/8/quickstyle/simple4" qsCatId="simple" csTypeId="urn:microsoft.com/office/officeart/2005/8/colors/accent6_2" csCatId="accent6" phldr="1"/>
      <dgm:spPr/>
    </dgm:pt>
    <dgm:pt modelId="{736D8BBC-E1DB-4F1D-9E38-1F0187403CD0}">
      <dgm:prSet phldrT="[Text]"/>
      <dgm:spPr/>
      <dgm:t>
        <a:bodyPr/>
        <a:lstStyle/>
        <a:p>
          <a:r>
            <a:rPr lang="en-US" dirty="0"/>
            <a:t>Trauma-Exposed Staff</a:t>
          </a:r>
        </a:p>
      </dgm:t>
    </dgm:pt>
    <dgm:pt modelId="{5A77BBBE-97F3-4173-876F-FD033A3D8CE2}" type="parTrans" cxnId="{BA035860-470B-4FB1-96B4-DA3B9C48C90A}">
      <dgm:prSet/>
      <dgm:spPr/>
      <dgm:t>
        <a:bodyPr/>
        <a:lstStyle/>
        <a:p>
          <a:endParaRPr lang="en-US"/>
        </a:p>
      </dgm:t>
    </dgm:pt>
    <dgm:pt modelId="{036EE3CA-AB48-4E97-8E5E-AFC931B39514}" type="sibTrans" cxnId="{BA035860-470B-4FB1-96B4-DA3B9C48C90A}">
      <dgm:prSet/>
      <dgm:spPr/>
      <dgm:t>
        <a:bodyPr/>
        <a:lstStyle/>
        <a:p>
          <a:endParaRPr lang="en-US"/>
        </a:p>
      </dgm:t>
    </dgm:pt>
    <dgm:pt modelId="{5551C6F7-6167-4F7C-ACDC-77FB73A2C8A2}">
      <dgm:prSet phldrT="[Text]"/>
      <dgm:spPr/>
      <dgm:t>
        <a:bodyPr/>
        <a:lstStyle/>
        <a:p>
          <a:r>
            <a:rPr lang="en-US" dirty="0"/>
            <a:t>Stress Symptoms</a:t>
          </a:r>
        </a:p>
      </dgm:t>
    </dgm:pt>
    <dgm:pt modelId="{2744132D-73B2-49CA-9A96-0B9323854179}" type="parTrans" cxnId="{CED4DD58-AA32-4E36-AC9E-5D7A62D7BCC3}">
      <dgm:prSet/>
      <dgm:spPr/>
      <dgm:t>
        <a:bodyPr/>
        <a:lstStyle/>
        <a:p>
          <a:endParaRPr lang="en-US"/>
        </a:p>
      </dgm:t>
    </dgm:pt>
    <dgm:pt modelId="{19FE59E1-BE18-49A7-ACAD-D5D87E07987D}" type="sibTrans" cxnId="{CED4DD58-AA32-4E36-AC9E-5D7A62D7BCC3}">
      <dgm:prSet/>
      <dgm:spPr/>
      <dgm:t>
        <a:bodyPr/>
        <a:lstStyle/>
        <a:p>
          <a:endParaRPr lang="en-US"/>
        </a:p>
      </dgm:t>
    </dgm:pt>
    <dgm:pt modelId="{9FA4F9AA-3A5E-40B8-BFB3-ACD76553343C}">
      <dgm:prSet phldrT="[Text]"/>
      <dgm:spPr/>
      <dgm:t>
        <a:bodyPr/>
        <a:lstStyle/>
        <a:p>
          <a:r>
            <a:rPr lang="en-US" dirty="0"/>
            <a:t>Potential for </a:t>
          </a:r>
          <a:r>
            <a:rPr lang="en-US"/>
            <a:t>Better Quality of Care</a:t>
          </a:r>
          <a:endParaRPr lang="en-US" dirty="0"/>
        </a:p>
      </dgm:t>
    </dgm:pt>
    <dgm:pt modelId="{DF1D8258-6643-453A-8904-F6D5C8DF71AE}" type="parTrans" cxnId="{0228E211-1FA8-4F21-B909-3ECBB069756A}">
      <dgm:prSet/>
      <dgm:spPr/>
      <dgm:t>
        <a:bodyPr/>
        <a:lstStyle/>
        <a:p>
          <a:endParaRPr lang="en-US"/>
        </a:p>
      </dgm:t>
    </dgm:pt>
    <dgm:pt modelId="{95C2DE6D-5EAB-4974-AF89-3C228D6ABF06}" type="sibTrans" cxnId="{0228E211-1FA8-4F21-B909-3ECBB069756A}">
      <dgm:prSet/>
      <dgm:spPr/>
      <dgm:t>
        <a:bodyPr/>
        <a:lstStyle/>
        <a:p>
          <a:endParaRPr lang="en-US"/>
        </a:p>
      </dgm:t>
    </dgm:pt>
    <dgm:pt modelId="{7B51F8F9-86A6-4FEC-BA65-9AD8FACE3AC0}" type="pres">
      <dgm:prSet presAssocID="{67D76B7D-9CF5-4D34-A2C8-87F48DE504BD}" presName="linearFlow" presStyleCnt="0">
        <dgm:presLayoutVars>
          <dgm:dir/>
          <dgm:resizeHandles val="exact"/>
        </dgm:presLayoutVars>
      </dgm:prSet>
      <dgm:spPr/>
    </dgm:pt>
    <dgm:pt modelId="{775A4555-A201-45F1-978B-C314F0D15E4C}" type="pres">
      <dgm:prSet presAssocID="{736D8BBC-E1DB-4F1D-9E38-1F0187403CD0}" presName="node" presStyleLbl="node1" presStyleIdx="0" presStyleCnt="3" custLinFactNeighborY="-876">
        <dgm:presLayoutVars>
          <dgm:bulletEnabled val="1"/>
        </dgm:presLayoutVars>
      </dgm:prSet>
      <dgm:spPr/>
    </dgm:pt>
    <dgm:pt modelId="{1B3B2D0B-98FE-4FD1-8853-B4AFD60545F5}" type="pres">
      <dgm:prSet presAssocID="{036EE3CA-AB48-4E97-8E5E-AFC931B39514}" presName="spacerL" presStyleCnt="0"/>
      <dgm:spPr/>
    </dgm:pt>
    <dgm:pt modelId="{1322DB16-809C-48ED-8EA4-0E114D951FAD}" type="pres">
      <dgm:prSet presAssocID="{036EE3CA-AB48-4E97-8E5E-AFC931B39514}" presName="sibTrans" presStyleLbl="sibTrans2D1" presStyleIdx="0" presStyleCnt="2"/>
      <dgm:spPr>
        <a:prstGeom prst="mathMinus">
          <a:avLst/>
        </a:prstGeom>
      </dgm:spPr>
    </dgm:pt>
    <dgm:pt modelId="{EA9EA7D2-7667-43BD-8181-F9F2563E8912}" type="pres">
      <dgm:prSet presAssocID="{036EE3CA-AB48-4E97-8E5E-AFC931B39514}" presName="spacerR" presStyleCnt="0"/>
      <dgm:spPr/>
    </dgm:pt>
    <dgm:pt modelId="{CE29F31E-C474-4DAA-8E8D-BC0B5598B116}" type="pres">
      <dgm:prSet presAssocID="{5551C6F7-6167-4F7C-ACDC-77FB73A2C8A2}" presName="node" presStyleLbl="node1" presStyleIdx="1" presStyleCnt="3">
        <dgm:presLayoutVars>
          <dgm:bulletEnabled val="1"/>
        </dgm:presLayoutVars>
      </dgm:prSet>
      <dgm:spPr/>
    </dgm:pt>
    <dgm:pt modelId="{9076B18D-0D73-4065-A5A9-B906E4D799DA}" type="pres">
      <dgm:prSet presAssocID="{19FE59E1-BE18-49A7-ACAD-D5D87E07987D}" presName="spacerL" presStyleCnt="0"/>
      <dgm:spPr/>
    </dgm:pt>
    <dgm:pt modelId="{157FB785-EFCD-43FA-9F36-CD468374ED4E}" type="pres">
      <dgm:prSet presAssocID="{19FE59E1-BE18-49A7-ACAD-D5D87E07987D}" presName="sibTrans" presStyleLbl="sibTrans2D1" presStyleIdx="1" presStyleCnt="2"/>
      <dgm:spPr/>
    </dgm:pt>
    <dgm:pt modelId="{DD8802DF-AD29-429B-BB7D-D1E58280CC41}" type="pres">
      <dgm:prSet presAssocID="{19FE59E1-BE18-49A7-ACAD-D5D87E07987D}" presName="spacerR" presStyleCnt="0"/>
      <dgm:spPr/>
    </dgm:pt>
    <dgm:pt modelId="{F378AAA5-1469-4298-9B23-6CEA763D38AF}" type="pres">
      <dgm:prSet presAssocID="{9FA4F9AA-3A5E-40B8-BFB3-ACD76553343C}" presName="node" presStyleLbl="node1" presStyleIdx="2" presStyleCnt="3">
        <dgm:presLayoutVars>
          <dgm:bulletEnabled val="1"/>
        </dgm:presLayoutVars>
      </dgm:prSet>
      <dgm:spPr/>
    </dgm:pt>
  </dgm:ptLst>
  <dgm:cxnLst>
    <dgm:cxn modelId="{0228E211-1FA8-4F21-B909-3ECBB069756A}" srcId="{67D76B7D-9CF5-4D34-A2C8-87F48DE504BD}" destId="{9FA4F9AA-3A5E-40B8-BFB3-ACD76553343C}" srcOrd="2" destOrd="0" parTransId="{DF1D8258-6643-453A-8904-F6D5C8DF71AE}" sibTransId="{95C2DE6D-5EAB-4974-AF89-3C228D6ABF06}"/>
    <dgm:cxn modelId="{BA035860-470B-4FB1-96B4-DA3B9C48C90A}" srcId="{67D76B7D-9CF5-4D34-A2C8-87F48DE504BD}" destId="{736D8BBC-E1DB-4F1D-9E38-1F0187403CD0}" srcOrd="0" destOrd="0" parTransId="{5A77BBBE-97F3-4173-876F-FD033A3D8CE2}" sibTransId="{036EE3CA-AB48-4E97-8E5E-AFC931B39514}"/>
    <dgm:cxn modelId="{26EE5A4C-6368-41EB-BD9D-3A4C480DFAC6}" type="presOf" srcId="{736D8BBC-E1DB-4F1D-9E38-1F0187403CD0}" destId="{775A4555-A201-45F1-978B-C314F0D15E4C}" srcOrd="0" destOrd="0" presId="urn:microsoft.com/office/officeart/2005/8/layout/equation1"/>
    <dgm:cxn modelId="{CED4DD58-AA32-4E36-AC9E-5D7A62D7BCC3}" srcId="{67D76B7D-9CF5-4D34-A2C8-87F48DE504BD}" destId="{5551C6F7-6167-4F7C-ACDC-77FB73A2C8A2}" srcOrd="1" destOrd="0" parTransId="{2744132D-73B2-49CA-9A96-0B9323854179}" sibTransId="{19FE59E1-BE18-49A7-ACAD-D5D87E07987D}"/>
    <dgm:cxn modelId="{7037C37A-EBC4-4001-A59F-A8CB1575A691}" type="presOf" srcId="{9FA4F9AA-3A5E-40B8-BFB3-ACD76553343C}" destId="{F378AAA5-1469-4298-9B23-6CEA763D38AF}" srcOrd="0" destOrd="0" presId="urn:microsoft.com/office/officeart/2005/8/layout/equation1"/>
    <dgm:cxn modelId="{9976928A-470D-4F04-A95F-5560D32FEC5A}" type="presOf" srcId="{67D76B7D-9CF5-4D34-A2C8-87F48DE504BD}" destId="{7B51F8F9-86A6-4FEC-BA65-9AD8FACE3AC0}" srcOrd="0" destOrd="0" presId="urn:microsoft.com/office/officeart/2005/8/layout/equation1"/>
    <dgm:cxn modelId="{5FDDFCA2-579D-4B15-BA6C-3D2D72EE5943}" type="presOf" srcId="{19FE59E1-BE18-49A7-ACAD-D5D87E07987D}" destId="{157FB785-EFCD-43FA-9F36-CD468374ED4E}" srcOrd="0" destOrd="0" presId="urn:microsoft.com/office/officeart/2005/8/layout/equation1"/>
    <dgm:cxn modelId="{3AA2F7DB-B469-4CD7-B811-551E3AFAEDEA}" type="presOf" srcId="{036EE3CA-AB48-4E97-8E5E-AFC931B39514}" destId="{1322DB16-809C-48ED-8EA4-0E114D951FAD}" srcOrd="0" destOrd="0" presId="urn:microsoft.com/office/officeart/2005/8/layout/equation1"/>
    <dgm:cxn modelId="{4FED79F6-4908-4650-AD80-AD2F31D5B372}" type="presOf" srcId="{5551C6F7-6167-4F7C-ACDC-77FB73A2C8A2}" destId="{CE29F31E-C474-4DAA-8E8D-BC0B5598B116}" srcOrd="0" destOrd="0" presId="urn:microsoft.com/office/officeart/2005/8/layout/equation1"/>
    <dgm:cxn modelId="{22BA6704-D013-49A2-BB44-E41E2515889A}" type="presParOf" srcId="{7B51F8F9-86A6-4FEC-BA65-9AD8FACE3AC0}" destId="{775A4555-A201-45F1-978B-C314F0D15E4C}" srcOrd="0" destOrd="0" presId="urn:microsoft.com/office/officeart/2005/8/layout/equation1"/>
    <dgm:cxn modelId="{2F52043F-A120-41AD-AEFC-3746308B73BF}" type="presParOf" srcId="{7B51F8F9-86A6-4FEC-BA65-9AD8FACE3AC0}" destId="{1B3B2D0B-98FE-4FD1-8853-B4AFD60545F5}" srcOrd="1" destOrd="0" presId="urn:microsoft.com/office/officeart/2005/8/layout/equation1"/>
    <dgm:cxn modelId="{68031CF4-6035-4D1C-8194-4011F0ACB065}" type="presParOf" srcId="{7B51F8F9-86A6-4FEC-BA65-9AD8FACE3AC0}" destId="{1322DB16-809C-48ED-8EA4-0E114D951FAD}" srcOrd="2" destOrd="0" presId="urn:microsoft.com/office/officeart/2005/8/layout/equation1"/>
    <dgm:cxn modelId="{14262827-9D89-458C-AA98-BDE9F4841B54}" type="presParOf" srcId="{7B51F8F9-86A6-4FEC-BA65-9AD8FACE3AC0}" destId="{EA9EA7D2-7667-43BD-8181-F9F2563E8912}" srcOrd="3" destOrd="0" presId="urn:microsoft.com/office/officeart/2005/8/layout/equation1"/>
    <dgm:cxn modelId="{FDB0B696-4CF8-4C5A-B168-E77EC962ACBE}" type="presParOf" srcId="{7B51F8F9-86A6-4FEC-BA65-9AD8FACE3AC0}" destId="{CE29F31E-C474-4DAA-8E8D-BC0B5598B116}" srcOrd="4" destOrd="0" presId="urn:microsoft.com/office/officeart/2005/8/layout/equation1"/>
    <dgm:cxn modelId="{E1E53120-C6FE-4B12-8E46-0E19140FEC74}" type="presParOf" srcId="{7B51F8F9-86A6-4FEC-BA65-9AD8FACE3AC0}" destId="{9076B18D-0D73-4065-A5A9-B906E4D799DA}" srcOrd="5" destOrd="0" presId="urn:microsoft.com/office/officeart/2005/8/layout/equation1"/>
    <dgm:cxn modelId="{27AED888-BE15-4584-8EE0-D6FB66BE88AB}" type="presParOf" srcId="{7B51F8F9-86A6-4FEC-BA65-9AD8FACE3AC0}" destId="{157FB785-EFCD-43FA-9F36-CD468374ED4E}" srcOrd="6" destOrd="0" presId="urn:microsoft.com/office/officeart/2005/8/layout/equation1"/>
    <dgm:cxn modelId="{F7CEE3B6-31D7-430F-83F3-C589AE726294}" type="presParOf" srcId="{7B51F8F9-86A6-4FEC-BA65-9AD8FACE3AC0}" destId="{DD8802DF-AD29-429B-BB7D-D1E58280CC41}" srcOrd="7" destOrd="0" presId="urn:microsoft.com/office/officeart/2005/8/layout/equation1"/>
    <dgm:cxn modelId="{ED5C9179-C235-4A06-A03C-8C7896693653}" type="presParOf" srcId="{7B51F8F9-86A6-4FEC-BA65-9AD8FACE3AC0}" destId="{F378AAA5-1469-4298-9B23-6CEA763D38AF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1FD65B-BCF7-4B40-BC4B-D88EFD4250B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7DE0197-BBA9-458F-B2DB-41E5EBA6D910}">
      <dgm:prSet phldrT="[Text]" custT="1"/>
      <dgm:spPr/>
      <dgm:t>
        <a:bodyPr/>
        <a:lstStyle/>
        <a:p>
          <a:r>
            <a:rPr lang="en-US" sz="2400" dirty="0"/>
            <a:t>Compassion Fatigue, Secondary Traumatic Stress, Burnout </a:t>
          </a:r>
        </a:p>
      </dgm:t>
    </dgm:pt>
    <dgm:pt modelId="{6F2BF887-9EDA-472A-99DE-CFF9D9A38526}" type="parTrans" cxnId="{1092508C-FE08-4F5D-9B3E-9CCC2C54617C}">
      <dgm:prSet/>
      <dgm:spPr/>
      <dgm:t>
        <a:bodyPr/>
        <a:lstStyle/>
        <a:p>
          <a:endParaRPr lang="en-US"/>
        </a:p>
      </dgm:t>
    </dgm:pt>
    <dgm:pt modelId="{6581AA7B-8C0F-4674-9EED-0A7409CE4DAB}" type="sibTrans" cxnId="{1092508C-FE08-4F5D-9B3E-9CCC2C54617C}">
      <dgm:prSet/>
      <dgm:spPr/>
      <dgm:t>
        <a:bodyPr/>
        <a:lstStyle/>
        <a:p>
          <a:endParaRPr lang="en-US"/>
        </a:p>
      </dgm:t>
    </dgm:pt>
    <dgm:pt modelId="{BD773DDB-5EA7-45F2-B2FF-B92B7F1042E2}">
      <dgm:prSet phldrT="[Text]" custT="1"/>
      <dgm:spPr/>
      <dgm:t>
        <a:bodyPr/>
        <a:lstStyle/>
        <a:p>
          <a:r>
            <a:rPr lang="en-US" sz="2400" dirty="0"/>
            <a:t>Resiliency</a:t>
          </a:r>
        </a:p>
      </dgm:t>
    </dgm:pt>
    <dgm:pt modelId="{784A73F8-EB4C-4985-9473-4C63B0B5879A}" type="parTrans" cxnId="{E2AA8159-6110-4553-A22C-CD0B8A186227}">
      <dgm:prSet/>
      <dgm:spPr/>
      <dgm:t>
        <a:bodyPr/>
        <a:lstStyle/>
        <a:p>
          <a:endParaRPr lang="en-US"/>
        </a:p>
      </dgm:t>
    </dgm:pt>
    <dgm:pt modelId="{3E93BACB-DB29-4E8C-BD01-3B21F7810E30}" type="sibTrans" cxnId="{E2AA8159-6110-4553-A22C-CD0B8A186227}">
      <dgm:prSet/>
      <dgm:spPr/>
      <dgm:t>
        <a:bodyPr/>
        <a:lstStyle/>
        <a:p>
          <a:endParaRPr lang="en-US"/>
        </a:p>
      </dgm:t>
    </dgm:pt>
    <dgm:pt modelId="{2173FDDA-269B-44F2-937B-9CCD6E96CC79}">
      <dgm:prSet phldrT="[Text]" custT="1"/>
      <dgm:spPr/>
      <dgm:t>
        <a:bodyPr/>
        <a:lstStyle/>
        <a:p>
          <a:r>
            <a:rPr lang="en-US" sz="2400" dirty="0"/>
            <a:t>Stress reduction techniques: guided imagery, yoga, meditation, breath work</a:t>
          </a:r>
        </a:p>
      </dgm:t>
    </dgm:pt>
    <dgm:pt modelId="{B750037D-264E-40A0-B9EF-146A83C52C2C}" type="parTrans" cxnId="{B3C49857-48BD-444F-B2F4-DF76A4C2235D}">
      <dgm:prSet/>
      <dgm:spPr/>
      <dgm:t>
        <a:bodyPr/>
        <a:lstStyle/>
        <a:p>
          <a:endParaRPr lang="en-US"/>
        </a:p>
      </dgm:t>
    </dgm:pt>
    <dgm:pt modelId="{3BB0F86A-3A51-48FF-A038-BEF40E00957D}" type="sibTrans" cxnId="{B3C49857-48BD-444F-B2F4-DF76A4C2235D}">
      <dgm:prSet/>
      <dgm:spPr/>
      <dgm:t>
        <a:bodyPr/>
        <a:lstStyle/>
        <a:p>
          <a:endParaRPr lang="en-US"/>
        </a:p>
      </dgm:t>
    </dgm:pt>
    <dgm:pt modelId="{D5876C2C-3C7F-4ED5-A486-73AF6A18E50B}">
      <dgm:prSet phldrT="[Text]" custT="1"/>
      <dgm:spPr/>
      <dgm:t>
        <a:bodyPr/>
        <a:lstStyle/>
        <a:p>
          <a:r>
            <a:rPr lang="en-US" sz="2400" dirty="0"/>
            <a:t>Employee wellness initiatives and considerations to reduce barriers to usage</a:t>
          </a:r>
        </a:p>
      </dgm:t>
    </dgm:pt>
    <dgm:pt modelId="{61CB8EAE-FA16-412D-B3E9-6AEF47B3F9D4}" type="parTrans" cxnId="{F06FCC2C-A717-413C-997B-27436355A166}">
      <dgm:prSet/>
      <dgm:spPr/>
      <dgm:t>
        <a:bodyPr/>
        <a:lstStyle/>
        <a:p>
          <a:endParaRPr lang="en-US"/>
        </a:p>
      </dgm:t>
    </dgm:pt>
    <dgm:pt modelId="{12F57D6A-9A00-4BB1-B17D-4838FE26DEA5}" type="sibTrans" cxnId="{F06FCC2C-A717-413C-997B-27436355A166}">
      <dgm:prSet/>
      <dgm:spPr/>
      <dgm:t>
        <a:bodyPr/>
        <a:lstStyle/>
        <a:p>
          <a:endParaRPr lang="en-US"/>
        </a:p>
      </dgm:t>
    </dgm:pt>
    <dgm:pt modelId="{00616F9B-46B6-4D7A-A37A-91E23056632A}">
      <dgm:prSet phldrT="[Text]" custT="1"/>
      <dgm:spPr/>
      <dgm:t>
        <a:bodyPr/>
        <a:lstStyle/>
        <a:p>
          <a:r>
            <a:rPr lang="en-US" sz="2400" dirty="0"/>
            <a:t>Applying Trauma Informed Care into various settings</a:t>
          </a:r>
        </a:p>
      </dgm:t>
    </dgm:pt>
    <dgm:pt modelId="{BB256934-EA58-48D2-89DA-2A568EB5AC23}" type="parTrans" cxnId="{1DCE8F28-7FC8-4F00-B677-7F77DC57235B}">
      <dgm:prSet/>
      <dgm:spPr/>
      <dgm:t>
        <a:bodyPr/>
        <a:lstStyle/>
        <a:p>
          <a:endParaRPr lang="en-US"/>
        </a:p>
      </dgm:t>
    </dgm:pt>
    <dgm:pt modelId="{0EE98A9F-0A8A-4E91-BA43-5521DB3ADC6E}" type="sibTrans" cxnId="{1DCE8F28-7FC8-4F00-B677-7F77DC57235B}">
      <dgm:prSet/>
      <dgm:spPr/>
      <dgm:t>
        <a:bodyPr/>
        <a:lstStyle/>
        <a:p>
          <a:endParaRPr lang="en-US"/>
        </a:p>
      </dgm:t>
    </dgm:pt>
    <dgm:pt modelId="{3721FCBA-8E1B-4BAB-84A5-4D13110B9381}">
      <dgm:prSet phldrT="[Text]" custT="1"/>
      <dgm:spPr/>
      <dgm:t>
        <a:bodyPr/>
        <a:lstStyle/>
        <a:p>
          <a:r>
            <a:rPr lang="en-US" sz="2400" dirty="0"/>
            <a:t>The affects of violence on children and families</a:t>
          </a:r>
        </a:p>
        <a:p>
          <a:endParaRPr lang="en-US" sz="1800" dirty="0"/>
        </a:p>
      </dgm:t>
    </dgm:pt>
    <dgm:pt modelId="{CEA5BBC9-74FF-4F8A-B931-C53005E7363A}" type="parTrans" cxnId="{FCCDD9A6-AC0F-4264-A737-935222ACAD19}">
      <dgm:prSet/>
      <dgm:spPr/>
      <dgm:t>
        <a:bodyPr/>
        <a:lstStyle/>
        <a:p>
          <a:endParaRPr lang="en-US"/>
        </a:p>
      </dgm:t>
    </dgm:pt>
    <dgm:pt modelId="{20837247-8549-428A-8F4D-6C3F21FFB568}" type="sibTrans" cxnId="{FCCDD9A6-AC0F-4264-A737-935222ACAD19}">
      <dgm:prSet/>
      <dgm:spPr/>
      <dgm:t>
        <a:bodyPr/>
        <a:lstStyle/>
        <a:p>
          <a:endParaRPr lang="en-US"/>
        </a:p>
      </dgm:t>
    </dgm:pt>
    <dgm:pt modelId="{B83A422A-7F50-43CE-916A-E4D371709230}" type="pres">
      <dgm:prSet presAssocID="{6B1FD65B-BCF7-4B40-BC4B-D88EFD4250B6}" presName="linear" presStyleCnt="0">
        <dgm:presLayoutVars>
          <dgm:animLvl val="lvl"/>
          <dgm:resizeHandles val="exact"/>
        </dgm:presLayoutVars>
      </dgm:prSet>
      <dgm:spPr/>
    </dgm:pt>
    <dgm:pt modelId="{AF654C27-1042-4645-A11C-2A6EB0C0AC6E}" type="pres">
      <dgm:prSet presAssocID="{B7DE0197-BBA9-458F-B2DB-41E5EBA6D910}" presName="parentText" presStyleLbl="node1" presStyleIdx="0" presStyleCnt="6" custLinFactNeighborX="-857" custLinFactNeighborY="70609">
        <dgm:presLayoutVars>
          <dgm:chMax val="0"/>
          <dgm:bulletEnabled val="1"/>
        </dgm:presLayoutVars>
      </dgm:prSet>
      <dgm:spPr/>
    </dgm:pt>
    <dgm:pt modelId="{7E6A13A5-F502-4D9E-A9ED-9D43134476AD}" type="pres">
      <dgm:prSet presAssocID="{6581AA7B-8C0F-4674-9EED-0A7409CE4DAB}" presName="spacer" presStyleCnt="0"/>
      <dgm:spPr/>
    </dgm:pt>
    <dgm:pt modelId="{B167E03D-E54A-4CCA-A24A-932133300CE0}" type="pres">
      <dgm:prSet presAssocID="{BD773DDB-5EA7-45F2-B2FF-B92B7F1042E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AEAB766-EE77-48E6-9875-D3AFAEC02E4E}" type="pres">
      <dgm:prSet presAssocID="{3E93BACB-DB29-4E8C-BD01-3B21F7810E30}" presName="spacer" presStyleCnt="0"/>
      <dgm:spPr/>
    </dgm:pt>
    <dgm:pt modelId="{D369AF9A-E4F2-45F7-AF0F-4C91D7FE7740}" type="pres">
      <dgm:prSet presAssocID="{2173FDDA-269B-44F2-937B-9CCD6E96CC7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EB183DD-C16F-4BC5-A7BE-2F2803D755BE}" type="pres">
      <dgm:prSet presAssocID="{3BB0F86A-3A51-48FF-A038-BEF40E00957D}" presName="spacer" presStyleCnt="0"/>
      <dgm:spPr/>
    </dgm:pt>
    <dgm:pt modelId="{574D72F1-D4F7-4558-A3E3-F4AEBA0A3E87}" type="pres">
      <dgm:prSet presAssocID="{D5876C2C-3C7F-4ED5-A486-73AF6A18E50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5B018F5-F52E-4ECB-B52F-F5858581BC99}" type="pres">
      <dgm:prSet presAssocID="{12F57D6A-9A00-4BB1-B17D-4838FE26DEA5}" presName="spacer" presStyleCnt="0"/>
      <dgm:spPr/>
    </dgm:pt>
    <dgm:pt modelId="{DF8E764B-6552-432F-AC43-F9447A0179B1}" type="pres">
      <dgm:prSet presAssocID="{00616F9B-46B6-4D7A-A37A-91E23056632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E8CDEF5-7003-47B5-A462-BA11B2F9463F}" type="pres">
      <dgm:prSet presAssocID="{0EE98A9F-0A8A-4E91-BA43-5521DB3ADC6E}" presName="spacer" presStyleCnt="0"/>
      <dgm:spPr/>
    </dgm:pt>
    <dgm:pt modelId="{F25F7D04-C69B-479F-B565-9819F5CDBB7A}" type="pres">
      <dgm:prSet presAssocID="{3721FCBA-8E1B-4BAB-84A5-4D13110B938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41BFC03-374D-4BAD-ABE3-456AA9F9BA36}" type="presOf" srcId="{2173FDDA-269B-44F2-937B-9CCD6E96CC79}" destId="{D369AF9A-E4F2-45F7-AF0F-4C91D7FE7740}" srcOrd="0" destOrd="0" presId="urn:microsoft.com/office/officeart/2005/8/layout/vList2"/>
    <dgm:cxn modelId="{E63D0011-5AC2-453C-BAB9-4D82D37AFC60}" type="presOf" srcId="{6B1FD65B-BCF7-4B40-BC4B-D88EFD4250B6}" destId="{B83A422A-7F50-43CE-916A-E4D371709230}" srcOrd="0" destOrd="0" presId="urn:microsoft.com/office/officeart/2005/8/layout/vList2"/>
    <dgm:cxn modelId="{1DCE8F28-7FC8-4F00-B677-7F77DC57235B}" srcId="{6B1FD65B-BCF7-4B40-BC4B-D88EFD4250B6}" destId="{00616F9B-46B6-4D7A-A37A-91E23056632A}" srcOrd="4" destOrd="0" parTransId="{BB256934-EA58-48D2-89DA-2A568EB5AC23}" sibTransId="{0EE98A9F-0A8A-4E91-BA43-5521DB3ADC6E}"/>
    <dgm:cxn modelId="{F06FCC2C-A717-413C-997B-27436355A166}" srcId="{6B1FD65B-BCF7-4B40-BC4B-D88EFD4250B6}" destId="{D5876C2C-3C7F-4ED5-A486-73AF6A18E50B}" srcOrd="3" destOrd="0" parTransId="{61CB8EAE-FA16-412D-B3E9-6AEF47B3F9D4}" sibTransId="{12F57D6A-9A00-4BB1-B17D-4838FE26DEA5}"/>
    <dgm:cxn modelId="{9054B949-0D18-4152-B8BE-582157E1FECE}" type="presOf" srcId="{B7DE0197-BBA9-458F-B2DB-41E5EBA6D910}" destId="{AF654C27-1042-4645-A11C-2A6EB0C0AC6E}" srcOrd="0" destOrd="0" presId="urn:microsoft.com/office/officeart/2005/8/layout/vList2"/>
    <dgm:cxn modelId="{B3C49857-48BD-444F-B2F4-DF76A4C2235D}" srcId="{6B1FD65B-BCF7-4B40-BC4B-D88EFD4250B6}" destId="{2173FDDA-269B-44F2-937B-9CCD6E96CC79}" srcOrd="2" destOrd="0" parTransId="{B750037D-264E-40A0-B9EF-146A83C52C2C}" sibTransId="{3BB0F86A-3A51-48FF-A038-BEF40E00957D}"/>
    <dgm:cxn modelId="{E2AA8159-6110-4553-A22C-CD0B8A186227}" srcId="{6B1FD65B-BCF7-4B40-BC4B-D88EFD4250B6}" destId="{BD773DDB-5EA7-45F2-B2FF-B92B7F1042E2}" srcOrd="1" destOrd="0" parTransId="{784A73F8-EB4C-4985-9473-4C63B0B5879A}" sibTransId="{3E93BACB-DB29-4E8C-BD01-3B21F7810E30}"/>
    <dgm:cxn modelId="{1092508C-FE08-4F5D-9B3E-9CCC2C54617C}" srcId="{6B1FD65B-BCF7-4B40-BC4B-D88EFD4250B6}" destId="{B7DE0197-BBA9-458F-B2DB-41E5EBA6D910}" srcOrd="0" destOrd="0" parTransId="{6F2BF887-9EDA-472A-99DE-CFF9D9A38526}" sibTransId="{6581AA7B-8C0F-4674-9EED-0A7409CE4DAB}"/>
    <dgm:cxn modelId="{08ED1C97-A1FE-4A74-88C9-93DDBC4F1631}" type="presOf" srcId="{00616F9B-46B6-4D7A-A37A-91E23056632A}" destId="{DF8E764B-6552-432F-AC43-F9447A0179B1}" srcOrd="0" destOrd="0" presId="urn:microsoft.com/office/officeart/2005/8/layout/vList2"/>
    <dgm:cxn modelId="{FCCDD9A6-AC0F-4264-A737-935222ACAD19}" srcId="{6B1FD65B-BCF7-4B40-BC4B-D88EFD4250B6}" destId="{3721FCBA-8E1B-4BAB-84A5-4D13110B9381}" srcOrd="5" destOrd="0" parTransId="{CEA5BBC9-74FF-4F8A-B931-C53005E7363A}" sibTransId="{20837247-8549-428A-8F4D-6C3F21FFB568}"/>
    <dgm:cxn modelId="{497A37C3-C0CE-423C-B52B-51AB9BDD99C7}" type="presOf" srcId="{3721FCBA-8E1B-4BAB-84A5-4D13110B9381}" destId="{F25F7D04-C69B-479F-B565-9819F5CDBB7A}" srcOrd="0" destOrd="0" presId="urn:microsoft.com/office/officeart/2005/8/layout/vList2"/>
    <dgm:cxn modelId="{CC4581CF-5EC2-4C75-900E-1A5F91F9B611}" type="presOf" srcId="{BD773DDB-5EA7-45F2-B2FF-B92B7F1042E2}" destId="{B167E03D-E54A-4CCA-A24A-932133300CE0}" srcOrd="0" destOrd="0" presId="urn:microsoft.com/office/officeart/2005/8/layout/vList2"/>
    <dgm:cxn modelId="{20F9A3DD-549A-4803-A8E8-EC48EB30FBBA}" type="presOf" srcId="{D5876C2C-3C7F-4ED5-A486-73AF6A18E50B}" destId="{574D72F1-D4F7-4558-A3E3-F4AEBA0A3E87}" srcOrd="0" destOrd="0" presId="urn:microsoft.com/office/officeart/2005/8/layout/vList2"/>
    <dgm:cxn modelId="{1C14127C-C28C-49E5-A31E-2DF150804F8A}" type="presParOf" srcId="{B83A422A-7F50-43CE-916A-E4D371709230}" destId="{AF654C27-1042-4645-A11C-2A6EB0C0AC6E}" srcOrd="0" destOrd="0" presId="urn:microsoft.com/office/officeart/2005/8/layout/vList2"/>
    <dgm:cxn modelId="{F1300D1D-5718-4B97-A348-E2CCB18F50CF}" type="presParOf" srcId="{B83A422A-7F50-43CE-916A-E4D371709230}" destId="{7E6A13A5-F502-4D9E-A9ED-9D43134476AD}" srcOrd="1" destOrd="0" presId="urn:microsoft.com/office/officeart/2005/8/layout/vList2"/>
    <dgm:cxn modelId="{0E8A3961-40A0-4D64-BC99-235BE5673152}" type="presParOf" srcId="{B83A422A-7F50-43CE-916A-E4D371709230}" destId="{B167E03D-E54A-4CCA-A24A-932133300CE0}" srcOrd="2" destOrd="0" presId="urn:microsoft.com/office/officeart/2005/8/layout/vList2"/>
    <dgm:cxn modelId="{80E72841-6DA6-40CB-982D-920CD332C680}" type="presParOf" srcId="{B83A422A-7F50-43CE-916A-E4D371709230}" destId="{4AEAB766-EE77-48E6-9875-D3AFAEC02E4E}" srcOrd="3" destOrd="0" presId="urn:microsoft.com/office/officeart/2005/8/layout/vList2"/>
    <dgm:cxn modelId="{5878321E-F91D-4A21-B6FF-F0E757238525}" type="presParOf" srcId="{B83A422A-7F50-43CE-916A-E4D371709230}" destId="{D369AF9A-E4F2-45F7-AF0F-4C91D7FE7740}" srcOrd="4" destOrd="0" presId="urn:microsoft.com/office/officeart/2005/8/layout/vList2"/>
    <dgm:cxn modelId="{DB6683FB-20C0-47E9-A132-9993E3200946}" type="presParOf" srcId="{B83A422A-7F50-43CE-916A-E4D371709230}" destId="{1EB183DD-C16F-4BC5-A7BE-2F2803D755BE}" srcOrd="5" destOrd="0" presId="urn:microsoft.com/office/officeart/2005/8/layout/vList2"/>
    <dgm:cxn modelId="{F9BBFCD6-0246-4528-9DFD-2FE912D036F1}" type="presParOf" srcId="{B83A422A-7F50-43CE-916A-E4D371709230}" destId="{574D72F1-D4F7-4558-A3E3-F4AEBA0A3E87}" srcOrd="6" destOrd="0" presId="urn:microsoft.com/office/officeart/2005/8/layout/vList2"/>
    <dgm:cxn modelId="{49D34160-1EEE-41EE-B078-0C9678DC6AB8}" type="presParOf" srcId="{B83A422A-7F50-43CE-916A-E4D371709230}" destId="{65B018F5-F52E-4ECB-B52F-F5858581BC99}" srcOrd="7" destOrd="0" presId="urn:microsoft.com/office/officeart/2005/8/layout/vList2"/>
    <dgm:cxn modelId="{8A2EA933-BFEF-41EA-B767-84E3AE5E8530}" type="presParOf" srcId="{B83A422A-7F50-43CE-916A-E4D371709230}" destId="{DF8E764B-6552-432F-AC43-F9447A0179B1}" srcOrd="8" destOrd="0" presId="urn:microsoft.com/office/officeart/2005/8/layout/vList2"/>
    <dgm:cxn modelId="{383B6032-150F-460E-A404-AA8AC1612CCF}" type="presParOf" srcId="{B83A422A-7F50-43CE-916A-E4D371709230}" destId="{DE8CDEF5-7003-47B5-A462-BA11B2F9463F}" srcOrd="9" destOrd="0" presId="urn:microsoft.com/office/officeart/2005/8/layout/vList2"/>
    <dgm:cxn modelId="{09992197-F33D-4702-B4C7-5FCAB00DB2CD}" type="presParOf" srcId="{B83A422A-7F50-43CE-916A-E4D371709230}" destId="{F25F7D04-C69B-479F-B565-9819F5CDBB7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007A4-69CB-41E3-9089-6A9A0BA61560}">
      <dsp:nvSpPr>
        <dsp:cNvPr id="0" name=""/>
        <dsp:cNvSpPr/>
      </dsp:nvSpPr>
      <dsp:spPr>
        <a:xfrm>
          <a:off x="385283" y="665"/>
          <a:ext cx="9745032" cy="43500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Kiley, K. A., </a:t>
          </a:r>
          <a:r>
            <a:rPr lang="en-US" sz="3200" kern="1200" dirty="0" err="1"/>
            <a:t>Sehgal</a:t>
          </a:r>
          <a:r>
            <a:rPr lang="en-US" sz="3200" kern="1200" dirty="0"/>
            <a:t>, A. R., Neth, S., Dolata, J., Pike, E., </a:t>
          </a:r>
          <a:r>
            <a:rPr lang="en-US" sz="3200" kern="1200" dirty="0" err="1"/>
            <a:t>Spilsbury</a:t>
          </a:r>
          <a:r>
            <a:rPr lang="en-US" sz="3200" kern="1200" dirty="0"/>
            <a:t>, J. C., &amp; Albert, J. M. (2018). The effectiveness of guided imagery in treating compassion fatigue and anxiety of mental health workers. </a:t>
          </a:r>
          <a:r>
            <a:rPr lang="en-US" sz="3200" i="1" kern="1200" dirty="0"/>
            <a:t>Social Work Research, 42</a:t>
          </a:r>
          <a:r>
            <a:rPr lang="en-US" sz="3200" kern="1200" dirty="0"/>
            <a:t>(1), 33-43.</a:t>
          </a:r>
        </a:p>
      </dsp:txBody>
      <dsp:txXfrm>
        <a:off x="385283" y="665"/>
        <a:ext cx="9745032" cy="4350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A4555-A201-45F1-978B-C314F0D15E4C}">
      <dsp:nvSpPr>
        <dsp:cNvPr id="0" name=""/>
        <dsp:cNvSpPr/>
      </dsp:nvSpPr>
      <dsp:spPr>
        <a:xfrm>
          <a:off x="1345" y="1188164"/>
          <a:ext cx="1783426" cy="178342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Trauma-Exposed Staff</a:t>
          </a:r>
        </a:p>
      </dsp:txBody>
      <dsp:txXfrm>
        <a:off x="262522" y="1449341"/>
        <a:ext cx="1261072" cy="1261072"/>
      </dsp:txXfrm>
    </dsp:sp>
    <dsp:sp modelId="{1322DB16-809C-48ED-8EA4-0E114D951FAD}">
      <dsp:nvSpPr>
        <dsp:cNvPr id="0" name=""/>
        <dsp:cNvSpPr/>
      </dsp:nvSpPr>
      <dsp:spPr>
        <a:xfrm>
          <a:off x="1929585" y="1578306"/>
          <a:ext cx="1034387" cy="1034387"/>
        </a:xfrm>
        <a:prstGeom prst="mathMinus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2066693" y="1973856"/>
        <a:ext cx="760171" cy="243287"/>
      </dsp:txXfrm>
    </dsp:sp>
    <dsp:sp modelId="{CE29F31E-C474-4DAA-8E8D-BC0B5598B116}">
      <dsp:nvSpPr>
        <dsp:cNvPr id="0" name=""/>
        <dsp:cNvSpPr/>
      </dsp:nvSpPr>
      <dsp:spPr>
        <a:xfrm>
          <a:off x="3108786" y="1203786"/>
          <a:ext cx="1783426" cy="178342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Stress Symptoms</a:t>
          </a:r>
        </a:p>
      </dsp:txBody>
      <dsp:txXfrm>
        <a:off x="3369963" y="1464963"/>
        <a:ext cx="1261072" cy="1261072"/>
      </dsp:txXfrm>
    </dsp:sp>
    <dsp:sp modelId="{157FB785-EFCD-43FA-9F36-CD468374ED4E}">
      <dsp:nvSpPr>
        <dsp:cNvPr id="0" name=""/>
        <dsp:cNvSpPr/>
      </dsp:nvSpPr>
      <dsp:spPr>
        <a:xfrm>
          <a:off x="5037027" y="1578306"/>
          <a:ext cx="1034387" cy="1034387"/>
        </a:xfrm>
        <a:prstGeom prst="mathEqual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174135" y="1791390"/>
        <a:ext cx="760171" cy="608219"/>
      </dsp:txXfrm>
    </dsp:sp>
    <dsp:sp modelId="{F378AAA5-1469-4298-9B23-6CEA763D38AF}">
      <dsp:nvSpPr>
        <dsp:cNvPr id="0" name=""/>
        <dsp:cNvSpPr/>
      </dsp:nvSpPr>
      <dsp:spPr>
        <a:xfrm>
          <a:off x="6216228" y="1203786"/>
          <a:ext cx="1783426" cy="178342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Potential for </a:t>
          </a:r>
          <a:r>
            <a:rPr lang="en-US" sz="2100" kern="1200"/>
            <a:t>Better Quality of Care</a:t>
          </a:r>
          <a:endParaRPr lang="en-US" sz="2100" kern="1200" dirty="0"/>
        </a:p>
      </dsp:txBody>
      <dsp:txXfrm>
        <a:off x="6477405" y="1464963"/>
        <a:ext cx="1261072" cy="12610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654C27-1042-4645-A11C-2A6EB0C0AC6E}">
      <dsp:nvSpPr>
        <dsp:cNvPr id="0" name=""/>
        <dsp:cNvSpPr/>
      </dsp:nvSpPr>
      <dsp:spPr>
        <a:xfrm>
          <a:off x="0" y="11402"/>
          <a:ext cx="11152032" cy="8837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Compassion Fatigue, Secondary Traumatic Stress, Burnout </a:t>
          </a:r>
        </a:p>
      </dsp:txBody>
      <dsp:txXfrm>
        <a:off x="43139" y="54541"/>
        <a:ext cx="11065754" cy="797434"/>
      </dsp:txXfrm>
    </dsp:sp>
    <dsp:sp modelId="{B167E03D-E54A-4CCA-A24A-932133300CE0}">
      <dsp:nvSpPr>
        <dsp:cNvPr id="0" name=""/>
        <dsp:cNvSpPr/>
      </dsp:nvSpPr>
      <dsp:spPr>
        <a:xfrm>
          <a:off x="0" y="898834"/>
          <a:ext cx="11152032" cy="883712"/>
        </a:xfrm>
        <a:prstGeom prst="round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Resiliency</a:t>
          </a:r>
        </a:p>
      </dsp:txBody>
      <dsp:txXfrm>
        <a:off x="43139" y="941973"/>
        <a:ext cx="11065754" cy="797434"/>
      </dsp:txXfrm>
    </dsp:sp>
    <dsp:sp modelId="{D369AF9A-E4F2-45F7-AF0F-4C91D7FE7740}">
      <dsp:nvSpPr>
        <dsp:cNvPr id="0" name=""/>
        <dsp:cNvSpPr/>
      </dsp:nvSpPr>
      <dsp:spPr>
        <a:xfrm>
          <a:off x="0" y="1795203"/>
          <a:ext cx="11152032" cy="883712"/>
        </a:xfrm>
        <a:prstGeom prst="round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Stress reduction techniques: guided imagery, yoga, meditation, breath work</a:t>
          </a:r>
        </a:p>
      </dsp:txBody>
      <dsp:txXfrm>
        <a:off x="43139" y="1838342"/>
        <a:ext cx="11065754" cy="797434"/>
      </dsp:txXfrm>
    </dsp:sp>
    <dsp:sp modelId="{574D72F1-D4F7-4558-A3E3-F4AEBA0A3E87}">
      <dsp:nvSpPr>
        <dsp:cNvPr id="0" name=""/>
        <dsp:cNvSpPr/>
      </dsp:nvSpPr>
      <dsp:spPr>
        <a:xfrm>
          <a:off x="0" y="2691572"/>
          <a:ext cx="11152032" cy="883712"/>
        </a:xfrm>
        <a:prstGeom prst="round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Employee wellness initiatives and considerations to reduce barriers to usage</a:t>
          </a:r>
        </a:p>
      </dsp:txBody>
      <dsp:txXfrm>
        <a:off x="43139" y="2734711"/>
        <a:ext cx="11065754" cy="797434"/>
      </dsp:txXfrm>
    </dsp:sp>
    <dsp:sp modelId="{DF8E764B-6552-432F-AC43-F9447A0179B1}">
      <dsp:nvSpPr>
        <dsp:cNvPr id="0" name=""/>
        <dsp:cNvSpPr/>
      </dsp:nvSpPr>
      <dsp:spPr>
        <a:xfrm>
          <a:off x="0" y="3587941"/>
          <a:ext cx="11152032" cy="883712"/>
        </a:xfrm>
        <a:prstGeom prst="round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Applying Trauma Informed Care into various settings</a:t>
          </a:r>
        </a:p>
      </dsp:txBody>
      <dsp:txXfrm>
        <a:off x="43139" y="3631080"/>
        <a:ext cx="11065754" cy="797434"/>
      </dsp:txXfrm>
    </dsp:sp>
    <dsp:sp modelId="{F25F7D04-C69B-479F-B565-9819F5CDBB7A}">
      <dsp:nvSpPr>
        <dsp:cNvPr id="0" name=""/>
        <dsp:cNvSpPr/>
      </dsp:nvSpPr>
      <dsp:spPr>
        <a:xfrm>
          <a:off x="0" y="4484310"/>
          <a:ext cx="11152032" cy="883712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affects of violence on children and families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3139" y="4527449"/>
        <a:ext cx="11065754" cy="797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EBA76-4C09-4E8F-9B55-89429B21152D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4C16E-A439-4AEF-B144-4A62C3DEA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76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29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8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3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9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25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2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3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6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3F4D-BDA4-4549-A17B-344B435B269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E77DC-616C-4087-AED2-CC250F5C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52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1471546"/>
          </a:xfrm>
        </p:spPr>
        <p:txBody>
          <a:bodyPr>
            <a:normAutofit/>
          </a:bodyPr>
          <a:lstStyle/>
          <a:p>
            <a:r>
              <a:rPr lang="en-US" sz="4400" dirty="0"/>
              <a:t>Kimberly Kiley, 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59224"/>
            <a:ext cx="9144000" cy="2598576"/>
          </a:xfrm>
        </p:spPr>
        <p:txBody>
          <a:bodyPr/>
          <a:lstStyle/>
          <a:p>
            <a:r>
              <a:rPr lang="en-US" dirty="0"/>
              <a:t>Research and Evaluation Specialist</a:t>
            </a:r>
          </a:p>
          <a:p>
            <a:r>
              <a:rPr lang="en-US" dirty="0"/>
              <a:t>Trauma Programs</a:t>
            </a:r>
          </a:p>
          <a:p>
            <a:r>
              <a:rPr lang="en-US" dirty="0" err="1"/>
              <a:t>FrontLine</a:t>
            </a:r>
            <a:r>
              <a:rPr lang="en-US" dirty="0"/>
              <a:t> Service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688" y="5257800"/>
            <a:ext cx="3883489" cy="15058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0998" y="5257800"/>
            <a:ext cx="4194412" cy="15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4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0415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161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7391400" cy="838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186723532"/>
              </p:ext>
            </p:extLst>
          </p:nvPr>
        </p:nvGraphicFramePr>
        <p:xfrm>
          <a:off x="2133600" y="1828800"/>
          <a:ext cx="80010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981200" y="6172201"/>
            <a:ext cx="3352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438400" y="533401"/>
            <a:ext cx="7391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dirty="0"/>
              <a:t>Guided Imagery’s Role</a:t>
            </a:r>
          </a:p>
        </p:txBody>
      </p:sp>
    </p:spTree>
    <p:extLst>
      <p:ext uri="{BB962C8B-B14F-4D97-AF65-F5344CB8AC3E}">
        <p14:creationId xmlns:p14="http://schemas.microsoft.com/office/powerpoint/2010/main" val="184722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7391400" cy="762000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189149" y="2514601"/>
            <a:ext cx="5263166" cy="3657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Will listening to prerecorded guided imagery on mp3 players </a:t>
            </a:r>
            <a:r>
              <a:rPr lang="en-US" altLang="en-US" b="1" dirty="0"/>
              <a:t>3 times per week for 4 weeks </a:t>
            </a:r>
            <a:r>
              <a:rPr lang="en-US" altLang="en-US" dirty="0"/>
              <a:t>reduce state anxiety, perceived stress, and compassion fatigue in </a:t>
            </a:r>
            <a:r>
              <a:rPr lang="en-US" altLang="en-US" dirty="0" err="1"/>
              <a:t>FrontLine</a:t>
            </a:r>
            <a:r>
              <a:rPr lang="en-US" altLang="en-US" dirty="0"/>
              <a:t> Service workers?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981200" y="6172201"/>
            <a:ext cx="3352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843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699" y="2772178"/>
            <a:ext cx="2743200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2438400" y="381001"/>
            <a:ext cx="73914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/>
              <a:t>Guided Imagery as a Self-Care Tool</a:t>
            </a:r>
          </a:p>
        </p:txBody>
      </p:sp>
    </p:spTree>
    <p:extLst>
      <p:ext uri="{BB962C8B-B14F-4D97-AF65-F5344CB8AC3E}">
        <p14:creationId xmlns:p14="http://schemas.microsoft.com/office/powerpoint/2010/main" val="3110012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57" y="365125"/>
            <a:ext cx="11694016" cy="6138706"/>
          </a:xfrm>
        </p:spPr>
      </p:pic>
    </p:spTree>
    <p:extLst>
      <p:ext uri="{BB962C8B-B14F-4D97-AF65-F5344CB8AC3E}">
        <p14:creationId xmlns:p14="http://schemas.microsoft.com/office/powerpoint/2010/main" val="353989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7391400" cy="457200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438400" y="2362200"/>
            <a:ext cx="7391400" cy="3657600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1981200" y="6172201"/>
            <a:ext cx="3352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38400" y="1524000"/>
            <a:ext cx="7391400" cy="2438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38400" y="3962400"/>
            <a:ext cx="7391400" cy="2514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/>
        </p:nvGraphicFramePr>
        <p:xfrm>
          <a:off x="2438400" y="1524000"/>
          <a:ext cx="29718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6781800" y="1524000"/>
          <a:ext cx="3048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2438400" y="4267200"/>
          <a:ext cx="30480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6781800" y="4267200"/>
          <a:ext cx="30480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Right Arrow 11"/>
          <p:cNvSpPr/>
          <p:nvPr/>
        </p:nvSpPr>
        <p:spPr>
          <a:xfrm>
            <a:off x="5638800" y="2514600"/>
            <a:ext cx="11430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638800" y="5105400"/>
            <a:ext cx="1143000" cy="685800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33805" name="TextBox 13"/>
          <p:cNvSpPr txBox="1">
            <a:spLocks noChangeArrowheads="1"/>
          </p:cNvSpPr>
          <p:nvPr/>
        </p:nvSpPr>
        <p:spPr bwMode="auto">
          <a:xfrm>
            <a:off x="2438400" y="1"/>
            <a:ext cx="73914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/>
              <a:t>Self-Report Sleep Rating Before and After 4 Weeks</a:t>
            </a:r>
          </a:p>
        </p:txBody>
      </p:sp>
    </p:spTree>
    <p:extLst>
      <p:ext uri="{BB962C8B-B14F-4D97-AF65-F5344CB8AC3E}">
        <p14:creationId xmlns:p14="http://schemas.microsoft.com/office/powerpoint/2010/main" val="817194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00"/>
          </a:xfrm>
        </p:spPr>
        <p:txBody>
          <a:bodyPr/>
          <a:lstStyle/>
          <a:p>
            <a:r>
              <a:rPr lang="en-US" dirty="0"/>
              <a:t>Knowledge Base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787518"/>
              </p:ext>
            </p:extLst>
          </p:nvPr>
        </p:nvGraphicFramePr>
        <p:xfrm>
          <a:off x="503348" y="1184855"/>
          <a:ext cx="11152032" cy="5370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565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at </a:t>
            </a:r>
            <a:r>
              <a:rPr lang="en-US" dirty="0" err="1"/>
              <a:t>FrontLine</a:t>
            </a:r>
            <a:r>
              <a:rPr lang="en-US" dirty="0"/>
              <a:t> Service’s Trauma Department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85391"/>
            <a:ext cx="5181600" cy="3791571"/>
          </a:xfrm>
        </p:spPr>
        <p:txBody>
          <a:bodyPr/>
          <a:lstStyle/>
          <a:p>
            <a:r>
              <a:rPr lang="en-US" dirty="0"/>
              <a:t>Training</a:t>
            </a:r>
          </a:p>
          <a:p>
            <a:pPr lvl="1"/>
            <a:r>
              <a:rPr lang="en-US" dirty="0"/>
              <a:t>Trauma Informed Care</a:t>
            </a:r>
          </a:p>
          <a:p>
            <a:pPr lvl="1"/>
            <a:r>
              <a:rPr lang="en-US" dirty="0"/>
              <a:t>Staff Resiliency</a:t>
            </a:r>
          </a:p>
          <a:p>
            <a:r>
              <a:rPr lang="en-US" dirty="0"/>
              <a:t>Internal staff resiliency</a:t>
            </a:r>
          </a:p>
          <a:p>
            <a:pPr lvl="1"/>
            <a:r>
              <a:rPr lang="en-US" dirty="0"/>
              <a:t>Group facilitator</a:t>
            </a:r>
          </a:p>
          <a:p>
            <a:pPr lvl="1"/>
            <a:r>
              <a:rPr lang="en-US" dirty="0"/>
              <a:t>Yoga instructor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385391"/>
            <a:ext cx="5181600" cy="3791572"/>
          </a:xfrm>
        </p:spPr>
        <p:txBody>
          <a:bodyPr/>
          <a:lstStyle/>
          <a:p>
            <a:r>
              <a:rPr lang="en-US" dirty="0"/>
              <a:t>Evaluation</a:t>
            </a:r>
          </a:p>
          <a:p>
            <a:pPr lvl="1"/>
            <a:r>
              <a:rPr lang="en-US" dirty="0"/>
              <a:t>Data management</a:t>
            </a:r>
          </a:p>
          <a:p>
            <a:pPr lvl="1"/>
            <a:r>
              <a:rPr lang="en-US" dirty="0"/>
              <a:t>Satisfaction surveys</a:t>
            </a:r>
          </a:p>
          <a:p>
            <a:pPr lvl="1"/>
            <a:r>
              <a:rPr lang="en-US" dirty="0"/>
              <a:t>Consultation</a:t>
            </a:r>
          </a:p>
          <a:p>
            <a:r>
              <a:rPr lang="en-US" dirty="0"/>
              <a:t>Literature Review</a:t>
            </a:r>
          </a:p>
          <a:p>
            <a:r>
              <a:rPr lang="en-US" dirty="0"/>
              <a:t>Other duties as assigned</a:t>
            </a:r>
          </a:p>
        </p:txBody>
      </p:sp>
    </p:spTree>
    <p:extLst>
      <p:ext uri="{BB962C8B-B14F-4D97-AF65-F5344CB8AC3E}">
        <p14:creationId xmlns:p14="http://schemas.microsoft.com/office/powerpoint/2010/main" val="324900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226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Trebuchet MS</vt:lpstr>
      <vt:lpstr>Office Theme</vt:lpstr>
      <vt:lpstr>Kimberly Kiley, 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Knowledge Base</vt:lpstr>
      <vt:lpstr>Role at FrontLine Service’s Trauma Department</vt:lpstr>
    </vt:vector>
  </TitlesOfParts>
  <Company>FLS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FLS User</dc:creator>
  <cp:lastModifiedBy>Kimberly Juhas</cp:lastModifiedBy>
  <cp:revision>20</cp:revision>
  <dcterms:created xsi:type="dcterms:W3CDTF">2020-06-08T15:39:13Z</dcterms:created>
  <dcterms:modified xsi:type="dcterms:W3CDTF">2020-06-11T13:06:52Z</dcterms:modified>
</cp:coreProperties>
</file>