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8" r:id="rId3"/>
    <p:sldId id="257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00" autoAdjust="0"/>
    <p:restoredTop sz="94660"/>
  </p:normalViewPr>
  <p:slideViewPr>
    <p:cSldViewPr snapToGrid="0">
      <p:cViewPr>
        <p:scale>
          <a:sx n="90" d="100"/>
          <a:sy n="90" d="100"/>
        </p:scale>
        <p:origin x="168" y="-3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704ADE0-0FCF-4942-A60D-B09A9D079BFE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3C99234A-F198-413A-AEC0-89882EA4230D}">
      <dgm:prSet phldrT="[Text]"/>
      <dgm:spPr/>
      <dgm:t>
        <a:bodyPr/>
        <a:lstStyle/>
        <a:p>
          <a:r>
            <a:rPr lang="en-US" dirty="0"/>
            <a:t>Healthy Aging Center</a:t>
          </a:r>
        </a:p>
        <a:p>
          <a:r>
            <a:rPr lang="en-US" dirty="0"/>
            <a:t>Older Adults 50+</a:t>
          </a:r>
        </a:p>
      </dgm:t>
    </dgm:pt>
    <dgm:pt modelId="{5FB71884-4EC8-4FFF-8E7F-280B41F9A559}" type="parTrans" cxnId="{CEC9DF8A-F89D-4536-BFCF-0E5C96B06700}">
      <dgm:prSet/>
      <dgm:spPr/>
      <dgm:t>
        <a:bodyPr/>
        <a:lstStyle/>
        <a:p>
          <a:endParaRPr lang="en-US"/>
        </a:p>
      </dgm:t>
    </dgm:pt>
    <dgm:pt modelId="{C586E192-AF7A-4E94-9A0B-F73D3BE1BC75}" type="sibTrans" cxnId="{CEC9DF8A-F89D-4536-BFCF-0E5C96B06700}">
      <dgm:prSet/>
      <dgm:spPr/>
      <dgm:t>
        <a:bodyPr/>
        <a:lstStyle/>
        <a:p>
          <a:endParaRPr lang="en-US"/>
        </a:p>
      </dgm:t>
    </dgm:pt>
    <dgm:pt modelId="{C3324493-5741-46C3-B4DA-31FAD1796261}">
      <dgm:prSet phldrT="[Text]"/>
      <dgm:spPr/>
      <dgm:t>
        <a:bodyPr/>
        <a:lstStyle/>
        <a:p>
          <a:r>
            <a:rPr lang="en-US" dirty="0"/>
            <a:t>General support</a:t>
          </a:r>
        </a:p>
      </dgm:t>
    </dgm:pt>
    <dgm:pt modelId="{3B00D8C5-EB54-49B7-9417-CFD0E60FCCB0}" type="parTrans" cxnId="{011A1027-6C31-4E7D-B14F-D4DFF155C0A1}">
      <dgm:prSet/>
      <dgm:spPr/>
      <dgm:t>
        <a:bodyPr/>
        <a:lstStyle/>
        <a:p>
          <a:endParaRPr lang="en-US"/>
        </a:p>
      </dgm:t>
    </dgm:pt>
    <dgm:pt modelId="{9654D846-E4B1-4FE2-A6DC-69098FDAEC3B}" type="sibTrans" cxnId="{011A1027-6C31-4E7D-B14F-D4DFF155C0A1}">
      <dgm:prSet/>
      <dgm:spPr/>
      <dgm:t>
        <a:bodyPr/>
        <a:lstStyle/>
        <a:p>
          <a:endParaRPr lang="en-US"/>
        </a:p>
      </dgm:t>
    </dgm:pt>
    <dgm:pt modelId="{C47BD9E7-995D-463E-B64D-019F388D3A81}">
      <dgm:prSet phldrT="[Text]"/>
      <dgm:spPr/>
      <dgm:t>
        <a:bodyPr/>
        <a:lstStyle/>
        <a:p>
          <a:r>
            <a:rPr lang="en-US" dirty="0"/>
            <a:t>Youth Services</a:t>
          </a:r>
        </a:p>
        <a:p>
          <a:r>
            <a:rPr lang="en-US" dirty="0"/>
            <a:t>Girls 10-17</a:t>
          </a:r>
        </a:p>
      </dgm:t>
    </dgm:pt>
    <dgm:pt modelId="{FCB7B9E0-5F03-424F-8DD3-615037CB307C}" type="parTrans" cxnId="{3E498BA6-8DDD-4C1C-9698-760D555754B3}">
      <dgm:prSet/>
      <dgm:spPr/>
      <dgm:t>
        <a:bodyPr/>
        <a:lstStyle/>
        <a:p>
          <a:endParaRPr lang="en-US"/>
        </a:p>
      </dgm:t>
    </dgm:pt>
    <dgm:pt modelId="{A766E6C5-78DB-4455-9000-F3255858F1A6}" type="sibTrans" cxnId="{3E498BA6-8DDD-4C1C-9698-760D555754B3}">
      <dgm:prSet/>
      <dgm:spPr/>
      <dgm:t>
        <a:bodyPr/>
        <a:lstStyle/>
        <a:p>
          <a:endParaRPr lang="en-US"/>
        </a:p>
      </dgm:t>
    </dgm:pt>
    <dgm:pt modelId="{B710C213-FEEF-4858-A44C-3525F0E913C0}">
      <dgm:prSet phldrT="[Text]"/>
      <dgm:spPr/>
      <dgm:t>
        <a:bodyPr/>
        <a:lstStyle/>
        <a:p>
          <a:r>
            <a:rPr lang="en-US" dirty="0"/>
            <a:t>School Year</a:t>
          </a:r>
        </a:p>
      </dgm:t>
    </dgm:pt>
    <dgm:pt modelId="{3EEEF67A-B01B-44B6-BD17-4CCE441A08A8}" type="parTrans" cxnId="{ED26B0A5-9F1B-4100-959B-134D63D4FA97}">
      <dgm:prSet/>
      <dgm:spPr/>
      <dgm:t>
        <a:bodyPr/>
        <a:lstStyle/>
        <a:p>
          <a:endParaRPr lang="en-US"/>
        </a:p>
      </dgm:t>
    </dgm:pt>
    <dgm:pt modelId="{BB276812-0AF8-449D-A4D9-7207B40F6741}" type="sibTrans" cxnId="{ED26B0A5-9F1B-4100-959B-134D63D4FA97}">
      <dgm:prSet/>
      <dgm:spPr/>
      <dgm:t>
        <a:bodyPr/>
        <a:lstStyle/>
        <a:p>
          <a:endParaRPr lang="en-US"/>
        </a:p>
      </dgm:t>
    </dgm:pt>
    <dgm:pt modelId="{B975391E-CA18-4696-A9EB-90F2FE808F2E}">
      <dgm:prSet phldrT="[Text]"/>
      <dgm:spPr/>
      <dgm:t>
        <a:bodyPr/>
        <a:lstStyle/>
        <a:p>
          <a:r>
            <a:rPr lang="en-US" dirty="0"/>
            <a:t>Summer of Sisterhood</a:t>
          </a:r>
        </a:p>
      </dgm:t>
    </dgm:pt>
    <dgm:pt modelId="{F41B9761-0392-43C1-B097-DC13BEC62392}" type="parTrans" cxnId="{067B157D-4493-490C-BB1D-64F3027EE6B8}">
      <dgm:prSet/>
      <dgm:spPr/>
      <dgm:t>
        <a:bodyPr/>
        <a:lstStyle/>
        <a:p>
          <a:endParaRPr lang="en-US"/>
        </a:p>
      </dgm:t>
    </dgm:pt>
    <dgm:pt modelId="{E0B5FD0E-82B9-4477-BFDB-C5F1EFF64A48}" type="sibTrans" cxnId="{067B157D-4493-490C-BB1D-64F3027EE6B8}">
      <dgm:prSet/>
      <dgm:spPr/>
      <dgm:t>
        <a:bodyPr/>
        <a:lstStyle/>
        <a:p>
          <a:endParaRPr lang="en-US"/>
        </a:p>
      </dgm:t>
    </dgm:pt>
    <dgm:pt modelId="{7505C7E0-4C29-4274-8BBA-DD17A6B9F35D}">
      <dgm:prSet phldrT="[Text]"/>
      <dgm:spPr/>
      <dgm:t>
        <a:bodyPr/>
        <a:lstStyle/>
        <a:p>
          <a:r>
            <a:rPr lang="en-US" dirty="0"/>
            <a:t>Family Services</a:t>
          </a:r>
        </a:p>
      </dgm:t>
    </dgm:pt>
    <dgm:pt modelId="{DB11D18A-2B7C-4477-9ED7-DF5232EB5346}" type="parTrans" cxnId="{760947FD-513B-4F28-8D74-913D203719FB}">
      <dgm:prSet/>
      <dgm:spPr/>
      <dgm:t>
        <a:bodyPr/>
        <a:lstStyle/>
        <a:p>
          <a:endParaRPr lang="en-US"/>
        </a:p>
      </dgm:t>
    </dgm:pt>
    <dgm:pt modelId="{2086B8CB-441C-4DA5-BB63-749CC7E62067}" type="sibTrans" cxnId="{760947FD-513B-4F28-8D74-913D203719FB}">
      <dgm:prSet/>
      <dgm:spPr/>
      <dgm:t>
        <a:bodyPr/>
        <a:lstStyle/>
        <a:p>
          <a:endParaRPr lang="en-US"/>
        </a:p>
      </dgm:t>
    </dgm:pt>
    <dgm:pt modelId="{FA4A4561-CC0C-4FDF-9E7D-CF8ACB9ABC7D}">
      <dgm:prSet phldrT="[Text]"/>
      <dgm:spPr/>
      <dgm:t>
        <a:bodyPr/>
        <a:lstStyle/>
        <a:p>
          <a:r>
            <a:rPr lang="en-US" dirty="0"/>
            <a:t>Resources &amp; Support to families in community</a:t>
          </a:r>
        </a:p>
      </dgm:t>
    </dgm:pt>
    <dgm:pt modelId="{1DE16F07-3ED1-4028-ADB9-12D327CEC8C5}" type="parTrans" cxnId="{FF73A801-160E-4B23-9228-846052D87D31}">
      <dgm:prSet/>
      <dgm:spPr/>
      <dgm:t>
        <a:bodyPr/>
        <a:lstStyle/>
        <a:p>
          <a:endParaRPr lang="en-US"/>
        </a:p>
      </dgm:t>
    </dgm:pt>
    <dgm:pt modelId="{A69CA5BA-3351-4CAA-A95E-29A92AF64590}" type="sibTrans" cxnId="{FF73A801-160E-4B23-9228-846052D87D31}">
      <dgm:prSet/>
      <dgm:spPr/>
      <dgm:t>
        <a:bodyPr/>
        <a:lstStyle/>
        <a:p>
          <a:endParaRPr lang="en-US"/>
        </a:p>
      </dgm:t>
    </dgm:pt>
    <dgm:pt modelId="{628303C4-ADA5-486A-A500-19CE78003A14}">
      <dgm:prSet phldrT="[Text]"/>
      <dgm:spPr/>
      <dgm:t>
        <a:bodyPr/>
        <a:lstStyle/>
        <a:p>
          <a:r>
            <a:rPr lang="en-US" dirty="0"/>
            <a:t>Community Based Services, Tapestry, Wrap for Success </a:t>
          </a:r>
        </a:p>
      </dgm:t>
    </dgm:pt>
    <dgm:pt modelId="{6AF948A1-A75E-44EB-817B-7DEF32676A7D}" type="parTrans" cxnId="{3F9A9F6F-245D-4FD8-AEF4-CE468DF33B9B}">
      <dgm:prSet/>
      <dgm:spPr/>
      <dgm:t>
        <a:bodyPr/>
        <a:lstStyle/>
        <a:p>
          <a:endParaRPr lang="en-US"/>
        </a:p>
      </dgm:t>
    </dgm:pt>
    <dgm:pt modelId="{71748E57-341A-4FFD-BC8E-7F94DB0669AF}" type="sibTrans" cxnId="{3F9A9F6F-245D-4FD8-AEF4-CE468DF33B9B}">
      <dgm:prSet/>
      <dgm:spPr/>
      <dgm:t>
        <a:bodyPr/>
        <a:lstStyle/>
        <a:p>
          <a:endParaRPr lang="en-US"/>
        </a:p>
      </dgm:t>
    </dgm:pt>
    <dgm:pt modelId="{14AEE687-0915-4A81-A69F-8C7BFB3044A1}">
      <dgm:prSet phldrT="[Text]"/>
      <dgm:spPr/>
      <dgm:t>
        <a:bodyPr/>
        <a:lstStyle/>
        <a:p>
          <a:r>
            <a:rPr lang="en-US" dirty="0"/>
            <a:t>Adult development activities</a:t>
          </a:r>
        </a:p>
      </dgm:t>
    </dgm:pt>
    <dgm:pt modelId="{4E9C84A1-A91E-46DA-8FF3-D19797C8ACD0}" type="parTrans" cxnId="{9C8CECE4-8B0D-48B0-981A-BC4513C0BEED}">
      <dgm:prSet/>
      <dgm:spPr/>
      <dgm:t>
        <a:bodyPr/>
        <a:lstStyle/>
        <a:p>
          <a:endParaRPr lang="en-US"/>
        </a:p>
      </dgm:t>
    </dgm:pt>
    <dgm:pt modelId="{61E60DB4-E064-4F89-9FA9-3EEB6D9DD9B3}" type="sibTrans" cxnId="{9C8CECE4-8B0D-48B0-981A-BC4513C0BEED}">
      <dgm:prSet/>
      <dgm:spPr/>
      <dgm:t>
        <a:bodyPr/>
        <a:lstStyle/>
        <a:p>
          <a:endParaRPr lang="en-US"/>
        </a:p>
      </dgm:t>
    </dgm:pt>
    <dgm:pt modelId="{FC22AB2D-E750-4FAF-9292-E1A33DA25F51}">
      <dgm:prSet phldrT="[Text]"/>
      <dgm:spPr/>
      <dgm:t>
        <a:bodyPr/>
        <a:lstStyle/>
        <a:p>
          <a:r>
            <a:rPr lang="en-US" dirty="0"/>
            <a:t>Congregate &amp; home delivered meals</a:t>
          </a:r>
        </a:p>
      </dgm:t>
    </dgm:pt>
    <dgm:pt modelId="{9B292413-991E-4DD7-A765-EA85BB700195}" type="parTrans" cxnId="{B9802025-3FB5-4094-BD83-AB4757897AA7}">
      <dgm:prSet/>
      <dgm:spPr/>
      <dgm:t>
        <a:bodyPr/>
        <a:lstStyle/>
        <a:p>
          <a:endParaRPr lang="en-US"/>
        </a:p>
      </dgm:t>
    </dgm:pt>
    <dgm:pt modelId="{806AD97E-3CA5-41E1-94EA-1E423B16E3F0}" type="sibTrans" cxnId="{B9802025-3FB5-4094-BD83-AB4757897AA7}">
      <dgm:prSet/>
      <dgm:spPr/>
      <dgm:t>
        <a:bodyPr/>
        <a:lstStyle/>
        <a:p>
          <a:endParaRPr lang="en-US"/>
        </a:p>
      </dgm:t>
    </dgm:pt>
    <dgm:pt modelId="{A3B0D5F5-A22E-47F2-BE7C-6718AE081447}" type="pres">
      <dgm:prSet presAssocID="{B704ADE0-0FCF-4942-A60D-B09A9D079BFE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D096DB84-4F8B-4F3C-92ED-4D4027C50946}" type="pres">
      <dgm:prSet presAssocID="{3C99234A-F198-413A-AEC0-89882EA4230D}" presName="composite" presStyleCnt="0"/>
      <dgm:spPr/>
    </dgm:pt>
    <dgm:pt modelId="{107DD9E8-11E0-4E0A-B890-2CD1BF3CA097}" type="pres">
      <dgm:prSet presAssocID="{3C99234A-F198-413A-AEC0-89882EA4230D}" presName="parTx" presStyleLbl="align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A7DD99C-D6BE-498F-889C-73F356DC4BE9}" type="pres">
      <dgm:prSet presAssocID="{3C99234A-F198-413A-AEC0-89882EA4230D}" presName="desTx" presStyleLbl="align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B52E616-D9FF-4321-AE5E-4F8030527CE7}" type="pres">
      <dgm:prSet presAssocID="{C586E192-AF7A-4E94-9A0B-F73D3BE1BC75}" presName="space" presStyleCnt="0"/>
      <dgm:spPr/>
    </dgm:pt>
    <dgm:pt modelId="{D10C8CFB-E7F9-4B09-A748-5E111EEE7A86}" type="pres">
      <dgm:prSet presAssocID="{C47BD9E7-995D-463E-B64D-019F388D3A81}" presName="composite" presStyleCnt="0"/>
      <dgm:spPr/>
    </dgm:pt>
    <dgm:pt modelId="{DF91370E-1757-4B6B-A636-BDAE97D01286}" type="pres">
      <dgm:prSet presAssocID="{C47BD9E7-995D-463E-B64D-019F388D3A81}" presName="parTx" presStyleLbl="align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2A89D6F-AC4B-4FC5-9D9D-13E3C2D4F9FB}" type="pres">
      <dgm:prSet presAssocID="{C47BD9E7-995D-463E-B64D-019F388D3A81}" presName="desTx" presStyleLbl="align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EA410AC-CB53-44D7-8143-61906DFCBA3E}" type="pres">
      <dgm:prSet presAssocID="{A766E6C5-78DB-4455-9000-F3255858F1A6}" presName="space" presStyleCnt="0"/>
      <dgm:spPr/>
    </dgm:pt>
    <dgm:pt modelId="{50A6F28F-C56B-4280-A228-313A82B2912C}" type="pres">
      <dgm:prSet presAssocID="{7505C7E0-4C29-4274-8BBA-DD17A6B9F35D}" presName="composite" presStyleCnt="0"/>
      <dgm:spPr/>
    </dgm:pt>
    <dgm:pt modelId="{AAD789AD-E2CA-4D08-9C51-A7B125E31DE9}" type="pres">
      <dgm:prSet presAssocID="{7505C7E0-4C29-4274-8BBA-DD17A6B9F35D}" presName="parTx" presStyleLbl="alignNode1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51BF653-856E-42D3-B84E-10526FC84CC4}" type="pres">
      <dgm:prSet presAssocID="{7505C7E0-4C29-4274-8BBA-DD17A6B9F35D}" presName="desTx" presStyleLbl="align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FF73A801-160E-4B23-9228-846052D87D31}" srcId="{7505C7E0-4C29-4274-8BBA-DD17A6B9F35D}" destId="{FA4A4561-CC0C-4FDF-9E7D-CF8ACB9ABC7D}" srcOrd="0" destOrd="0" parTransId="{1DE16F07-3ED1-4028-ADB9-12D327CEC8C5}" sibTransId="{A69CA5BA-3351-4CAA-A95E-29A92AF64590}"/>
    <dgm:cxn modelId="{B9802025-3FB5-4094-BD83-AB4757897AA7}" srcId="{3C99234A-F198-413A-AEC0-89882EA4230D}" destId="{FC22AB2D-E750-4FAF-9292-E1A33DA25F51}" srcOrd="0" destOrd="0" parTransId="{9B292413-991E-4DD7-A765-EA85BB700195}" sibTransId="{806AD97E-3CA5-41E1-94EA-1E423B16E3F0}"/>
    <dgm:cxn modelId="{ED26B0A5-9F1B-4100-959B-134D63D4FA97}" srcId="{C47BD9E7-995D-463E-B64D-019F388D3A81}" destId="{B710C213-FEEF-4858-A44C-3525F0E913C0}" srcOrd="0" destOrd="0" parTransId="{3EEEF67A-B01B-44B6-BD17-4CCE441A08A8}" sibTransId="{BB276812-0AF8-449D-A4D9-7207B40F6741}"/>
    <dgm:cxn modelId="{3E498BA6-8DDD-4C1C-9698-760D555754B3}" srcId="{B704ADE0-0FCF-4942-A60D-B09A9D079BFE}" destId="{C47BD9E7-995D-463E-B64D-019F388D3A81}" srcOrd="1" destOrd="0" parTransId="{FCB7B9E0-5F03-424F-8DD3-615037CB307C}" sibTransId="{A766E6C5-78DB-4455-9000-F3255858F1A6}"/>
    <dgm:cxn modelId="{D6C21630-01FE-4D00-9F5D-7B327C1FD65E}" type="presOf" srcId="{628303C4-ADA5-486A-A500-19CE78003A14}" destId="{A51BF653-856E-42D3-B84E-10526FC84CC4}" srcOrd="0" destOrd="1" presId="urn:microsoft.com/office/officeart/2005/8/layout/hList1"/>
    <dgm:cxn modelId="{B68E1384-51E4-4CA6-99D4-49F20045A431}" type="presOf" srcId="{7505C7E0-4C29-4274-8BBA-DD17A6B9F35D}" destId="{AAD789AD-E2CA-4D08-9C51-A7B125E31DE9}" srcOrd="0" destOrd="0" presId="urn:microsoft.com/office/officeart/2005/8/layout/hList1"/>
    <dgm:cxn modelId="{39458722-58AA-476A-A64A-25DEB57B3437}" type="presOf" srcId="{C47BD9E7-995D-463E-B64D-019F388D3A81}" destId="{DF91370E-1757-4B6B-A636-BDAE97D01286}" srcOrd="0" destOrd="0" presId="urn:microsoft.com/office/officeart/2005/8/layout/hList1"/>
    <dgm:cxn modelId="{CEC9DF8A-F89D-4536-BFCF-0E5C96B06700}" srcId="{B704ADE0-0FCF-4942-A60D-B09A9D079BFE}" destId="{3C99234A-F198-413A-AEC0-89882EA4230D}" srcOrd="0" destOrd="0" parTransId="{5FB71884-4EC8-4FFF-8E7F-280B41F9A559}" sibTransId="{C586E192-AF7A-4E94-9A0B-F73D3BE1BC75}"/>
    <dgm:cxn modelId="{5B0028FE-5E41-44FA-805D-0EE03B35458E}" type="presOf" srcId="{14AEE687-0915-4A81-A69F-8C7BFB3044A1}" destId="{1A7DD99C-D6BE-498F-889C-73F356DC4BE9}" srcOrd="0" destOrd="1" presId="urn:microsoft.com/office/officeart/2005/8/layout/hList1"/>
    <dgm:cxn modelId="{9C8CECE4-8B0D-48B0-981A-BC4513C0BEED}" srcId="{3C99234A-F198-413A-AEC0-89882EA4230D}" destId="{14AEE687-0915-4A81-A69F-8C7BFB3044A1}" srcOrd="1" destOrd="0" parTransId="{4E9C84A1-A91E-46DA-8FF3-D19797C8ACD0}" sibTransId="{61E60DB4-E064-4F89-9FA9-3EEB6D9DD9B3}"/>
    <dgm:cxn modelId="{760947FD-513B-4F28-8D74-913D203719FB}" srcId="{B704ADE0-0FCF-4942-A60D-B09A9D079BFE}" destId="{7505C7E0-4C29-4274-8BBA-DD17A6B9F35D}" srcOrd="2" destOrd="0" parTransId="{DB11D18A-2B7C-4477-9ED7-DF5232EB5346}" sibTransId="{2086B8CB-441C-4DA5-BB63-749CC7E62067}"/>
    <dgm:cxn modelId="{067B157D-4493-490C-BB1D-64F3027EE6B8}" srcId="{C47BD9E7-995D-463E-B64D-019F388D3A81}" destId="{B975391E-CA18-4696-A9EB-90F2FE808F2E}" srcOrd="1" destOrd="0" parTransId="{F41B9761-0392-43C1-B097-DC13BEC62392}" sibTransId="{E0B5FD0E-82B9-4477-BFDB-C5F1EFF64A48}"/>
    <dgm:cxn modelId="{0B779CF3-E0B6-40A9-A85D-E92DCFC3C4D8}" type="presOf" srcId="{B704ADE0-0FCF-4942-A60D-B09A9D079BFE}" destId="{A3B0D5F5-A22E-47F2-BE7C-6718AE081447}" srcOrd="0" destOrd="0" presId="urn:microsoft.com/office/officeart/2005/8/layout/hList1"/>
    <dgm:cxn modelId="{6239854D-642F-4289-AFF6-5DAA938CA21A}" type="presOf" srcId="{FA4A4561-CC0C-4FDF-9E7D-CF8ACB9ABC7D}" destId="{A51BF653-856E-42D3-B84E-10526FC84CC4}" srcOrd="0" destOrd="0" presId="urn:microsoft.com/office/officeart/2005/8/layout/hList1"/>
    <dgm:cxn modelId="{0FB567D3-1049-47DF-B7D4-640E1D837000}" type="presOf" srcId="{B975391E-CA18-4696-A9EB-90F2FE808F2E}" destId="{32A89D6F-AC4B-4FC5-9D9D-13E3C2D4F9FB}" srcOrd="0" destOrd="1" presId="urn:microsoft.com/office/officeart/2005/8/layout/hList1"/>
    <dgm:cxn modelId="{A47EBCDF-263F-48BF-B9B1-17BEDB973A69}" type="presOf" srcId="{3C99234A-F198-413A-AEC0-89882EA4230D}" destId="{107DD9E8-11E0-4E0A-B890-2CD1BF3CA097}" srcOrd="0" destOrd="0" presId="urn:microsoft.com/office/officeart/2005/8/layout/hList1"/>
    <dgm:cxn modelId="{011A1027-6C31-4E7D-B14F-D4DFF155C0A1}" srcId="{3C99234A-F198-413A-AEC0-89882EA4230D}" destId="{C3324493-5741-46C3-B4DA-31FAD1796261}" srcOrd="2" destOrd="0" parTransId="{3B00D8C5-EB54-49B7-9417-CFD0E60FCCB0}" sibTransId="{9654D846-E4B1-4FE2-A6DC-69098FDAEC3B}"/>
    <dgm:cxn modelId="{334F7ADA-5238-4495-92B4-B945C2558FDF}" type="presOf" srcId="{FC22AB2D-E750-4FAF-9292-E1A33DA25F51}" destId="{1A7DD99C-D6BE-498F-889C-73F356DC4BE9}" srcOrd="0" destOrd="0" presId="urn:microsoft.com/office/officeart/2005/8/layout/hList1"/>
    <dgm:cxn modelId="{3F9A9F6F-245D-4FD8-AEF4-CE468DF33B9B}" srcId="{7505C7E0-4C29-4274-8BBA-DD17A6B9F35D}" destId="{628303C4-ADA5-486A-A500-19CE78003A14}" srcOrd="1" destOrd="0" parTransId="{6AF948A1-A75E-44EB-817B-7DEF32676A7D}" sibTransId="{71748E57-341A-4FFD-BC8E-7F94DB0669AF}"/>
    <dgm:cxn modelId="{CA299D1E-D3C4-47D8-9228-246CB0BBF0F5}" type="presOf" srcId="{C3324493-5741-46C3-B4DA-31FAD1796261}" destId="{1A7DD99C-D6BE-498F-889C-73F356DC4BE9}" srcOrd="0" destOrd="2" presId="urn:microsoft.com/office/officeart/2005/8/layout/hList1"/>
    <dgm:cxn modelId="{FE8903F3-5641-4E1B-BA73-9395933052F6}" type="presOf" srcId="{B710C213-FEEF-4858-A44C-3525F0E913C0}" destId="{32A89D6F-AC4B-4FC5-9D9D-13E3C2D4F9FB}" srcOrd="0" destOrd="0" presId="urn:microsoft.com/office/officeart/2005/8/layout/hList1"/>
    <dgm:cxn modelId="{B921D534-1F36-4469-9B70-F05BE69C37BA}" type="presParOf" srcId="{A3B0D5F5-A22E-47F2-BE7C-6718AE081447}" destId="{D096DB84-4F8B-4F3C-92ED-4D4027C50946}" srcOrd="0" destOrd="0" presId="urn:microsoft.com/office/officeart/2005/8/layout/hList1"/>
    <dgm:cxn modelId="{5CCB3C23-99AF-49DC-BFAB-1CBBD8084049}" type="presParOf" srcId="{D096DB84-4F8B-4F3C-92ED-4D4027C50946}" destId="{107DD9E8-11E0-4E0A-B890-2CD1BF3CA097}" srcOrd="0" destOrd="0" presId="urn:microsoft.com/office/officeart/2005/8/layout/hList1"/>
    <dgm:cxn modelId="{BA4A3A88-39DD-4CCD-824F-A65FF148439B}" type="presParOf" srcId="{D096DB84-4F8B-4F3C-92ED-4D4027C50946}" destId="{1A7DD99C-D6BE-498F-889C-73F356DC4BE9}" srcOrd="1" destOrd="0" presId="urn:microsoft.com/office/officeart/2005/8/layout/hList1"/>
    <dgm:cxn modelId="{5E7436ED-4748-42CF-B55D-F4F21C7572AB}" type="presParOf" srcId="{A3B0D5F5-A22E-47F2-BE7C-6718AE081447}" destId="{AB52E616-D9FF-4321-AE5E-4F8030527CE7}" srcOrd="1" destOrd="0" presId="urn:microsoft.com/office/officeart/2005/8/layout/hList1"/>
    <dgm:cxn modelId="{EE727F33-F117-4AF6-9D5B-9D9AF0495B2D}" type="presParOf" srcId="{A3B0D5F5-A22E-47F2-BE7C-6718AE081447}" destId="{D10C8CFB-E7F9-4B09-A748-5E111EEE7A86}" srcOrd="2" destOrd="0" presId="urn:microsoft.com/office/officeart/2005/8/layout/hList1"/>
    <dgm:cxn modelId="{4FF536F9-96D0-49E7-BE81-650DB14CF645}" type="presParOf" srcId="{D10C8CFB-E7F9-4B09-A748-5E111EEE7A86}" destId="{DF91370E-1757-4B6B-A636-BDAE97D01286}" srcOrd="0" destOrd="0" presId="urn:microsoft.com/office/officeart/2005/8/layout/hList1"/>
    <dgm:cxn modelId="{0AC5D437-EAA5-4E7C-99D5-ACC30C048884}" type="presParOf" srcId="{D10C8CFB-E7F9-4B09-A748-5E111EEE7A86}" destId="{32A89D6F-AC4B-4FC5-9D9D-13E3C2D4F9FB}" srcOrd="1" destOrd="0" presId="urn:microsoft.com/office/officeart/2005/8/layout/hList1"/>
    <dgm:cxn modelId="{6D0DD1BD-4B53-438B-B760-4799443839D2}" type="presParOf" srcId="{A3B0D5F5-A22E-47F2-BE7C-6718AE081447}" destId="{1EA410AC-CB53-44D7-8143-61906DFCBA3E}" srcOrd="3" destOrd="0" presId="urn:microsoft.com/office/officeart/2005/8/layout/hList1"/>
    <dgm:cxn modelId="{8A138180-7397-4AED-87A2-3965206CE03B}" type="presParOf" srcId="{A3B0D5F5-A22E-47F2-BE7C-6718AE081447}" destId="{50A6F28F-C56B-4280-A228-313A82B2912C}" srcOrd="4" destOrd="0" presId="urn:microsoft.com/office/officeart/2005/8/layout/hList1"/>
    <dgm:cxn modelId="{B63BE022-263E-4CC3-898A-09813B05A485}" type="presParOf" srcId="{50A6F28F-C56B-4280-A228-313A82B2912C}" destId="{AAD789AD-E2CA-4D08-9C51-A7B125E31DE9}" srcOrd="0" destOrd="0" presId="urn:microsoft.com/office/officeart/2005/8/layout/hList1"/>
    <dgm:cxn modelId="{FD568748-BB75-4942-BD58-F6E92ADF4A95}" type="presParOf" srcId="{50A6F28F-C56B-4280-A228-313A82B2912C}" destId="{A51BF653-856E-42D3-B84E-10526FC84CC4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107DD9E8-11E0-4E0A-B890-2CD1BF3CA097}">
      <dsp:nvSpPr>
        <dsp:cNvPr id="0" name=""/>
        <dsp:cNvSpPr/>
      </dsp:nvSpPr>
      <dsp:spPr>
        <a:xfrm>
          <a:off x="2975" y="161623"/>
          <a:ext cx="2900697" cy="90465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81280" rIns="142240" bIns="8128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/>
            <a:t>Healthy Aging Center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/>
            <a:t>Older Adults 50+</a:t>
          </a:r>
        </a:p>
      </dsp:txBody>
      <dsp:txXfrm>
        <a:off x="2975" y="161623"/>
        <a:ext cx="2900697" cy="904656"/>
      </dsp:txXfrm>
    </dsp:sp>
    <dsp:sp modelId="{1A7DD99C-D6BE-498F-889C-73F356DC4BE9}">
      <dsp:nvSpPr>
        <dsp:cNvPr id="0" name=""/>
        <dsp:cNvSpPr/>
      </dsp:nvSpPr>
      <dsp:spPr>
        <a:xfrm>
          <a:off x="2975" y="1066280"/>
          <a:ext cx="2900697" cy="2221734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42240" bIns="16002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kern="1200" dirty="0"/>
            <a:t>Congregate &amp; home delivered meals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kern="1200" dirty="0"/>
            <a:t>Adult development activities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kern="1200" dirty="0"/>
            <a:t>General support</a:t>
          </a:r>
        </a:p>
      </dsp:txBody>
      <dsp:txXfrm>
        <a:off x="2975" y="1066280"/>
        <a:ext cx="2900697" cy="2221734"/>
      </dsp:txXfrm>
    </dsp:sp>
    <dsp:sp modelId="{DF91370E-1757-4B6B-A636-BDAE97D01286}">
      <dsp:nvSpPr>
        <dsp:cNvPr id="0" name=""/>
        <dsp:cNvSpPr/>
      </dsp:nvSpPr>
      <dsp:spPr>
        <a:xfrm>
          <a:off x="3309769" y="161623"/>
          <a:ext cx="2900697" cy="90465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81280" rIns="142240" bIns="8128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/>
            <a:t>Youth Services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/>
            <a:t>Girls 10-17</a:t>
          </a:r>
        </a:p>
      </dsp:txBody>
      <dsp:txXfrm>
        <a:off x="3309769" y="161623"/>
        <a:ext cx="2900697" cy="904656"/>
      </dsp:txXfrm>
    </dsp:sp>
    <dsp:sp modelId="{32A89D6F-AC4B-4FC5-9D9D-13E3C2D4F9FB}">
      <dsp:nvSpPr>
        <dsp:cNvPr id="0" name=""/>
        <dsp:cNvSpPr/>
      </dsp:nvSpPr>
      <dsp:spPr>
        <a:xfrm>
          <a:off x="3309769" y="1066280"/>
          <a:ext cx="2900697" cy="2221734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42240" bIns="16002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kern="1200" dirty="0"/>
            <a:t>School Year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kern="1200" dirty="0"/>
            <a:t>Summer of Sisterhood</a:t>
          </a:r>
        </a:p>
      </dsp:txBody>
      <dsp:txXfrm>
        <a:off x="3309769" y="1066280"/>
        <a:ext cx="2900697" cy="2221734"/>
      </dsp:txXfrm>
    </dsp:sp>
    <dsp:sp modelId="{AAD789AD-E2CA-4D08-9C51-A7B125E31DE9}">
      <dsp:nvSpPr>
        <dsp:cNvPr id="0" name=""/>
        <dsp:cNvSpPr/>
      </dsp:nvSpPr>
      <dsp:spPr>
        <a:xfrm>
          <a:off x="6616564" y="161623"/>
          <a:ext cx="2900697" cy="90465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81280" rIns="142240" bIns="8128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/>
            <a:t>Family Services</a:t>
          </a:r>
        </a:p>
      </dsp:txBody>
      <dsp:txXfrm>
        <a:off x="6616564" y="161623"/>
        <a:ext cx="2900697" cy="904656"/>
      </dsp:txXfrm>
    </dsp:sp>
    <dsp:sp modelId="{A51BF653-856E-42D3-B84E-10526FC84CC4}">
      <dsp:nvSpPr>
        <dsp:cNvPr id="0" name=""/>
        <dsp:cNvSpPr/>
      </dsp:nvSpPr>
      <dsp:spPr>
        <a:xfrm>
          <a:off x="6616564" y="1066280"/>
          <a:ext cx="2900697" cy="2221734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42240" bIns="16002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kern="1200" dirty="0"/>
            <a:t>Resources &amp; Support to families in community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kern="1200" dirty="0"/>
            <a:t>Community Based Services, Tapestry, Wrap for Success </a:t>
          </a:r>
        </a:p>
      </dsp:txBody>
      <dsp:txXfrm>
        <a:off x="6616564" y="1066280"/>
        <a:ext cx="2900697" cy="222173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93105" y="802298"/>
            <a:ext cx="8561747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93106" y="3531204"/>
            <a:ext cx="8561746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23BF71-38B7-8642-BFCE-EDAE9BD0CBAF}" type="datetimeFigureOut">
              <a:rPr lang="en-US" dirty="0"/>
              <a:pPr/>
              <a:t>6/11/2020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93105" y="329307"/>
            <a:ext cx="4897310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2334637" y="798973"/>
            <a:ext cx="0" cy="2544756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B025CB-9D18-264E-A945-2D020344C9DA}" type="datetimeFigureOut">
              <a:rPr lang="en-US" dirty="0"/>
              <a:pPr/>
              <a:t>6/11/2020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1371687" y="798973"/>
            <a:ext cx="0" cy="1067168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883863"/>
            <a:ext cx="1615742" cy="45749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34694" y="883863"/>
            <a:ext cx="7738807" cy="457499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7EFB6C-7E96-8F41-8872-189CA1C59F84}" type="datetimeFigureOut">
              <a:rPr lang="en-US" dirty="0"/>
              <a:pPr/>
              <a:t>6/11/2020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H="1">
            <a:off x="9439111" y="719272"/>
            <a:ext cx="1615742" cy="0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981CDE-9BE7-C544-8ACB-7077DFC4270F}" type="datetimeFigureOut">
              <a:rPr lang="en-US" dirty="0"/>
              <a:pPr/>
              <a:t>6/11/2020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1371687" y="798973"/>
            <a:ext cx="0" cy="1067168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4813" y="1756130"/>
            <a:ext cx="8562580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34695" y="3806195"/>
            <a:ext cx="8549990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5BA285-9698-1B45-8319-D90A8C63F150}" type="datetimeFigureOut">
              <a:rPr lang="en-US" dirty="0"/>
              <a:pPr/>
              <a:t>6/11/2020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1371687" y="798973"/>
            <a:ext cx="0" cy="2845107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4695" y="804889"/>
            <a:ext cx="9520157" cy="10593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34695" y="2010878"/>
            <a:ext cx="4608576" cy="343814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54793" y="2017343"/>
            <a:ext cx="4604130" cy="34415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6CD42-43FF-B740-998F-DCC3802C4CE3}" type="datetimeFigureOut">
              <a:rPr lang="en-US" dirty="0"/>
              <a:pPr/>
              <a:t>6/11/2020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371687" y="798973"/>
            <a:ext cx="0" cy="1067168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4695" y="804163"/>
            <a:ext cx="9520157" cy="10563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34695" y="2019549"/>
            <a:ext cx="4608576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34695" y="2824269"/>
            <a:ext cx="4608576" cy="26444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54791" y="2023003"/>
            <a:ext cx="4608576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54792" y="2821491"/>
            <a:ext cx="4608576" cy="263737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0FFBD-2EE4-8547-BBAE-A1AC91C8D77E}" type="datetimeFigureOut">
              <a:rPr lang="en-US" dirty="0"/>
              <a:pPr/>
              <a:t>6/11/2020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1" name="Straight Connector 10"/>
          <p:cNvCxnSpPr/>
          <p:nvPr/>
        </p:nvCxnSpPr>
        <p:spPr>
          <a:xfrm>
            <a:off x="1371687" y="798973"/>
            <a:ext cx="0" cy="1067168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5A2352-D7AC-F242-9256-A4477BCBF354}" type="datetimeFigureOut">
              <a:rPr lang="en-US" dirty="0"/>
              <a:pPr/>
              <a:t>6/11/2020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1371687" y="798973"/>
            <a:ext cx="0" cy="1067168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FCFC6A-9AE6-404D-9FDD-168B477B9C90}" type="datetimeFigureOut">
              <a:rPr lang="en-US" dirty="0"/>
              <a:pPr/>
              <a:t>6/11/2020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4642" y="798973"/>
            <a:ext cx="3183128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34695" y="3205491"/>
            <a:ext cx="3184989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FCDFD-B4CF-A241-8D71-E814B10BEAF4}" type="datetimeFigureOut">
              <a:rPr lang="en-US" dirty="0"/>
              <a:pPr/>
              <a:t>6/11/2020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371687" y="798973"/>
            <a:ext cx="0" cy="2247117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chemeClr val="bg2">
                    <a:lumMod val="10000"/>
                  </a:schemeClr>
                </a:gs>
                <a:gs pos="100000">
                  <a:schemeClr val="bg2">
                    <a:lumMod val="10000"/>
                  </a:schemeClr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 prstMaterial="matte">
              <a:bevelT w="133350" h="50800" prst="divo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5694" y="1129513"/>
            <a:ext cx="5447840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34695" y="3145992"/>
            <a:ext cx="5440037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534695" y="5469856"/>
            <a:ext cx="5440038" cy="320123"/>
          </a:xfrm>
        </p:spPr>
        <p:txBody>
          <a:bodyPr/>
          <a:lstStyle>
            <a:lvl1pPr algn="l">
              <a:defRPr/>
            </a:lvl1pPr>
          </a:lstStyle>
          <a:p>
            <a:fld id="{26A7B589-FD4B-7E46-869A-CBADC5FC564E}" type="datetimeFigureOut">
              <a:rPr lang="en-US" dirty="0"/>
              <a:pPr/>
              <a:t>6/11/2020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534910" y="318640"/>
            <a:ext cx="5453475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4" name="Straight Connector 13"/>
          <p:cNvCxnSpPr/>
          <p:nvPr/>
        </p:nvCxnSpPr>
        <p:spPr>
          <a:xfrm>
            <a:off x="1371687" y="798973"/>
            <a:ext cx="0" cy="2161124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2015732"/>
            <a:ext cx="12192000" cy="4118829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/>
          <a:srcRect t="2769" b="-2769"/>
          <a:stretch/>
        </p:blipFill>
        <p:spPr>
          <a:xfrm>
            <a:off x="0" y="6135624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534696" y="804519"/>
            <a:ext cx="9520158" cy="104923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34696" y="2015732"/>
            <a:ext cx="9520158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D8A92E-5FF9-8143-81B3-CCB531513398}" type="datetimeFigureOut">
              <a:rPr lang="en-US" dirty="0"/>
              <a:pPr/>
              <a:t>6/11/2020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534695" y="329307"/>
            <a:ext cx="5855719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2" name="Straight Connector 11"/>
          <p:cNvCxnSpPr/>
          <p:nvPr/>
        </p:nvCxnSpPr>
        <p:spPr>
          <a:xfrm>
            <a:off x="0" y="6141705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none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wschouse.org/" TargetMode="External"/><Relationship Id="rId2" Type="http://schemas.openxmlformats.org/officeDocument/2006/relationships/hyperlink" Target="mailto:rmilner@wschouse.org" TargetMode="Externa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9E2EF22-59ED-4A20-853C-1FCF4C02226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Rachelle N. Milner</a:t>
            </a:r>
            <a:br>
              <a:rPr lang="en-US" dirty="0"/>
            </a:br>
            <a:r>
              <a:rPr lang="en-US" dirty="0"/>
              <a:t>West Side Community House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5BC7FF6E-B973-401F-8678-B3AB8EF6254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CRSI Scholar Cohort 2</a:t>
            </a:r>
          </a:p>
        </p:txBody>
      </p:sp>
    </p:spTree>
    <p:extLst>
      <p:ext uri="{BB962C8B-B14F-4D97-AF65-F5344CB8AC3E}">
        <p14:creationId xmlns:p14="http://schemas.microsoft.com/office/powerpoint/2010/main" xmlns="" val="33333577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C639E8C-5B0B-4BF0-A88B-1D8F2D87A0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Services @ West Side Community House</a:t>
            </a:r>
          </a:p>
        </p:txBody>
      </p:sp>
      <p:graphicFrame>
        <p:nvGraphicFramePr>
          <p:cNvPr id="9" name="Content Placeholder 8">
            <a:extLst>
              <a:ext uri="{FF2B5EF4-FFF2-40B4-BE49-F238E27FC236}">
                <a16:creationId xmlns:a16="http://schemas.microsoft.com/office/drawing/2014/main" xmlns="" id="{E1DFB216-7D96-4C5B-966A-32BE51E7079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4152041118"/>
              </p:ext>
            </p:extLst>
          </p:nvPr>
        </p:nvGraphicFramePr>
        <p:xfrm>
          <a:off x="1535113" y="2016125"/>
          <a:ext cx="9520237" cy="34496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xmlns="" val="27752079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51103C4-B236-4E8F-B6C8-3F5B4E617F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CRSI Project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AAB6A513-888B-46B2-9971-5F8819CC369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Evaluation of ACT Parenting Program</a:t>
            </a:r>
          </a:p>
          <a:p>
            <a:r>
              <a:rPr lang="en-US" dirty="0"/>
              <a:t>Understand if timeframe of open CPS case impacted program completion </a:t>
            </a:r>
          </a:p>
          <a:p>
            <a:r>
              <a:rPr lang="en-US" dirty="0"/>
              <a:t>Mixed Methods Design:  De-identified data &amp; 2 class sessions</a:t>
            </a:r>
          </a:p>
          <a:p>
            <a:r>
              <a:rPr lang="en-US" dirty="0"/>
              <a:t>Findings:  Parents w/cases 0-3 months most likely to graduate</a:t>
            </a:r>
          </a:p>
          <a:p>
            <a:r>
              <a:rPr lang="en-US" dirty="0"/>
              <a:t>Parents with substance abuse and mental health were least likely to graduate</a:t>
            </a:r>
          </a:p>
          <a:p>
            <a:r>
              <a:rPr lang="en-US" dirty="0"/>
              <a:t>Informed agency of supports to provide (Motivational interviewing/referrals/case plan review) to program participants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41910242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75DEE55-8660-4E4A-A622-87642BC95E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Current Research:</a:t>
            </a:r>
            <a:br>
              <a:rPr lang="en-US" dirty="0"/>
            </a:br>
            <a:r>
              <a:rPr lang="en-US" dirty="0"/>
              <a:t>STARR – Surviving Trauma and Reaching Resilience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05DFA9A2-040A-45C0-8C52-F67CCA8BC1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Domestic Violence Education Group</a:t>
            </a:r>
          </a:p>
          <a:p>
            <a:r>
              <a:rPr lang="en-US" dirty="0"/>
              <a:t>Partnership with CWRU Psychology Dept.</a:t>
            </a:r>
          </a:p>
          <a:p>
            <a:r>
              <a:rPr lang="en-US" dirty="0"/>
              <a:t>Mixed Methods Design </a:t>
            </a:r>
          </a:p>
          <a:p>
            <a:r>
              <a:rPr lang="en-US" dirty="0"/>
              <a:t> 42 Participants</a:t>
            </a:r>
          </a:p>
          <a:p>
            <a:r>
              <a:rPr lang="en-US" dirty="0"/>
              <a:t>Results: Both feasible and acceptable to group members</a:t>
            </a:r>
          </a:p>
          <a:p>
            <a:r>
              <a:rPr lang="en-US" dirty="0"/>
              <a:t>Program participation associated with reductions in depression, anxiety, and in exposure to domestic violence.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9212265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CE60F77-14D4-4254-B78A-9A246162CF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Topics/Skills/Network Collaborations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DAD21D87-3B84-4006-8D56-7BD2E1CDF6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/>
              <a:t>Partnership with CWRU:  Psychology Department &amp; Schubert Center</a:t>
            </a:r>
          </a:p>
          <a:p>
            <a:endParaRPr lang="en-US" dirty="0"/>
          </a:p>
          <a:p>
            <a:r>
              <a:rPr lang="en-US" dirty="0"/>
              <a:t>Council of Neighborhood Leaders – Community Based Services Program of Cuyahoga County</a:t>
            </a:r>
          </a:p>
        </p:txBody>
      </p:sp>
    </p:spTree>
    <p:extLst>
      <p:ext uri="{BB962C8B-B14F-4D97-AF65-F5344CB8AC3E}">
        <p14:creationId xmlns:p14="http://schemas.microsoft.com/office/powerpoint/2010/main" xmlns="" val="29196274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xmlns="" id="{480C6BD6-A7C1-41B3-A243-84510C5EE8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/>
              <a:t>Rachelle N. Milner</a:t>
            </a:r>
            <a:br>
              <a:rPr lang="en-US" dirty="0"/>
            </a:br>
            <a:r>
              <a:rPr lang="en-US" dirty="0">
                <a:hlinkClick r:id="rId2"/>
              </a:rPr>
              <a:t>rmilner@wschouse.org</a:t>
            </a:r>
            <a:r>
              <a:rPr lang="en-US" dirty="0"/>
              <a:t/>
            </a:r>
            <a:br>
              <a:rPr lang="en-US" dirty="0"/>
            </a:br>
            <a:r>
              <a:rPr lang="en-US" dirty="0">
                <a:hlinkClick r:id="rId3"/>
              </a:rPr>
              <a:t>www.wschouse.org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4ABBE669-FD77-45B7-9A00-F28D2F3B8DF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991536817"/>
      </p:ext>
    </p:extLst>
  </p:cSld>
  <p:clrMapOvr>
    <a:masterClrMapping/>
  </p:clrMapOvr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EDEBE7"/>
      </a:lt2>
      <a:accent1>
        <a:srgbClr val="5FA534"/>
      </a:accent1>
      <a:accent2>
        <a:srgbClr val="DCAB34"/>
      </a:accent2>
      <a:accent3>
        <a:srgbClr val="D26D23"/>
      </a:accent3>
      <a:accent4>
        <a:srgbClr val="972323"/>
      </a:accent4>
      <a:accent5>
        <a:srgbClr val="236797"/>
      </a:accent5>
      <a:accent6>
        <a:srgbClr val="2FB6C6"/>
      </a:accent6>
      <a:hlink>
        <a:srgbClr val="8FC639"/>
      </a:hlink>
      <a:folHlink>
        <a:srgbClr val="E7C272"/>
      </a:folHlink>
    </a:clrScheme>
    <a:fontScheme name="Gallery">
      <a:majorFont>
        <a:latin typeface="Palatino Linotype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Gallery" id="{BBFCD31E-59A1-489D-B089-A3EAD7CAE12E}" vid="{AC464412-510E-4F2B-8947-A0DDBD02899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85</TotalTime>
  <Words>190</Words>
  <Application>Microsoft Office PowerPoint</Application>
  <PresentationFormat>Custom</PresentationFormat>
  <Paragraphs>36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Gallery</vt:lpstr>
      <vt:lpstr>Rachelle N. Milner West Side Community House</vt:lpstr>
      <vt:lpstr>Services @ West Side Community House</vt:lpstr>
      <vt:lpstr>CRSI Project</vt:lpstr>
      <vt:lpstr>Current Research: STARR – Surviving Trauma and Reaching Resilience </vt:lpstr>
      <vt:lpstr>Topics/Skills/Network Collaborations</vt:lpstr>
      <vt:lpstr>    Rachelle N. Milner rmilner@wschouse.org www.wschouse.org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Rachelle Milner West Side Community House</dc:title>
  <dc:creator>Rachelle Milner</dc:creator>
  <cp:lastModifiedBy>rmilner</cp:lastModifiedBy>
  <cp:revision>8</cp:revision>
  <dcterms:created xsi:type="dcterms:W3CDTF">2020-06-11T10:05:13Z</dcterms:created>
  <dcterms:modified xsi:type="dcterms:W3CDTF">2020-06-11T12:38:31Z</dcterms:modified>
</cp:coreProperties>
</file>