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389324" cy="4769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2190" y="1216026"/>
            <a:ext cx="6163113" cy="1470025"/>
          </a:xfrm>
        </p:spPr>
        <p:txBody>
          <a:bodyPr anchor="b" anchorCtr="0">
            <a:normAutofit/>
          </a:bodyPr>
          <a:lstStyle>
            <a:lvl1pPr>
              <a:defRPr sz="22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7785" y="2627851"/>
            <a:ext cx="6179889" cy="903914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58" y="6174297"/>
            <a:ext cx="2914300" cy="4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51" y="2463293"/>
            <a:ext cx="6992533" cy="1118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389324" cy="47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40000"/>
              </a:lnSpc>
              <a:defRPr sz="2000"/>
            </a:lvl1pPr>
            <a:lvl2pPr>
              <a:lnSpc>
                <a:spcPct val="140000"/>
              </a:lnSpc>
              <a:defRPr sz="1800"/>
            </a:lvl2pPr>
            <a:lvl3pPr>
              <a:lnSpc>
                <a:spcPct val="140000"/>
              </a:lnSpc>
              <a:defRPr sz="1600"/>
            </a:lvl3pPr>
            <a:lvl4pPr>
              <a:lnSpc>
                <a:spcPct val="140000"/>
              </a:lnSpc>
              <a:defRPr sz="1400"/>
            </a:lvl4pPr>
            <a:lvl5pPr>
              <a:lnSpc>
                <a:spcPct val="14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238" y="1583423"/>
            <a:ext cx="9815119" cy="3961701"/>
          </a:xfrm>
        </p:spPr>
        <p:txBody>
          <a:bodyPr>
            <a:normAutofit/>
          </a:bodyPr>
          <a:lstStyle>
            <a:lvl1pPr marL="168275" indent="-1682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 sz="1400"/>
            </a:lvl2pPr>
            <a:lvl3pPr marL="344488" indent="-1174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569913" indent="-1666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4pPr>
            <a:lvl5pPr marL="746125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5pPr>
            <a:lvl6pPr marL="855663" indent="-109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536155"/>
            <a:ext cx="10363200" cy="550994"/>
          </a:xfrm>
        </p:spPr>
        <p:txBody>
          <a:bodyPr anchor="b" anchorCtr="0">
            <a:normAutofit/>
          </a:bodyPr>
          <a:lstStyle>
            <a:lvl1pPr algn="ctr">
              <a:defRPr sz="2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08717"/>
            <a:ext cx="10363200" cy="68377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6920"/>
            <a:ext cx="53848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 smtClean="0"/>
            </a:lvl1pPr>
            <a:lvl2pPr marL="168275" indent="-168275">
              <a:buFont typeface="Arial" panose="020B0604020202020204" pitchFamily="34" charset="0"/>
              <a:buChar char="•"/>
              <a:defRPr lang="en-US" sz="1800" dirty="0" smtClean="0"/>
            </a:lvl2pPr>
            <a:lvl3pPr marL="344488" indent="-176213">
              <a:defRPr lang="en-US" sz="1600" dirty="0" smtClean="0"/>
            </a:lvl3pPr>
            <a:lvl4pPr marL="511175" indent="-166688">
              <a:defRPr lang="en-US" sz="1400" dirty="0" smtClean="0"/>
            </a:lvl4pPr>
            <a:lvl5pPr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6920"/>
            <a:ext cx="53848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90319" cy="9487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238" y="1692480"/>
            <a:ext cx="9815119" cy="3961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24" y="6484690"/>
            <a:ext cx="1023456" cy="312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7BC5E4-36DC-49DF-8259-C7322184DA2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9" y="6261179"/>
            <a:ext cx="2371288" cy="3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63" indent="-1111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47663" indent="-1778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63" indent="-169863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medicine/ctsc/additional-education-training" TargetMode="External"/><Relationship Id="rId2" Type="http://schemas.openxmlformats.org/officeDocument/2006/relationships/hyperlink" Target="https://case.edu/medicine/ctsc/education-and-training/research-education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rohealth.org/research/resources-for-researchers/clinical-trials-unit" TargetMode="External"/><Relationship Id="rId2" Type="http://schemas.openxmlformats.org/officeDocument/2006/relationships/hyperlink" Target="https://metrohealthmiv.sharepoint.com/CRU/Pages/Home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hirb.metrohealth.org/IRB/Rooms/DisplayPages/LayoutInitial?Container=com.webridge.entity.Entity%5bOID%5bAC482809EC03C442A46F2C8EEC4D75D3%5d%5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linnovationnetwork.org/" TargetMode="External"/><Relationship Id="rId2" Type="http://schemas.openxmlformats.org/officeDocument/2006/relationships/hyperlink" Target="https://case.edu/medicine/ctsc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linnovationnetwork.org/" TargetMode="External"/><Relationship Id="rId2" Type="http://schemas.openxmlformats.org/officeDocument/2006/relationships/hyperlink" Target="https://case.edu/medicine/ctsc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C9F3-1D59-44A4-880D-7B6D9DBA3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Opportunities: </a:t>
            </a:r>
            <a:br>
              <a:rPr lang="en-US" dirty="0"/>
            </a:br>
            <a:r>
              <a:rPr lang="en-US" dirty="0"/>
              <a:t>pipelines &amp; Tools for investigators at </a:t>
            </a:r>
            <a:r>
              <a:rPr lang="en-US" dirty="0" err="1"/>
              <a:t>MetroHealth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8346-00A4-4038-B8D2-86ED79C35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339" y="2627850"/>
            <a:ext cx="6564061" cy="1544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September 10, 2020</a:t>
            </a:r>
          </a:p>
          <a:p>
            <a:endParaRPr lang="en-US" dirty="0"/>
          </a:p>
          <a:p>
            <a:r>
              <a:rPr lang="en-US" b="1" dirty="0"/>
              <a:t>Noreen Roman, MBA, MT(ASCP)</a:t>
            </a:r>
          </a:p>
          <a:p>
            <a:r>
              <a:rPr lang="en-US" dirty="0"/>
              <a:t>Manager, Clinical Research Unit Operations</a:t>
            </a:r>
          </a:p>
          <a:p>
            <a:r>
              <a:rPr lang="en-US" dirty="0"/>
              <a:t>Program Manager, Case Western Reserve University Network Capacity </a:t>
            </a:r>
          </a:p>
          <a:p>
            <a:r>
              <a:rPr lang="en-US" dirty="0"/>
              <a:t>Point of Contact, Trial Innovation Network Case Western Reserve CTSC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0FF340-B184-404D-A437-D90936099B49}"/>
              </a:ext>
            </a:extLst>
          </p:cNvPr>
          <p:cNvSpPr/>
          <p:nvPr/>
        </p:nvSpPr>
        <p:spPr>
          <a:xfrm>
            <a:off x="3494339" y="867841"/>
            <a:ext cx="4899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Community Based Research Network (CBRN)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2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2BDD-97F1-45B8-A10F-7E7D2453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</a:t>
            </a:r>
            <a:r>
              <a:rPr lang="en-US" dirty="0" err="1"/>
              <a:t>MetroHealth</a:t>
            </a:r>
            <a:r>
              <a:rPr lang="en-US" dirty="0"/>
              <a:t> Investigators – Research Education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2770-E413-4116-9C9C-925153F9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>
                <a:hlinkClick r:id="rId2"/>
              </a:rPr>
              <a:t>Research Education &amp; Concierge:</a:t>
            </a:r>
            <a:r>
              <a:rPr lang="en-US" dirty="0"/>
              <a:t> (CTSC) Ellen Divoky</a:t>
            </a:r>
          </a:p>
          <a:p>
            <a:pPr marL="457200" indent="-457200">
              <a:buAutoNum type="arabicParenR"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>
                <a:hlinkClick r:id="rId3"/>
              </a:rPr>
              <a:t>Other CTSC Education and Training</a:t>
            </a:r>
            <a:r>
              <a:rPr lang="en-US" dirty="0"/>
              <a:t> (CTSC) </a:t>
            </a:r>
          </a:p>
          <a:p>
            <a:pPr marL="627063" lvl="2" indent="-457200">
              <a:buAutoNum type="arabicParenR"/>
            </a:pPr>
            <a:r>
              <a:rPr lang="en-US" b="1" dirty="0"/>
              <a:t>Clinical Research Scholars Program </a:t>
            </a:r>
            <a:r>
              <a:rPr lang="en-US" dirty="0"/>
              <a:t>(leads to MS in Clinical Research - Post-doc and Pre-Doc scholars)</a:t>
            </a:r>
          </a:p>
          <a:p>
            <a:pPr marL="627063" lvl="2" indent="-457200">
              <a:buAutoNum type="arabicParenR"/>
            </a:pPr>
            <a:r>
              <a:rPr lang="en-US" b="1" dirty="0"/>
              <a:t>Clinical Research Graduate Certificate </a:t>
            </a:r>
            <a:r>
              <a:rPr lang="en-US" dirty="0"/>
              <a:t>(biostats, epidemiology and study design) – Physicians, Nurses, dentists, pharmacists interested in conducting or collaborating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53C2-6E2D-47A2-A35A-E34AEFCB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for </a:t>
            </a:r>
            <a:r>
              <a:rPr lang="en-US" dirty="0" err="1"/>
              <a:t>MetroHealth</a:t>
            </a:r>
            <a:r>
              <a:rPr lang="en-US" dirty="0"/>
              <a:t> Investigators – MHRI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AD0C5-5A98-4C05-AFE5-DA21E30B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MetroHealth</a:t>
            </a:r>
            <a:r>
              <a:rPr lang="en-US" sz="2800" dirty="0">
                <a:solidFill>
                  <a:srgbClr val="0070C0"/>
                </a:solidFill>
              </a:rPr>
              <a:t> Research Institute</a:t>
            </a:r>
          </a:p>
          <a:p>
            <a:r>
              <a:rPr lang="en-US" dirty="0"/>
              <a:t>1) </a:t>
            </a:r>
            <a:r>
              <a:rPr lang="en-US" dirty="0">
                <a:hlinkClick r:id="rId2"/>
              </a:rPr>
              <a:t>Clinical Research Unit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>
                <a:hlinkClick r:id="rId3"/>
              </a:rPr>
              <a:t>Clinical Trials Unit 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>
                <a:hlinkClick r:id="rId4"/>
              </a:rPr>
              <a:t>Institutional Review Board</a:t>
            </a:r>
            <a:endParaRPr lang="en-US" dirty="0"/>
          </a:p>
          <a:p>
            <a:r>
              <a:rPr lang="en-US" dirty="0"/>
              <a:t>4) Scientific Review Board</a:t>
            </a:r>
          </a:p>
          <a:p>
            <a:r>
              <a:rPr lang="en-US" dirty="0"/>
              <a:t>5) Office of Sponsored Programs</a:t>
            </a:r>
          </a:p>
          <a:p>
            <a:r>
              <a:rPr lang="en-US" dirty="0"/>
              <a:t>	Including Contracting and Industry Budgeting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E854F43B-4F8B-42EA-BF42-641109BC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4" y="2225840"/>
            <a:ext cx="4235116" cy="31763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8419D-C5DE-453D-9F17-2A633D83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</a:t>
            </a:r>
            <a:r>
              <a:rPr lang="en-US" dirty="0" err="1"/>
              <a:t>MetroHealth</a:t>
            </a:r>
            <a:r>
              <a:rPr lang="en-US" dirty="0"/>
              <a:t> Investigators – </a:t>
            </a:r>
            <a:br>
              <a:rPr lang="en-US" dirty="0"/>
            </a:br>
            <a:r>
              <a:rPr lang="en-US" dirty="0"/>
              <a:t>Clinical Research Unit</a:t>
            </a:r>
          </a:p>
        </p:txBody>
      </p:sp>
      <p:pic>
        <p:nvPicPr>
          <p:cNvPr id="4" name="Content Placeholder 3" descr="A person lying on a bed&#10;&#10;Description automatically generated">
            <a:extLst>
              <a:ext uri="{FF2B5EF4-FFF2-40B4-BE49-F238E27FC236}">
                <a16:creationId xmlns:a16="http://schemas.microsoft.com/office/drawing/2014/main" id="{105B89E2-44A1-4604-8087-F7ACEF0BD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69" y="1431759"/>
            <a:ext cx="2607344" cy="347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9210C-1EDF-4621-8057-1A72AE91C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5" y="1595813"/>
            <a:ext cx="5521199" cy="366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71AB-150B-4183-9C75-84C87663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</a:t>
            </a:r>
            <a:r>
              <a:rPr lang="en-US" dirty="0" err="1"/>
              <a:t>MetroHealth</a:t>
            </a:r>
            <a:r>
              <a:rPr lang="en-US" dirty="0"/>
              <a:t> Investigators – </a:t>
            </a:r>
            <a:br>
              <a:rPr lang="en-US" dirty="0"/>
            </a:br>
            <a:r>
              <a:rPr lang="en-US" dirty="0"/>
              <a:t>Research Informatics </a:t>
            </a:r>
          </a:p>
        </p:txBody>
      </p:sp>
      <p:pic>
        <p:nvPicPr>
          <p:cNvPr id="2050" name="Picture 2" descr="Health and Clinical Informatics Research | OHSU">
            <a:extLst>
              <a:ext uri="{FF2B5EF4-FFF2-40B4-BE49-F238E27FC236}">
                <a16:creationId xmlns:a16="http://schemas.microsoft.com/office/drawing/2014/main" id="{2C81C4E1-1497-4600-ABA2-1BDCCC7700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737" y="1731670"/>
            <a:ext cx="5101264" cy="33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FC31A6-B661-4DAA-9331-6B101C13E8DF}"/>
              </a:ext>
            </a:extLst>
          </p:cNvPr>
          <p:cNvSpPr/>
          <p:nvPr/>
        </p:nvSpPr>
        <p:spPr>
          <a:xfrm>
            <a:off x="761999" y="1831647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MetroHealth</a:t>
            </a:r>
            <a:r>
              <a:rPr lang="en-US" sz="2800" dirty="0"/>
              <a:t> Clinical Informatics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Research Informatics Tools: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Slicer-Dicer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Explorys</a:t>
            </a:r>
            <a:endParaRPr lang="en-US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TriNetX</a:t>
            </a:r>
            <a:endParaRPr lang="en-US" sz="2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I2B2 and more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03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F534-30F1-44E8-98AB-E1525DF3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 anchor="ctr">
            <a:normAutofit/>
          </a:bodyPr>
          <a:lstStyle/>
          <a:p>
            <a:r>
              <a:rPr lang="en-US" dirty="0"/>
              <a:t>Research in a COVID-19 World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9F863C-5EE6-4237-8988-11CBD4AB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6920"/>
            <a:ext cx="53848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Pivoting Research </a:t>
            </a:r>
            <a:r>
              <a:rPr lang="en-US" dirty="0"/>
              <a:t>(early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COVID Research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COVID Research </a:t>
            </a:r>
          </a:p>
          <a:p>
            <a:pPr marL="511175" lvl="1" indent="-342900"/>
            <a:r>
              <a:rPr lang="en-US" sz="2400" dirty="0"/>
              <a:t>First Responder</a:t>
            </a:r>
          </a:p>
          <a:p>
            <a:pPr marL="511175" lvl="1" indent="-342900"/>
            <a:r>
              <a:rPr lang="en-US" sz="2400" dirty="0"/>
              <a:t>Anti-coagulation </a:t>
            </a:r>
          </a:p>
          <a:p>
            <a:pPr marL="511175" lvl="1" indent="-342900"/>
            <a:r>
              <a:rPr lang="en-US" sz="2600" dirty="0"/>
              <a:t>Convalescent Plasma</a:t>
            </a:r>
          </a:p>
          <a:p>
            <a:pPr marL="511175" lvl="1" indent="-342900"/>
            <a:r>
              <a:rPr lang="en-US" sz="2600" dirty="0"/>
              <a:t>Monoclonal antibody</a:t>
            </a:r>
          </a:p>
          <a:p>
            <a:pPr marL="511175" lvl="1" indent="-342900"/>
            <a:r>
              <a:rPr lang="en-US" sz="2600" dirty="0"/>
              <a:t>Vaccine (to come) </a:t>
            </a:r>
          </a:p>
          <a:p>
            <a:pPr marL="511175" lvl="1" indent="-342900"/>
            <a:r>
              <a:rPr lang="en-US" sz="2600" dirty="0"/>
              <a:t>Outpatient (to come)</a:t>
            </a:r>
          </a:p>
          <a:p>
            <a:endParaRPr lang="en-US" dirty="0"/>
          </a:p>
        </p:txBody>
      </p:sp>
      <p:pic>
        <p:nvPicPr>
          <p:cNvPr id="5" name="Content Placeholder 4" descr="A close up of a coral&#10;&#10;Description automatically generated">
            <a:extLst>
              <a:ext uri="{FF2B5EF4-FFF2-40B4-BE49-F238E27FC236}">
                <a16:creationId xmlns:a16="http://schemas.microsoft.com/office/drawing/2014/main" id="{1EB2E13C-4103-4A01-A19E-90C83199C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r="13524" b="1"/>
          <a:stretch/>
        </p:blipFill>
        <p:spPr>
          <a:xfrm>
            <a:off x="6197600" y="1356920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1117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8257C04-6759-4588-A2B8-4FC55981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/>
          <a:lstStyle/>
          <a:p>
            <a:r>
              <a:rPr lang="en-US" dirty="0"/>
              <a:t>THANK YOU !   Questions &amp; Answers</a:t>
            </a: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98577572-3E4D-443E-82E9-F68E4DA80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7" r="1" b="17135"/>
          <a:stretch/>
        </p:blipFill>
        <p:spPr>
          <a:xfrm>
            <a:off x="1118020" y="1448149"/>
            <a:ext cx="9885539" cy="399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2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AC9-8A59-4639-BC1F-A89E45EA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620DC-6CCE-4E98-9F10-6B8008F28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6920"/>
            <a:ext cx="5384800" cy="45259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dirty="0"/>
              <a:t>Pipelines &amp; Opportunities for Clinical Researchers</a:t>
            </a:r>
          </a:p>
          <a:p>
            <a:pPr marL="625475" lvl="1" indent="-457200">
              <a:buAutoNum type="romanLcPeriod"/>
            </a:pPr>
            <a:r>
              <a:rPr lang="en-US" sz="2200" dirty="0"/>
              <a:t>Federal </a:t>
            </a:r>
          </a:p>
          <a:p>
            <a:pPr marL="625475" lvl="1" indent="-457200">
              <a:buAutoNum type="romanLcPeriod"/>
            </a:pPr>
            <a:r>
              <a:rPr lang="en-US" sz="2200" dirty="0"/>
              <a:t>Industry  </a:t>
            </a:r>
          </a:p>
          <a:p>
            <a:pPr marL="625475" lvl="1" indent="-457200">
              <a:buAutoNum type="romanLcPeriod"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Foundation/Community</a:t>
            </a:r>
          </a:p>
          <a:p>
            <a:pPr marL="457200" indent="-457200">
              <a:buAutoNum type="arabicParenR"/>
            </a:pPr>
            <a:r>
              <a:rPr lang="en-US" sz="2800" dirty="0"/>
              <a:t>Resources for </a:t>
            </a:r>
            <a:r>
              <a:rPr lang="en-US" sz="2800" dirty="0" err="1"/>
              <a:t>MetroHealth</a:t>
            </a:r>
            <a:r>
              <a:rPr lang="en-US" sz="2800" dirty="0"/>
              <a:t> Investigators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n-US" sz="2800" dirty="0"/>
              <a:t>Research in a COVID-19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B0963-942A-446E-81AD-C42D8B590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56" y="272421"/>
            <a:ext cx="4891959" cy="5767432"/>
          </a:xfrm>
        </p:spPr>
      </p:pic>
    </p:spTree>
    <p:extLst>
      <p:ext uri="{BB962C8B-B14F-4D97-AF65-F5344CB8AC3E}">
        <p14:creationId xmlns:p14="http://schemas.microsoft.com/office/powerpoint/2010/main" val="15029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86F1-3F88-4D3D-B746-7A456E70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 anchor="ctr">
            <a:normAutofit/>
          </a:bodyPr>
          <a:lstStyle/>
          <a:p>
            <a:r>
              <a:rPr lang="en-US" dirty="0"/>
              <a:t>Pipelines for Clinical Research  - </a:t>
            </a:r>
            <a:r>
              <a:rPr lang="en-US" dirty="0">
                <a:solidFill>
                  <a:srgbClr val="0070C0"/>
                </a:solidFill>
              </a:rPr>
              <a:t>FEDERAL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A8DD12-CB21-41A0-A085-F95DD3AF7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6920"/>
            <a:ext cx="5384800" cy="4525963"/>
          </a:xfrm>
        </p:spPr>
        <p:txBody>
          <a:bodyPr/>
          <a:lstStyle/>
          <a:p>
            <a:endParaRPr lang="en-US" dirty="0"/>
          </a:p>
          <a:p>
            <a:pPr marL="627063" lvl="2" indent="-457200"/>
            <a:r>
              <a:rPr lang="en-US" sz="1800" dirty="0"/>
              <a:t>Federal Notices &amp; Newsletters</a:t>
            </a:r>
          </a:p>
          <a:p>
            <a:pPr marL="169863" lvl="2" indent="0">
              <a:buNone/>
            </a:pPr>
            <a:endParaRPr lang="en-US" sz="1800" dirty="0"/>
          </a:p>
          <a:p>
            <a:pPr marL="627063" lvl="2" indent="-457200"/>
            <a:r>
              <a:rPr lang="en-US" sz="1800" dirty="0">
                <a:hlinkClick r:id="rId2"/>
              </a:rPr>
              <a:t>Case Clinical and Translational Science Collaborative (CTSC) </a:t>
            </a:r>
            <a:r>
              <a:rPr lang="en-US" sz="1800" dirty="0"/>
              <a:t>– $48M multi-institutional (CCF, MH, UH Clinical and Translational Science Award)</a:t>
            </a:r>
          </a:p>
          <a:p>
            <a:pPr marL="793750" lvl="3" indent="-457200"/>
            <a:r>
              <a:rPr lang="en-US" sz="1800" dirty="0"/>
              <a:t>Core Support for Research:  Regulatory, Informatics, Network Capacity Hub Research Capacity, Community and Collaboration, </a:t>
            </a:r>
            <a:r>
              <a:rPr lang="en-US" sz="1800" dirty="0" err="1"/>
              <a:t>etc</a:t>
            </a:r>
            <a:r>
              <a:rPr lang="en-US" sz="1800" dirty="0"/>
              <a:t>…</a:t>
            </a:r>
          </a:p>
          <a:p>
            <a:pPr marL="804863" lvl="3" indent="-457200"/>
            <a:r>
              <a:rPr lang="en-US" sz="1800" dirty="0"/>
              <a:t>Multiple CTSC Monthly Pilots - $10,000</a:t>
            </a:r>
          </a:p>
          <a:p>
            <a:pPr marL="804863" lvl="3" indent="-457200"/>
            <a:r>
              <a:rPr lang="en-US" sz="1800" dirty="0"/>
              <a:t>6 CTSC Annual Pilots - $50,000</a:t>
            </a:r>
          </a:p>
          <a:p>
            <a:pPr marL="804863" lvl="3" indent="-457200"/>
            <a:r>
              <a:rPr lang="en-US" sz="1800" dirty="0">
                <a:hlinkClick r:id="rId3"/>
              </a:rPr>
              <a:t>Trial Innovation Network (TIN)  </a:t>
            </a:r>
            <a:endParaRPr lang="en-US" sz="1800" dirty="0"/>
          </a:p>
        </p:txBody>
      </p:sp>
      <p:pic>
        <p:nvPicPr>
          <p:cNvPr id="6" name="Content Placeholder 5" descr="A rainbow over a body of water&#10;&#10;Description automatically generated">
            <a:extLst>
              <a:ext uri="{FF2B5EF4-FFF2-40B4-BE49-F238E27FC236}">
                <a16:creationId xmlns:a16="http://schemas.microsoft.com/office/drawing/2014/main" id="{5E7E055E-8780-4BA4-B243-53B53C90B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r="1892" b="3"/>
          <a:stretch/>
        </p:blipFill>
        <p:spPr>
          <a:xfrm>
            <a:off x="6197600" y="1356920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736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86F1-3F88-4D3D-B746-7A456E70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 anchor="ctr">
            <a:normAutofit/>
          </a:bodyPr>
          <a:lstStyle/>
          <a:p>
            <a:r>
              <a:rPr lang="en-US" dirty="0"/>
              <a:t>Pipelines for Clinical Research  - FEDERAL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A8DD12-CB21-41A0-A085-F95DD3AF7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6920"/>
            <a:ext cx="5384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Clinical and Translational Science Awards</a:t>
            </a:r>
          </a:p>
          <a:p>
            <a:endParaRPr lang="en-US" sz="2800" dirty="0"/>
          </a:p>
          <a:p>
            <a:r>
              <a:rPr lang="en-US" sz="2800" dirty="0"/>
              <a:t>Ohio has 3 CTSA Awards!: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CWRU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Ohio State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Cincinnati Children’s </a:t>
            </a:r>
          </a:p>
          <a:p>
            <a:endParaRPr lang="en-US" dirty="0"/>
          </a:p>
          <a:p>
            <a:pPr marL="627063" lvl="2" indent="-457200"/>
            <a:endParaRPr lang="en-US" sz="2000" dirty="0"/>
          </a:p>
        </p:txBody>
      </p:sp>
      <p:pic>
        <p:nvPicPr>
          <p:cNvPr id="10" name="Content Placeholder 9" descr="A close up of a map&#10;&#10;Description generated with high confidence">
            <a:extLst>
              <a:ext uri="{FF2B5EF4-FFF2-40B4-BE49-F238E27FC236}">
                <a16:creationId xmlns:a16="http://schemas.microsoft.com/office/drawing/2014/main" id="{9559BC8D-0757-40CD-AB8A-156311A34F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0" y="1138836"/>
            <a:ext cx="6995410" cy="45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86F1-3F88-4D3D-B746-7A456E70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 anchor="ctr">
            <a:normAutofit/>
          </a:bodyPr>
          <a:lstStyle/>
          <a:p>
            <a:r>
              <a:rPr lang="en-US" dirty="0"/>
              <a:t>Pipelines for Clinical Research  - FEDERAL FUNDING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A8DD12-CB21-41A0-A085-F95DD3AF7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6920"/>
            <a:ext cx="5384800" cy="4525963"/>
          </a:xfrm>
        </p:spPr>
        <p:txBody>
          <a:bodyPr/>
          <a:lstStyle/>
          <a:p>
            <a:endParaRPr lang="en-US" dirty="0"/>
          </a:p>
          <a:p>
            <a:pPr marL="169863" lvl="2" indent="0">
              <a:buNone/>
            </a:pPr>
            <a:endParaRPr lang="en-US" dirty="0"/>
          </a:p>
          <a:p>
            <a:pPr marL="627063" lvl="2" indent="-457200"/>
            <a:r>
              <a:rPr lang="en-US" dirty="0">
                <a:hlinkClick r:id="rId2"/>
              </a:rPr>
              <a:t>Case Clinical and Translational Science Collaborative (CTSC) </a:t>
            </a:r>
            <a:r>
              <a:rPr lang="en-US" dirty="0"/>
              <a:t>– $48M multi-institutional (CCF, MH, UH Clinical and Translational Science Award)</a:t>
            </a:r>
          </a:p>
          <a:p>
            <a:pPr marL="793750" lvl="3" indent="-457200"/>
            <a:r>
              <a:rPr lang="en-US" dirty="0"/>
              <a:t>Core Support for Research:  Regulatory, Informatics, Network Capacity Hub Research Capacity, Community and Collaboration,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marL="793750" lvl="3" indent="-457200"/>
            <a:r>
              <a:rPr lang="en-US" dirty="0"/>
              <a:t>Research Education and Support </a:t>
            </a:r>
          </a:p>
          <a:p>
            <a:pPr marL="793750" lvl="3" indent="-457200"/>
            <a:r>
              <a:rPr lang="en-US" dirty="0"/>
              <a:t>Newsletters and FOAs</a:t>
            </a:r>
          </a:p>
          <a:p>
            <a:pPr marL="804863" lvl="3" indent="-457200"/>
            <a:r>
              <a:rPr lang="en-US" dirty="0"/>
              <a:t>CTSC Monthly Pilots - $50,000</a:t>
            </a:r>
          </a:p>
          <a:p>
            <a:pPr marL="804863" lvl="3" indent="-457200"/>
            <a:r>
              <a:rPr lang="en-US" dirty="0"/>
              <a:t>CTSC Annual Pilots - $10,000</a:t>
            </a:r>
          </a:p>
          <a:p>
            <a:pPr marL="804863" lvl="3" indent="-457200"/>
            <a:r>
              <a:rPr lang="en-US" dirty="0">
                <a:hlinkClick r:id="rId3"/>
              </a:rPr>
              <a:t>Trial Innovation Network (TIN)  </a:t>
            </a:r>
            <a:endParaRPr lang="en-US" dirty="0"/>
          </a:p>
        </p:txBody>
      </p:sp>
      <p:pic>
        <p:nvPicPr>
          <p:cNvPr id="6" name="Content Placeholder 5" descr="A rainbow over a body of water&#10;&#10;Description automatically generated">
            <a:extLst>
              <a:ext uri="{FF2B5EF4-FFF2-40B4-BE49-F238E27FC236}">
                <a16:creationId xmlns:a16="http://schemas.microsoft.com/office/drawing/2014/main" id="{5E7E055E-8780-4BA4-B243-53B53C90B4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9" r="1892" b="3"/>
          <a:stretch/>
        </p:blipFill>
        <p:spPr>
          <a:xfrm>
            <a:off x="6197600" y="1356920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7239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182966-8369-4AEE-875F-F76387E6C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580" y="115247"/>
            <a:ext cx="9720045" cy="868362"/>
          </a:xfrm>
        </p:spPr>
        <p:txBody>
          <a:bodyPr/>
          <a:lstStyle/>
          <a:p>
            <a:r>
              <a:rPr lang="en-US" dirty="0"/>
              <a:t>Pipelines for Clinical Research  - FEDERAL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E2E58-5014-43B9-AFFD-3DC211A8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4643"/>
            <a:ext cx="5384800" cy="3890517"/>
          </a:xfrm>
          <a:prstGeom prst="rect">
            <a:avLst/>
          </a:prstGeom>
          <a:noFill/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605E73F-1FBC-46FA-AA45-0C8DF86B79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071" y="1674643"/>
            <a:ext cx="5495329" cy="3890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B13A7-94A0-4009-AE88-0C70859D7172}"/>
              </a:ext>
            </a:extLst>
          </p:cNvPr>
          <p:cNvSpPr txBox="1"/>
          <p:nvPr/>
        </p:nvSpPr>
        <p:spPr>
          <a:xfrm>
            <a:off x="2147580" y="1085602"/>
            <a:ext cx="90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INNOVATION NETWORK (TIN): HTTPS:// TRIALINNOVATIONNETWORK.ORG</a:t>
            </a:r>
          </a:p>
        </p:txBody>
      </p:sp>
    </p:spTree>
    <p:extLst>
      <p:ext uri="{BB962C8B-B14F-4D97-AF65-F5344CB8AC3E}">
        <p14:creationId xmlns:p14="http://schemas.microsoft.com/office/powerpoint/2010/main" val="39270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09E4-73E6-49C4-B7F5-DE4ACE6D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 for Clinical Research  - FEDERAL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382C53-5BE0-492C-9355-C6E3188D4A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60276"/>
            <a:ext cx="5384800" cy="432003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D5321-28D5-4570-A5B1-FD5D170541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4400" y="1559839"/>
            <a:ext cx="5932428" cy="4220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158F04-B6B0-4DAE-8B0D-0D1E91B77325}"/>
              </a:ext>
            </a:extLst>
          </p:cNvPr>
          <p:cNvSpPr txBox="1"/>
          <p:nvPr/>
        </p:nvSpPr>
        <p:spPr>
          <a:xfrm>
            <a:off x="2147580" y="1085602"/>
            <a:ext cx="90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INNOVATION NETWORK (TIN): HTTPS:// TRIALINNOVATIONNETWORK.ORG</a:t>
            </a:r>
          </a:p>
        </p:txBody>
      </p:sp>
    </p:spTree>
    <p:extLst>
      <p:ext uri="{BB962C8B-B14F-4D97-AF65-F5344CB8AC3E}">
        <p14:creationId xmlns:p14="http://schemas.microsoft.com/office/powerpoint/2010/main" val="6115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3145D-A04E-4D76-BCB4-574745A1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 for Clinical Research  -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04A16-616A-4943-907A-9A16385A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Institutional Industry Affiliations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TriNetX</a:t>
            </a:r>
            <a:r>
              <a:rPr lang="en-US" sz="2800" dirty="0"/>
              <a:t> Trial Connect -- Industry Opportunities – </a:t>
            </a:r>
          </a:p>
          <a:p>
            <a:pPr marL="627063" lvl="2" indent="-457200"/>
            <a:r>
              <a:rPr lang="en-US" sz="2800" dirty="0"/>
              <a:t>from 25+ leading Pharmaceutical Companies/HCOs</a:t>
            </a:r>
          </a:p>
          <a:p>
            <a:pPr marL="627063" lvl="2" indent="-457200"/>
            <a:r>
              <a:rPr lang="en-US" sz="2800" dirty="0"/>
              <a:t>Phase I-Phase IV Clinical Trials</a:t>
            </a:r>
          </a:p>
          <a:p>
            <a:pPr marL="627063" lvl="2" indent="-457200"/>
            <a:r>
              <a:rPr lang="en-US" sz="2800" dirty="0"/>
              <a:t>Weekly opportunities delivered by dashboard</a:t>
            </a:r>
          </a:p>
          <a:p>
            <a:pPr marL="627063" lvl="2" indent="-457200"/>
            <a:r>
              <a:rPr lang="en-US" sz="2800" dirty="0"/>
              <a:t>Drill Electronic Health Record for feasibility assessments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82CCC36-4FDE-4581-ADB9-B9A20B61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053" y="1862600"/>
            <a:ext cx="1929359" cy="5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F3C7-F6EF-48D9-AAAD-5EC97EE3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Resources for </a:t>
            </a:r>
            <a:r>
              <a:rPr lang="en-US" dirty="0" err="1"/>
              <a:t>MetroHealth</a:t>
            </a:r>
            <a:r>
              <a:rPr lang="en-US" dirty="0"/>
              <a:t> Investigators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474D30-02BA-47E6-B737-9DBC3D98C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80" y="863188"/>
            <a:ext cx="7185062" cy="53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H Theme">
  <a:themeElements>
    <a:clrScheme name="Custom 24">
      <a:dk1>
        <a:sysClr val="windowText" lastClr="000000"/>
      </a:dk1>
      <a:lt1>
        <a:sysClr val="window" lastClr="FFFFFF"/>
      </a:lt1>
      <a:dk2>
        <a:srgbClr val="00AAA6"/>
      </a:dk2>
      <a:lt2>
        <a:srgbClr val="0060A8"/>
      </a:lt2>
      <a:accent1>
        <a:srgbClr val="009FDA"/>
      </a:accent1>
      <a:accent2>
        <a:srgbClr val="C2D53D"/>
      </a:accent2>
      <a:accent3>
        <a:srgbClr val="F3792B"/>
      </a:accent3>
      <a:accent4>
        <a:srgbClr val="0060A8"/>
      </a:accent4>
      <a:accent5>
        <a:srgbClr val="00AAA6"/>
      </a:accent5>
      <a:accent6>
        <a:srgbClr val="7F7F7F"/>
      </a:accent6>
      <a:hlink>
        <a:srgbClr val="0060A8"/>
      </a:hlink>
      <a:folHlink>
        <a:srgbClr val="00AA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Theme" id="{2ED0EB03-58BB-4663-836C-531CFF5AC458}" vid="{2AE4D47D-4277-44BF-A6F9-63D9BD70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 Theme</Template>
  <TotalTime>196</TotalTime>
  <Words>489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MH Theme</vt:lpstr>
      <vt:lpstr>Research Opportunities:  pipelines &amp; Tools for investigators at MetroHealth</vt:lpstr>
      <vt:lpstr>Overview</vt:lpstr>
      <vt:lpstr>Pipelines for Clinical Research  - FEDERAL</vt:lpstr>
      <vt:lpstr>Pipelines for Clinical Research  - FEDERAL</vt:lpstr>
      <vt:lpstr>Pipelines for Clinical Research  - FEDERAL FUNDING</vt:lpstr>
      <vt:lpstr>Pipelines for Clinical Research  - FEDERAL</vt:lpstr>
      <vt:lpstr>Pipelines for Clinical Research  - FEDERAL</vt:lpstr>
      <vt:lpstr>Pipelines for Clinical Research  - INDUSTRY</vt:lpstr>
      <vt:lpstr>Resources for MetroHealth Investigators </vt:lpstr>
      <vt:lpstr>Resources for MetroHealth Investigators – Research Education </vt:lpstr>
      <vt:lpstr>Resources for MetroHealth Investigators – MHRI</vt:lpstr>
      <vt:lpstr>Resources for MetroHealth Investigators –  Clinical Research Unit</vt:lpstr>
      <vt:lpstr>Resources for MetroHealth Investigators –  Research Informatics </vt:lpstr>
      <vt:lpstr>Research in a COVID-19 World</vt:lpstr>
      <vt:lpstr>THANK YOU !   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Opportunities:  tools and pipelines for early stage investigators at MetroHealth</dc:title>
  <dc:creator>Noreen Roman</dc:creator>
  <cp:lastModifiedBy>Noreen Roman</cp:lastModifiedBy>
  <cp:revision>16</cp:revision>
  <dcterms:created xsi:type="dcterms:W3CDTF">2020-09-09T20:00:20Z</dcterms:created>
  <dcterms:modified xsi:type="dcterms:W3CDTF">2020-09-10T14:10:18Z</dcterms:modified>
</cp:coreProperties>
</file>