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8" r:id="rId1"/>
  </p:sldMasterIdLst>
  <p:notesMasterIdLst>
    <p:notesMasterId r:id="rId11"/>
  </p:notesMasterIdLst>
  <p:handoutMasterIdLst>
    <p:handoutMasterId r:id="rId12"/>
  </p:handoutMasterIdLst>
  <p:sldIdLst>
    <p:sldId id="273" r:id="rId2"/>
    <p:sldId id="271" r:id="rId3"/>
    <p:sldId id="310" r:id="rId4"/>
    <p:sldId id="311" r:id="rId5"/>
    <p:sldId id="263" r:id="rId6"/>
    <p:sldId id="313" r:id="rId7"/>
    <p:sldId id="303" r:id="rId8"/>
    <p:sldId id="314" r:id="rId9"/>
    <p:sldId id="308" r:id="rId1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4"/>
    <a:srgbClr val="FF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83333" autoAdjust="0"/>
  </p:normalViewPr>
  <p:slideViewPr>
    <p:cSldViewPr>
      <p:cViewPr varScale="1">
        <p:scale>
          <a:sx n="50" d="100"/>
          <a:sy n="50" d="100"/>
        </p:scale>
        <p:origin x="1668" y="-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vl1pPr>
          </a:lstStyle>
          <a:p>
            <a:pPr>
              <a:defRPr/>
            </a:pPr>
            <a:endParaRPr lang="en-US"/>
          </a:p>
        </p:txBody>
      </p:sp>
      <p:sp>
        <p:nvSpPr>
          <p:cNvPr id="30723" name="Rectangle 3"/>
          <p:cNvSpPr>
            <a:spLocks noGrp="1" noChangeArrowheads="1"/>
          </p:cNvSpPr>
          <p:nvPr>
            <p:ph type="dt" sz="quarter"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vl1pPr>
          </a:lstStyle>
          <a:p>
            <a:pPr>
              <a:defRPr/>
            </a:pPr>
            <a:fld id="{1A4E6CD7-9900-4C9C-9C71-CAE019514BC3}" type="datetimeFigureOut">
              <a:rPr lang="en-US"/>
              <a:pPr>
                <a:defRPr/>
              </a:pPr>
              <a:t>3/5/2021</a:t>
            </a:fld>
            <a:endParaRPr lang="en-US"/>
          </a:p>
        </p:txBody>
      </p:sp>
      <p:sp>
        <p:nvSpPr>
          <p:cNvPr id="30724" name="Rectangle 4"/>
          <p:cNvSpPr>
            <a:spLocks noGrp="1" noChangeArrowheads="1"/>
          </p:cNvSpPr>
          <p:nvPr>
            <p:ph type="ftr" sz="quarter" idx="2"/>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vl1pPr>
          </a:lstStyle>
          <a:p>
            <a:pPr>
              <a:defRPr/>
            </a:pPr>
            <a:endParaRPr lang="en-US"/>
          </a:p>
        </p:txBody>
      </p:sp>
      <p:sp>
        <p:nvSpPr>
          <p:cNvPr id="30725" name="Rectangle 5"/>
          <p:cNvSpPr>
            <a:spLocks noGrp="1" noChangeArrowheads="1"/>
          </p:cNvSpPr>
          <p:nvPr>
            <p:ph type="sldNum" sz="quarter" idx="3"/>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vl1pPr>
          </a:lstStyle>
          <a:p>
            <a:pPr>
              <a:defRPr/>
            </a:pPr>
            <a:fld id="{A45A4786-0356-4324-BF4C-B59968CC7EC9}" type="slidenum">
              <a:rPr lang="en-US" altLang="en-US"/>
              <a:pPr>
                <a:defRPr/>
              </a:pPr>
              <a:t>‹#›</a:t>
            </a:fld>
            <a:endParaRPr lang="en-US" altLang="en-US"/>
          </a:p>
        </p:txBody>
      </p:sp>
    </p:spTree>
    <p:extLst>
      <p:ext uri="{BB962C8B-B14F-4D97-AF65-F5344CB8AC3E}">
        <p14:creationId xmlns:p14="http://schemas.microsoft.com/office/powerpoint/2010/main" val="1924863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C65FF228-8F1B-4A8C-B635-A26581B116F9}" type="datetimeFigureOut">
              <a:rPr lang="en-US" smtClean="0"/>
              <a:t>3/5/2021</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6658F1AE-73FB-4C4C-83B3-4A5039B2F3C2}" type="slidenum">
              <a:rPr lang="en-US" smtClean="0"/>
              <a:t>‹#›</a:t>
            </a:fld>
            <a:endParaRPr lang="en-US"/>
          </a:p>
        </p:txBody>
      </p:sp>
    </p:spTree>
    <p:extLst>
      <p:ext uri="{BB962C8B-B14F-4D97-AF65-F5344CB8AC3E}">
        <p14:creationId xmlns:p14="http://schemas.microsoft.com/office/powerpoint/2010/main" val="2820175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58F1AE-73FB-4C4C-83B3-4A5039B2F3C2}" type="slidenum">
              <a:rPr lang="en-US" smtClean="0"/>
              <a:t>1</a:t>
            </a:fld>
            <a:endParaRPr lang="en-US"/>
          </a:p>
        </p:txBody>
      </p:sp>
    </p:spTree>
    <p:extLst>
      <p:ext uri="{BB962C8B-B14F-4D97-AF65-F5344CB8AC3E}">
        <p14:creationId xmlns:p14="http://schemas.microsoft.com/office/powerpoint/2010/main" val="353353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58F1AE-73FB-4C4C-83B3-4A5039B2F3C2}" type="slidenum">
              <a:rPr lang="en-US" smtClean="0"/>
              <a:t>2</a:t>
            </a:fld>
            <a:endParaRPr lang="en-US"/>
          </a:p>
        </p:txBody>
      </p:sp>
    </p:spTree>
    <p:extLst>
      <p:ext uri="{BB962C8B-B14F-4D97-AF65-F5344CB8AC3E}">
        <p14:creationId xmlns:p14="http://schemas.microsoft.com/office/powerpoint/2010/main" val="2663105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6658F1AE-73FB-4C4C-83B3-4A5039B2F3C2}" type="slidenum">
              <a:rPr lang="en-US" smtClean="0"/>
              <a:t>3</a:t>
            </a:fld>
            <a:endParaRPr lang="en-US"/>
          </a:p>
        </p:txBody>
      </p:sp>
    </p:spTree>
    <p:extLst>
      <p:ext uri="{BB962C8B-B14F-4D97-AF65-F5344CB8AC3E}">
        <p14:creationId xmlns:p14="http://schemas.microsoft.com/office/powerpoint/2010/main" val="91779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58F1AE-73FB-4C4C-83B3-4A5039B2F3C2}" type="slidenum">
              <a:rPr lang="en-US" smtClean="0"/>
              <a:t>4</a:t>
            </a:fld>
            <a:endParaRPr lang="en-US"/>
          </a:p>
        </p:txBody>
      </p:sp>
    </p:spTree>
    <p:extLst>
      <p:ext uri="{BB962C8B-B14F-4D97-AF65-F5344CB8AC3E}">
        <p14:creationId xmlns:p14="http://schemas.microsoft.com/office/powerpoint/2010/main" val="3004163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58F1AE-73FB-4C4C-83B3-4A5039B2F3C2}" type="slidenum">
              <a:rPr lang="en-US" smtClean="0"/>
              <a:t>5</a:t>
            </a:fld>
            <a:endParaRPr lang="en-US"/>
          </a:p>
        </p:txBody>
      </p:sp>
    </p:spTree>
    <p:extLst>
      <p:ext uri="{BB962C8B-B14F-4D97-AF65-F5344CB8AC3E}">
        <p14:creationId xmlns:p14="http://schemas.microsoft.com/office/powerpoint/2010/main" val="1568941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58F1AE-73FB-4C4C-83B3-4A5039B2F3C2}" type="slidenum">
              <a:rPr lang="en-US" smtClean="0"/>
              <a:t>6</a:t>
            </a:fld>
            <a:endParaRPr lang="en-US"/>
          </a:p>
        </p:txBody>
      </p:sp>
    </p:spTree>
    <p:extLst>
      <p:ext uri="{BB962C8B-B14F-4D97-AF65-F5344CB8AC3E}">
        <p14:creationId xmlns:p14="http://schemas.microsoft.com/office/powerpoint/2010/main" val="3358462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58F1AE-73FB-4C4C-83B3-4A5039B2F3C2}" type="slidenum">
              <a:rPr lang="en-US" smtClean="0"/>
              <a:t>7</a:t>
            </a:fld>
            <a:endParaRPr lang="en-US"/>
          </a:p>
        </p:txBody>
      </p:sp>
    </p:spTree>
    <p:extLst>
      <p:ext uri="{BB962C8B-B14F-4D97-AF65-F5344CB8AC3E}">
        <p14:creationId xmlns:p14="http://schemas.microsoft.com/office/powerpoint/2010/main" val="3294676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58F1AE-73FB-4C4C-83B3-4A5039B2F3C2}" type="slidenum">
              <a:rPr lang="en-US" smtClean="0"/>
              <a:t>8</a:t>
            </a:fld>
            <a:endParaRPr lang="en-US"/>
          </a:p>
        </p:txBody>
      </p:sp>
    </p:spTree>
    <p:extLst>
      <p:ext uri="{BB962C8B-B14F-4D97-AF65-F5344CB8AC3E}">
        <p14:creationId xmlns:p14="http://schemas.microsoft.com/office/powerpoint/2010/main" val="42138546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58F1AE-73FB-4C4C-83B3-4A5039B2F3C2}" type="slidenum">
              <a:rPr lang="en-US" smtClean="0"/>
              <a:t>9</a:t>
            </a:fld>
            <a:endParaRPr lang="en-US"/>
          </a:p>
        </p:txBody>
      </p:sp>
    </p:spTree>
    <p:extLst>
      <p:ext uri="{BB962C8B-B14F-4D97-AF65-F5344CB8AC3E}">
        <p14:creationId xmlns:p14="http://schemas.microsoft.com/office/powerpoint/2010/main" val="1319011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4433580-2989-427E-8EB8-D426F12BC3AC}" type="slidenum">
              <a:rPr lang="en-US" altLang="en-US" smtClean="0"/>
              <a:pPr>
                <a:defRPr/>
              </a:pPr>
              <a:t>‹#›</a:t>
            </a:fld>
            <a:endParaRPr lang="en-US" altLang="en-US"/>
          </a:p>
        </p:txBody>
      </p:sp>
    </p:spTree>
    <p:extLst>
      <p:ext uri="{BB962C8B-B14F-4D97-AF65-F5344CB8AC3E}">
        <p14:creationId xmlns:p14="http://schemas.microsoft.com/office/powerpoint/2010/main" val="2399593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EC3E28B-63BA-4915-9467-9694155862D2}" type="slidenum">
              <a:rPr lang="en-US" altLang="en-US" smtClean="0"/>
              <a:pPr>
                <a:defRPr/>
              </a:pPr>
              <a:t>‹#›</a:t>
            </a:fld>
            <a:endParaRPr lang="en-US" altLang="en-US"/>
          </a:p>
        </p:txBody>
      </p:sp>
    </p:spTree>
    <p:extLst>
      <p:ext uri="{BB962C8B-B14F-4D97-AF65-F5344CB8AC3E}">
        <p14:creationId xmlns:p14="http://schemas.microsoft.com/office/powerpoint/2010/main" val="3785054722"/>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EC3E28B-63BA-4915-9467-9694155862D2}" type="slidenum">
              <a:rPr lang="en-US" altLang="en-US" smtClean="0"/>
              <a:pPr>
                <a:defRPr/>
              </a:pPr>
              <a:t>‹#›</a:t>
            </a:fld>
            <a:endParaRPr lang="en-US" altLang="en-US"/>
          </a:p>
        </p:txBody>
      </p:sp>
    </p:spTree>
    <p:extLst>
      <p:ext uri="{BB962C8B-B14F-4D97-AF65-F5344CB8AC3E}">
        <p14:creationId xmlns:p14="http://schemas.microsoft.com/office/powerpoint/2010/main" val="3698696420"/>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EC3E28B-63BA-4915-9467-9694155862D2}" type="slidenum">
              <a:rPr lang="en-US" altLang="en-US" smtClean="0"/>
              <a:pPr>
                <a:defRPr/>
              </a:pPr>
              <a:t>‹#›</a:t>
            </a:fld>
            <a:endParaRPr lang="en-US" alt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4071386302"/>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EC3E28B-63BA-4915-9467-9694155862D2}" type="slidenum">
              <a:rPr lang="en-US" altLang="en-US" smtClean="0"/>
              <a:pPr>
                <a:defRPr/>
              </a:pPr>
              <a:t>‹#›</a:t>
            </a:fld>
            <a:endParaRPr lang="en-US" altLang="en-US"/>
          </a:p>
        </p:txBody>
      </p:sp>
    </p:spTree>
    <p:extLst>
      <p:ext uri="{BB962C8B-B14F-4D97-AF65-F5344CB8AC3E}">
        <p14:creationId xmlns:p14="http://schemas.microsoft.com/office/powerpoint/2010/main" val="2905762442"/>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US"/>
          </a:p>
        </p:txBody>
      </p:sp>
      <p:sp>
        <p:nvSpPr>
          <p:cNvPr id="4"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EC3E28B-63BA-4915-9467-9694155862D2}" type="slidenum">
              <a:rPr lang="en-US" altLang="en-US" smtClean="0"/>
              <a:pPr>
                <a:defRPr/>
              </a:pPr>
              <a:t>‹#›</a:t>
            </a:fld>
            <a:endParaRPr lang="en-US" altLang="en-US"/>
          </a:p>
        </p:txBody>
      </p:sp>
    </p:spTree>
    <p:extLst>
      <p:ext uri="{BB962C8B-B14F-4D97-AF65-F5344CB8AC3E}">
        <p14:creationId xmlns:p14="http://schemas.microsoft.com/office/powerpoint/2010/main" val="298862775"/>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US"/>
          </a:p>
        </p:txBody>
      </p:sp>
      <p:sp>
        <p:nvSpPr>
          <p:cNvPr id="4"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EC3E28B-63BA-4915-9467-9694155862D2}" type="slidenum">
              <a:rPr lang="en-US" altLang="en-US" smtClean="0"/>
              <a:pPr>
                <a:defRPr/>
              </a:pPr>
              <a:t>‹#›</a:t>
            </a:fld>
            <a:endParaRPr lang="en-US" altLang="en-US"/>
          </a:p>
        </p:txBody>
      </p:sp>
    </p:spTree>
    <p:extLst>
      <p:ext uri="{BB962C8B-B14F-4D97-AF65-F5344CB8AC3E}">
        <p14:creationId xmlns:p14="http://schemas.microsoft.com/office/powerpoint/2010/main" val="2882291565"/>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19951DA-0D87-4B46-A7C4-B82EDD2E22E6}" type="slidenum">
              <a:rPr lang="en-US" altLang="en-US" smtClean="0"/>
              <a:pPr>
                <a:defRPr/>
              </a:pPr>
              <a:t>‹#›</a:t>
            </a:fld>
            <a:endParaRPr lang="en-US" altLang="en-US"/>
          </a:p>
        </p:txBody>
      </p:sp>
    </p:spTree>
    <p:extLst>
      <p:ext uri="{BB962C8B-B14F-4D97-AF65-F5344CB8AC3E}">
        <p14:creationId xmlns:p14="http://schemas.microsoft.com/office/powerpoint/2010/main" val="31940188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C956FEC-343C-44A0-BB61-8311A51A5158}" type="slidenum">
              <a:rPr lang="en-US" altLang="en-US" smtClean="0"/>
              <a:pPr>
                <a:defRPr/>
              </a:pPr>
              <a:t>‹#›</a:t>
            </a:fld>
            <a:endParaRPr lang="en-US" altLang="en-US"/>
          </a:p>
        </p:txBody>
      </p:sp>
    </p:spTree>
    <p:extLst>
      <p:ext uri="{BB962C8B-B14F-4D97-AF65-F5344CB8AC3E}">
        <p14:creationId xmlns:p14="http://schemas.microsoft.com/office/powerpoint/2010/main" val="906459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1DF2850-E673-4D1D-BA78-0A361D229764}" type="slidenum">
              <a:rPr lang="en-US" altLang="en-US" smtClean="0"/>
              <a:pPr>
                <a:defRPr/>
              </a:pPr>
              <a:t>‹#›</a:t>
            </a:fld>
            <a:endParaRPr lang="en-US" altLang="en-US"/>
          </a:p>
        </p:txBody>
      </p:sp>
    </p:spTree>
    <p:extLst>
      <p:ext uri="{BB962C8B-B14F-4D97-AF65-F5344CB8AC3E}">
        <p14:creationId xmlns:p14="http://schemas.microsoft.com/office/powerpoint/2010/main" val="3791423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0EDC379-77A7-4739-AC7B-6F8BD1C4A948}" type="slidenum">
              <a:rPr lang="en-US" altLang="en-US" smtClean="0"/>
              <a:pPr>
                <a:defRPr/>
              </a:pPr>
              <a:t>‹#›</a:t>
            </a:fld>
            <a:endParaRPr lang="en-US" altLang="en-US"/>
          </a:p>
        </p:txBody>
      </p:sp>
    </p:spTree>
    <p:extLst>
      <p:ext uri="{BB962C8B-B14F-4D97-AF65-F5344CB8AC3E}">
        <p14:creationId xmlns:p14="http://schemas.microsoft.com/office/powerpoint/2010/main" val="3157442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A18E63E-4662-4A3A-8BCB-61E0D057D01B}" type="slidenum">
              <a:rPr lang="en-US" altLang="en-US" smtClean="0"/>
              <a:pPr>
                <a:defRPr/>
              </a:pPr>
              <a:t>‹#›</a:t>
            </a:fld>
            <a:endParaRPr lang="en-US" altLang="en-US"/>
          </a:p>
        </p:txBody>
      </p:sp>
    </p:spTree>
    <p:extLst>
      <p:ext uri="{BB962C8B-B14F-4D97-AF65-F5344CB8AC3E}">
        <p14:creationId xmlns:p14="http://schemas.microsoft.com/office/powerpoint/2010/main" val="1447404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942EA2F-CFBF-4DAD-878D-7CCE707FAF91}" type="slidenum">
              <a:rPr lang="en-US" altLang="en-US" smtClean="0"/>
              <a:pPr>
                <a:defRPr/>
              </a:pPr>
              <a:t>‹#›</a:t>
            </a:fld>
            <a:endParaRPr lang="en-US" altLang="en-US"/>
          </a:p>
        </p:txBody>
      </p:sp>
    </p:spTree>
    <p:extLst>
      <p:ext uri="{BB962C8B-B14F-4D97-AF65-F5344CB8AC3E}">
        <p14:creationId xmlns:p14="http://schemas.microsoft.com/office/powerpoint/2010/main" val="176299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pPr>
              <a:defRPr/>
            </a:pPr>
            <a:endParaRPr lang="en-US"/>
          </a:p>
        </p:txBody>
      </p:sp>
      <p:sp>
        <p:nvSpPr>
          <p:cNvPr id="5" name="Footer Placeholder 3"/>
          <p:cNvSpPr>
            <a:spLocks noGrp="1"/>
          </p:cNvSpPr>
          <p:nvPr>
            <p:ph type="ftr" sz="quarter" idx="11"/>
          </p:nvPr>
        </p:nvSpPr>
        <p:spPr/>
        <p:txBody>
          <a:bodyPr/>
          <a:lstStyle/>
          <a:p>
            <a:pPr>
              <a:defRPr/>
            </a:pPr>
            <a:endParaRPr lang="en-US"/>
          </a:p>
        </p:txBody>
      </p:sp>
      <p:sp>
        <p:nvSpPr>
          <p:cNvPr id="6" name="Slide Number Placeholder 4"/>
          <p:cNvSpPr>
            <a:spLocks noGrp="1"/>
          </p:cNvSpPr>
          <p:nvPr>
            <p:ph type="sldNum" sz="quarter" idx="12"/>
          </p:nvPr>
        </p:nvSpPr>
        <p:spPr/>
        <p:txBody>
          <a:bodyPr/>
          <a:lstStyle/>
          <a:p>
            <a:pPr>
              <a:defRPr/>
            </a:pPr>
            <a:fld id="{87AB452E-5F07-4DDE-A5CB-564E42974DFD}" type="slidenum">
              <a:rPr lang="en-US" altLang="en-US" smtClean="0"/>
              <a:pPr>
                <a:defRPr/>
              </a:pPr>
              <a:t>‹#›</a:t>
            </a:fld>
            <a:endParaRPr lang="en-US" altLang="en-US"/>
          </a:p>
        </p:txBody>
      </p:sp>
    </p:spTree>
    <p:extLst>
      <p:ext uri="{BB962C8B-B14F-4D97-AF65-F5344CB8AC3E}">
        <p14:creationId xmlns:p14="http://schemas.microsoft.com/office/powerpoint/2010/main" val="2288353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en-US"/>
          </a:p>
        </p:txBody>
      </p:sp>
      <p:sp>
        <p:nvSpPr>
          <p:cNvPr id="5" name="Footer Placeholder 2"/>
          <p:cNvSpPr>
            <a:spLocks noGrp="1"/>
          </p:cNvSpPr>
          <p:nvPr>
            <p:ph type="ftr" sz="quarter" idx="11"/>
          </p:nvPr>
        </p:nvSpPr>
        <p:spPr/>
        <p:txBody>
          <a:bodyPr/>
          <a:lstStyle/>
          <a:p>
            <a:pPr>
              <a:defRPr/>
            </a:pPr>
            <a:endParaRPr lang="en-US"/>
          </a:p>
        </p:txBody>
      </p:sp>
      <p:sp>
        <p:nvSpPr>
          <p:cNvPr id="6" name="Slide Number Placeholder 3"/>
          <p:cNvSpPr>
            <a:spLocks noGrp="1"/>
          </p:cNvSpPr>
          <p:nvPr>
            <p:ph type="sldNum" sz="quarter" idx="12"/>
          </p:nvPr>
        </p:nvSpPr>
        <p:spPr/>
        <p:txBody>
          <a:bodyPr/>
          <a:lstStyle/>
          <a:p>
            <a:pPr>
              <a:defRPr/>
            </a:pPr>
            <a:fld id="{362DFEAA-E3A6-4D49-BECA-F8BA3D61F4F5}" type="slidenum">
              <a:rPr lang="en-US" altLang="en-US" smtClean="0"/>
              <a:pPr>
                <a:defRPr/>
              </a:pPr>
              <a:t>‹#›</a:t>
            </a:fld>
            <a:endParaRPr lang="en-US" altLang="en-US"/>
          </a:p>
        </p:txBody>
      </p:sp>
    </p:spTree>
    <p:extLst>
      <p:ext uri="{BB962C8B-B14F-4D97-AF65-F5344CB8AC3E}">
        <p14:creationId xmlns:p14="http://schemas.microsoft.com/office/powerpoint/2010/main" val="1975126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pPr>
              <a:defRPr/>
            </a:pPr>
            <a:endParaRPr lang="en-US"/>
          </a:p>
        </p:txBody>
      </p:sp>
      <p:sp>
        <p:nvSpPr>
          <p:cNvPr id="5" name="Footer Placeholder 5"/>
          <p:cNvSpPr>
            <a:spLocks noGrp="1"/>
          </p:cNvSpPr>
          <p:nvPr>
            <p:ph type="ftr" sz="quarter" idx="11"/>
          </p:nvPr>
        </p:nvSpPr>
        <p:spPr/>
        <p:txBody>
          <a:bodyPr/>
          <a:lstStyle/>
          <a:p>
            <a:pPr>
              <a:defRPr/>
            </a:pPr>
            <a:endParaRPr lang="en-US"/>
          </a:p>
        </p:txBody>
      </p:sp>
      <p:sp>
        <p:nvSpPr>
          <p:cNvPr id="6" name="Slide Number Placeholder 6"/>
          <p:cNvSpPr>
            <a:spLocks noGrp="1"/>
          </p:cNvSpPr>
          <p:nvPr>
            <p:ph type="sldNum" sz="quarter" idx="12"/>
          </p:nvPr>
        </p:nvSpPr>
        <p:spPr/>
        <p:txBody>
          <a:bodyPr/>
          <a:lstStyle/>
          <a:p>
            <a:pPr>
              <a:defRPr/>
            </a:pPr>
            <a:fld id="{19F90036-C214-4B26-9943-3431DAFFAA09}" type="slidenum">
              <a:rPr lang="en-US" altLang="en-US" smtClean="0"/>
              <a:pPr>
                <a:defRPr/>
              </a:pPr>
              <a:t>‹#›</a:t>
            </a:fld>
            <a:endParaRPr lang="en-US" altLang="en-US"/>
          </a:p>
        </p:txBody>
      </p:sp>
    </p:spTree>
    <p:extLst>
      <p:ext uri="{BB962C8B-B14F-4D97-AF65-F5344CB8AC3E}">
        <p14:creationId xmlns:p14="http://schemas.microsoft.com/office/powerpoint/2010/main" val="3704119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0A0D52C-2F23-4B6B-8CA5-0D30B85AE8A6}" type="slidenum">
              <a:rPr lang="en-US" altLang="en-US" smtClean="0"/>
              <a:pPr>
                <a:defRPr/>
              </a:pPr>
              <a:t>‹#›</a:t>
            </a:fld>
            <a:endParaRPr lang="en-US" altLang="en-US"/>
          </a:p>
        </p:txBody>
      </p:sp>
    </p:spTree>
    <p:extLst>
      <p:ext uri="{BB962C8B-B14F-4D97-AF65-F5344CB8AC3E}">
        <p14:creationId xmlns:p14="http://schemas.microsoft.com/office/powerpoint/2010/main" val="226435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AEC3E28B-63BA-4915-9467-9694155862D2}" type="slidenum">
              <a:rPr lang="en-US" altLang="en-US" smtClean="0"/>
              <a:pPr>
                <a:defRPr/>
              </a:pPr>
              <a:t>‹#›</a:t>
            </a:fld>
            <a:endParaRPr lang="en-US" altLang="en-US"/>
          </a:p>
        </p:txBody>
      </p:sp>
    </p:spTree>
    <p:extLst>
      <p:ext uri="{BB962C8B-B14F-4D97-AF65-F5344CB8AC3E}">
        <p14:creationId xmlns:p14="http://schemas.microsoft.com/office/powerpoint/2010/main" val="2521169784"/>
      </p:ext>
    </p:extLst>
  </p:cSld>
  <p:clrMap bg1="dk1" tx1="lt1" bg2="dk2" tx2="lt2" accent1="accent1" accent2="accent2" accent3="accent3" accent4="accent4" accent5="accent5" accent6="accent6" hlink="hlink" folHlink="folHlink"/>
  <p:sldLayoutIdLst>
    <p:sldLayoutId id="2147484229" r:id="rId1"/>
    <p:sldLayoutId id="2147484230" r:id="rId2"/>
    <p:sldLayoutId id="2147484231" r:id="rId3"/>
    <p:sldLayoutId id="2147484232" r:id="rId4"/>
    <p:sldLayoutId id="2147484233" r:id="rId5"/>
    <p:sldLayoutId id="2147484234" r:id="rId6"/>
    <p:sldLayoutId id="2147484235" r:id="rId7"/>
    <p:sldLayoutId id="2147484236" r:id="rId8"/>
    <p:sldLayoutId id="2147484237" r:id="rId9"/>
    <p:sldLayoutId id="2147484238" r:id="rId10"/>
    <p:sldLayoutId id="2147484239" r:id="rId11"/>
    <p:sldLayoutId id="2147484240" r:id="rId12"/>
    <p:sldLayoutId id="2147484241" r:id="rId13"/>
    <p:sldLayoutId id="2147484242" r:id="rId14"/>
    <p:sldLayoutId id="2147484243" r:id="rId15"/>
    <p:sldLayoutId id="2147484244" r:id="rId16"/>
    <p:sldLayoutId id="2147484245" r:id="rId17"/>
  </p:sldLayoutIdLst>
  <p:hf sldNum="0" hd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Michaela.Broadnax@UhHospitals.or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Grp="1" noChangeArrowheads="1"/>
          </p:cNvSpPr>
          <p:nvPr>
            <p:ph type="ctrTitle"/>
          </p:nvPr>
        </p:nvSpPr>
        <p:spPr>
          <a:xfrm>
            <a:off x="-19050" y="2343150"/>
            <a:ext cx="9182100" cy="2171700"/>
          </a:xfrm>
        </p:spPr>
        <p:txBody>
          <a:bodyPr>
            <a:normAutofit/>
          </a:bodyPr>
          <a:lstStyle/>
          <a:p>
            <a:pPr algn="ctr" fontAlgn="auto">
              <a:spcAft>
                <a:spcPts val="0"/>
              </a:spcAft>
              <a:defRPr/>
            </a:pPr>
            <a:r>
              <a:rPr lang="en-US" sz="4000" b="1" dirty="0" smtClean="0">
                <a:solidFill>
                  <a:schemeClr val="tx1"/>
                </a:solidFill>
                <a:effectLst>
                  <a:outerShdw blurRad="38100" dist="38100" dir="2700000" algn="tl">
                    <a:srgbClr val="000000">
                      <a:alpha val="43137"/>
                    </a:srgbClr>
                  </a:outerShdw>
                </a:effectLst>
                <a:cs typeface="Calibri" pitchFamily="34" charset="0"/>
              </a:rPr>
              <a:t>Targeted Management Intervention for African-American Men with </a:t>
            </a:r>
            <a:r>
              <a:rPr lang="en-US" sz="4000" b="1" dirty="0">
                <a:solidFill>
                  <a:schemeClr val="tx1"/>
                </a:solidFill>
                <a:effectLst>
                  <a:outerShdw blurRad="38100" dist="38100" dir="2700000" algn="tl">
                    <a:srgbClr val="000000">
                      <a:alpha val="43137"/>
                    </a:srgbClr>
                  </a:outerShdw>
                </a:effectLst>
                <a:cs typeface="Calibri" pitchFamily="34" charset="0"/>
              </a:rPr>
              <a:t>T</a:t>
            </a:r>
            <a:r>
              <a:rPr lang="en-US" sz="4000" b="1" dirty="0" smtClean="0">
                <a:solidFill>
                  <a:schemeClr val="tx1"/>
                </a:solidFill>
                <a:effectLst>
                  <a:outerShdw blurRad="38100" dist="38100" dir="2700000" algn="tl">
                    <a:srgbClr val="000000">
                      <a:alpha val="43137"/>
                    </a:srgbClr>
                  </a:outerShdw>
                </a:effectLst>
                <a:cs typeface="Calibri" pitchFamily="34" charset="0"/>
              </a:rPr>
              <a:t>IA/Stroke (TEAM)</a:t>
            </a:r>
          </a:p>
        </p:txBody>
      </p:sp>
      <p:sp>
        <p:nvSpPr>
          <p:cNvPr id="2" name="TextBox 1"/>
          <p:cNvSpPr txBox="1"/>
          <p:nvPr/>
        </p:nvSpPr>
        <p:spPr>
          <a:xfrm>
            <a:off x="781050" y="5105400"/>
            <a:ext cx="7581900" cy="1154162"/>
          </a:xfrm>
          <a:prstGeom prst="rect">
            <a:avLst/>
          </a:prstGeom>
          <a:noFill/>
        </p:spPr>
        <p:txBody>
          <a:bodyPr wrap="square" rtlCol="0">
            <a:spAutoFit/>
          </a:bodyPr>
          <a:lstStyle/>
          <a:p>
            <a:pPr algn="ctr"/>
            <a:r>
              <a:rPr lang="en-US" sz="2300" dirty="0" smtClean="0"/>
              <a:t>Principal Investigators: </a:t>
            </a:r>
          </a:p>
          <a:p>
            <a:pPr algn="ctr"/>
            <a:r>
              <a:rPr lang="en-US" sz="2300" dirty="0" smtClean="0"/>
              <a:t>Martha Sajatovic, MD</a:t>
            </a:r>
          </a:p>
          <a:p>
            <a:pPr algn="ctr"/>
            <a:r>
              <a:rPr lang="en-US" sz="2300" dirty="0"/>
              <a:t>Carolyn Harmon Still, PhD, MSM, AGPCNP-BC, CCRP</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00100" y="188912"/>
            <a:ext cx="7543800" cy="914400"/>
          </a:xfrm>
        </p:spPr>
        <p:txBody>
          <a:bodyPr/>
          <a:lstStyle/>
          <a:p>
            <a:pPr algn="ctr"/>
            <a:r>
              <a:rPr lang="en-US" altLang="en-US" dirty="0" smtClean="0">
                <a:solidFill>
                  <a:schemeClr val="tx1"/>
                </a:solidFill>
                <a:effectLst>
                  <a:outerShdw blurRad="38100" dist="38100" dir="2700000" algn="tl">
                    <a:srgbClr val="000000">
                      <a:alpha val="43137"/>
                    </a:srgbClr>
                  </a:outerShdw>
                </a:effectLst>
              </a:rPr>
              <a:t>Brief Study Summary </a:t>
            </a:r>
          </a:p>
        </p:txBody>
      </p:sp>
      <p:sp>
        <p:nvSpPr>
          <p:cNvPr id="23555" name="Rectangle 3"/>
          <p:cNvSpPr>
            <a:spLocks noGrp="1" noChangeArrowheads="1"/>
          </p:cNvSpPr>
          <p:nvPr>
            <p:ph idx="1"/>
          </p:nvPr>
        </p:nvSpPr>
        <p:spPr>
          <a:xfrm>
            <a:off x="457200" y="1219200"/>
            <a:ext cx="8229600" cy="4911725"/>
          </a:xfrm>
        </p:spPr>
        <p:txBody>
          <a:bodyPr>
            <a:normAutofit/>
          </a:bodyPr>
          <a:lstStyle/>
          <a:p>
            <a:pPr marL="273050" indent="-273050">
              <a:lnSpc>
                <a:spcPct val="90000"/>
              </a:lnSpc>
              <a:buFont typeface="Wingdings" panose="05000000000000000000" pitchFamily="2" charset="2"/>
              <a:buNone/>
              <a:defRPr/>
            </a:pPr>
            <a:endParaRPr lang="en-US" altLang="en-US" sz="4000" dirty="0" smtClean="0">
              <a:effectLst>
                <a:outerShdw blurRad="38100" dist="38100" dir="2700000" algn="tl">
                  <a:srgbClr val="000000"/>
                </a:outerShdw>
              </a:effectLst>
            </a:endParaRPr>
          </a:p>
          <a:p>
            <a:pPr marL="273050" indent="-273050">
              <a:lnSpc>
                <a:spcPct val="90000"/>
              </a:lnSpc>
              <a:buFont typeface="Wingdings" panose="05000000000000000000" pitchFamily="2" charset="2"/>
              <a:buNone/>
              <a:defRPr/>
            </a:pPr>
            <a:r>
              <a:rPr lang="en-US" altLang="en-US" sz="2800" dirty="0" smtClean="0">
                <a:effectLst>
                  <a:outerShdw blurRad="38100" dist="38100" dir="2700000" algn="tl">
                    <a:srgbClr val="000000"/>
                  </a:outerShdw>
                </a:effectLst>
              </a:rPr>
              <a:t>		</a:t>
            </a:r>
          </a:p>
        </p:txBody>
      </p:sp>
      <p:sp>
        <p:nvSpPr>
          <p:cNvPr id="2" name="Rectangle 1"/>
          <p:cNvSpPr/>
          <p:nvPr/>
        </p:nvSpPr>
        <p:spPr>
          <a:xfrm>
            <a:off x="190500" y="838200"/>
            <a:ext cx="8763000" cy="7201972"/>
          </a:xfrm>
          <a:prstGeom prst="rect">
            <a:avLst/>
          </a:prstGeom>
        </p:spPr>
        <p:txBody>
          <a:bodyPr wrap="square">
            <a:spAutoFit/>
          </a:bodyPr>
          <a:lstStyle/>
          <a:p>
            <a:endParaRPr lang="en-US" dirty="0" smtClean="0"/>
          </a:p>
          <a:p>
            <a:pPr marL="342900" indent="-342900">
              <a:buFont typeface="Arial" panose="020B0604020202020204" pitchFamily="34" charset="0"/>
              <a:buChar char="•"/>
            </a:pPr>
            <a:r>
              <a:rPr lang="en-US" sz="2400" dirty="0" smtClean="0"/>
              <a:t>To </a:t>
            </a:r>
            <a:r>
              <a:rPr lang="en-US" sz="2400" dirty="0"/>
              <a:t>find out if a group educational and behavioral intervention, called TargetEd MAnageMent Intervention (TEAM), helps African-American men with reducing their stroke risk factors</a:t>
            </a:r>
            <a:r>
              <a:rPr lang="en-US" sz="2400" dirty="0" smtClean="0"/>
              <a:t>.</a:t>
            </a:r>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r>
              <a:rPr lang="en-US" sz="2400" dirty="0" smtClean="0"/>
              <a:t> </a:t>
            </a:r>
            <a:r>
              <a:rPr lang="en-US" sz="2400" dirty="0"/>
              <a:t>The TEAM approach is intended to reduce the unacceptably high rates of stroke and stroke complications in African-American (AA) men who have experienced mild deficit stroke or transient ischemic attack (TIA, mini-stroke). </a:t>
            </a:r>
            <a:endParaRPr lang="en-US" sz="2400" dirty="0" smtClean="0"/>
          </a:p>
          <a:p>
            <a:endParaRPr lang="en-US" sz="2400" dirty="0"/>
          </a:p>
          <a:p>
            <a:pPr marL="342900" indent="-342900">
              <a:buFont typeface="Arial" panose="020B0604020202020204" pitchFamily="34" charset="0"/>
              <a:buChar char="•"/>
            </a:pPr>
            <a:r>
              <a:rPr lang="en-US" sz="2400" dirty="0"/>
              <a:t>Preliminary data suggests that blood pressure and other biological markers that predict stroke risk are improved with TEAM. Interventions are co-delivered by a nurse educator and peer </a:t>
            </a:r>
            <a:r>
              <a:rPr lang="en-US" sz="2400" dirty="0" smtClean="0"/>
              <a:t>educator. </a:t>
            </a:r>
            <a:endParaRPr lang="en-US" sz="2400" dirty="0"/>
          </a:p>
          <a:p>
            <a:endParaRPr lang="en-US" sz="2400" dirty="0" smtClean="0"/>
          </a:p>
          <a:p>
            <a:endParaRPr lang="en-US" sz="2400" dirty="0"/>
          </a:p>
          <a:p>
            <a:endParaRPr lang="en-US" dirty="0" smtClean="0"/>
          </a:p>
          <a:p>
            <a:endParaRPr lang="en-US" dirty="0"/>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055380" cy="1400530"/>
          </a:xfrm>
        </p:spPr>
        <p:txBody>
          <a:bodyPr/>
          <a:lstStyle/>
          <a:p>
            <a:pPr algn="ctr"/>
            <a:r>
              <a:rPr lang="en-US" dirty="0" smtClean="0"/>
              <a:t>AIMS</a:t>
            </a:r>
            <a:endParaRPr lang="en-US" dirty="0"/>
          </a:p>
        </p:txBody>
      </p:sp>
      <p:sp>
        <p:nvSpPr>
          <p:cNvPr id="3" name="Content Placeholder 2"/>
          <p:cNvSpPr>
            <a:spLocks noGrp="1"/>
          </p:cNvSpPr>
          <p:nvPr>
            <p:ph idx="1"/>
          </p:nvPr>
        </p:nvSpPr>
        <p:spPr>
          <a:xfrm>
            <a:off x="381000" y="1150934"/>
            <a:ext cx="8458200" cy="5562599"/>
          </a:xfrm>
        </p:spPr>
        <p:txBody>
          <a:bodyPr>
            <a:noAutofit/>
          </a:bodyPr>
          <a:lstStyle/>
          <a:p>
            <a:pPr marL="0" indent="0">
              <a:buNone/>
            </a:pPr>
            <a:r>
              <a:rPr lang="en-US" b="1" u="sng" dirty="0"/>
              <a:t>Aim 1</a:t>
            </a:r>
            <a:r>
              <a:rPr lang="en-US" b="1" dirty="0"/>
              <a:t>: </a:t>
            </a:r>
            <a:r>
              <a:rPr lang="en-US" dirty="0"/>
              <a:t>To test the effects of TEAM vs. WL on systolic BP and serum high–density lipoprotein cholesterol (HDL) in AA men with stroke or TIA </a:t>
            </a:r>
          </a:p>
          <a:p>
            <a:pPr marL="0" indent="0">
              <a:buNone/>
            </a:pPr>
            <a:endParaRPr lang="en-US" sz="1200" dirty="0"/>
          </a:p>
          <a:p>
            <a:pPr marL="0" indent="0">
              <a:buNone/>
            </a:pPr>
            <a:r>
              <a:rPr lang="en-US" b="1" u="sng" dirty="0" smtClean="0"/>
              <a:t>Aim </a:t>
            </a:r>
            <a:r>
              <a:rPr lang="en-US" b="1" u="sng" dirty="0"/>
              <a:t>2: </a:t>
            </a:r>
            <a:r>
              <a:rPr lang="en-US" dirty="0"/>
              <a:t>Test if process elements of self-management (stroke knowledge, self-efficacy, perceived social support) and proximal health behaviors (taking medications to reduce stroke risk factors, diet, exercise and smoking) mediate TEAM vs. WL’s impact on primary and secondary health outcomes (systolic BP, diastolic BP, serum lipids, HbA1c) over a 12-month time period.   </a:t>
            </a:r>
            <a:endParaRPr lang="en-US" dirty="0" smtClean="0"/>
          </a:p>
          <a:p>
            <a:pPr marL="0" indent="0">
              <a:buNone/>
            </a:pPr>
            <a:endParaRPr lang="en-US" sz="1200" dirty="0"/>
          </a:p>
          <a:p>
            <a:pPr marL="0" indent="0">
              <a:buNone/>
            </a:pPr>
            <a:r>
              <a:rPr lang="en-US" b="1" u="sng" dirty="0" smtClean="0"/>
              <a:t>Secondary </a:t>
            </a:r>
            <a:r>
              <a:rPr lang="en-US" b="1" u="sng" dirty="0"/>
              <a:t>Aims:</a:t>
            </a:r>
            <a:r>
              <a:rPr lang="en-US" u="sng" dirty="0"/>
              <a:t> </a:t>
            </a:r>
            <a:r>
              <a:rPr lang="en-US" dirty="0"/>
              <a:t>Assess impact on health outcomes while considering contextual variables such as stress, discrimination, depression, anxiety, social roles, and health literacy. </a:t>
            </a:r>
          </a:p>
        </p:txBody>
      </p:sp>
    </p:spTree>
    <p:extLst>
      <p:ext uri="{BB962C8B-B14F-4D97-AF65-F5344CB8AC3E}">
        <p14:creationId xmlns:p14="http://schemas.microsoft.com/office/powerpoint/2010/main" val="2393961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768" y="171981"/>
            <a:ext cx="7055380" cy="918882"/>
          </a:xfrm>
        </p:spPr>
        <p:txBody>
          <a:bodyPr/>
          <a:lstStyle/>
          <a:p>
            <a:pPr algn="ctr"/>
            <a:r>
              <a:rPr lang="en-US" dirty="0" smtClean="0"/>
              <a:t>TEAM Intervention</a:t>
            </a:r>
            <a:endParaRPr lang="en-US" dirty="0"/>
          </a:p>
        </p:txBody>
      </p:sp>
      <p:pic>
        <p:nvPicPr>
          <p:cNvPr id="5" name="Content Placeholder 3"/>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673768" y="990600"/>
            <a:ext cx="7162800" cy="5697794"/>
          </a:xfrm>
        </p:spPr>
      </p:pic>
    </p:spTree>
    <p:extLst>
      <p:ext uri="{BB962C8B-B14F-4D97-AF65-F5344CB8AC3E}">
        <p14:creationId xmlns:p14="http://schemas.microsoft.com/office/powerpoint/2010/main" val="3303744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277813"/>
            <a:ext cx="8229600" cy="865187"/>
          </a:xfrm>
        </p:spPr>
        <p:txBody>
          <a:bodyPr/>
          <a:lstStyle/>
          <a:p>
            <a:pPr algn="ctr"/>
            <a:r>
              <a:rPr lang="en-US" altLang="en-US" b="1" dirty="0" smtClean="0">
                <a:solidFill>
                  <a:schemeClr val="tx1"/>
                </a:solidFill>
                <a:effectLst>
                  <a:outerShdw blurRad="38100" dist="38100" dir="2700000" algn="tl">
                    <a:srgbClr val="000000">
                      <a:alpha val="43137"/>
                    </a:srgbClr>
                  </a:outerShdw>
                </a:effectLst>
              </a:rPr>
              <a:t>Inclusion Criteria</a:t>
            </a:r>
          </a:p>
        </p:txBody>
      </p:sp>
      <p:sp>
        <p:nvSpPr>
          <p:cNvPr id="16386" name="Rectangle 3"/>
          <p:cNvSpPr>
            <a:spLocks noGrp="1" noChangeArrowheads="1"/>
          </p:cNvSpPr>
          <p:nvPr>
            <p:ph idx="1"/>
          </p:nvPr>
        </p:nvSpPr>
        <p:spPr>
          <a:xfrm>
            <a:off x="266700" y="1070975"/>
            <a:ext cx="8610600" cy="5334000"/>
          </a:xfrm>
        </p:spPr>
        <p:txBody>
          <a:bodyPr>
            <a:normAutofit/>
          </a:bodyPr>
          <a:lstStyle/>
          <a:p>
            <a:pPr>
              <a:buClr>
                <a:schemeClr val="tx1"/>
              </a:buClr>
              <a:defRPr/>
            </a:pPr>
            <a:r>
              <a:rPr lang="en-US" altLang="en-US" sz="2400" dirty="0" smtClean="0">
                <a:effectLst/>
                <a:latin typeface="+mn-lt"/>
                <a:cs typeface="Arial" panose="020B0604020202020204" pitchFamily="34" charset="0"/>
              </a:rPr>
              <a:t>Self-identified AA Male</a:t>
            </a:r>
          </a:p>
          <a:p>
            <a:pPr>
              <a:buClr>
                <a:schemeClr val="tx1"/>
              </a:buClr>
              <a:defRPr/>
            </a:pPr>
            <a:r>
              <a:rPr lang="en-US" altLang="en-US" sz="2400" dirty="0" smtClean="0">
                <a:effectLst/>
                <a:latin typeface="+mn-lt"/>
                <a:cs typeface="Arial" panose="020B0604020202020204" pitchFamily="34" charset="0"/>
              </a:rPr>
              <a:t>Age ≥ 18</a:t>
            </a:r>
          </a:p>
          <a:p>
            <a:pPr>
              <a:buClr>
                <a:schemeClr val="tx1"/>
              </a:buClr>
              <a:defRPr/>
            </a:pPr>
            <a:r>
              <a:rPr lang="en-US" altLang="en-US" sz="2400" dirty="0" smtClean="0">
                <a:effectLst/>
                <a:latin typeface="+mn-lt"/>
                <a:cs typeface="Arial" panose="020B0604020202020204" pitchFamily="34" charset="0"/>
              </a:rPr>
              <a:t>Stroke/TIA within last 5 years</a:t>
            </a:r>
          </a:p>
          <a:p>
            <a:pPr>
              <a:buClr>
                <a:schemeClr val="tx1"/>
              </a:buClr>
              <a:defRPr/>
            </a:pPr>
            <a:r>
              <a:rPr lang="en-US" altLang="en-US" sz="2400" dirty="0" err="1" smtClean="0">
                <a:effectLst/>
                <a:latin typeface="+mn-lt"/>
                <a:cs typeface="Arial" panose="020B0604020202020204" pitchFamily="34" charset="0"/>
              </a:rPr>
              <a:t>Barthel</a:t>
            </a:r>
            <a:r>
              <a:rPr lang="en-US" altLang="en-US" sz="2400" dirty="0" smtClean="0">
                <a:effectLst/>
                <a:latin typeface="+mn-lt"/>
                <a:cs typeface="Arial" panose="020B0604020202020204" pitchFamily="34" charset="0"/>
              </a:rPr>
              <a:t> Index of &gt; 60 (</a:t>
            </a:r>
            <a:r>
              <a:rPr lang="en-US" altLang="en-US" sz="2400" dirty="0" smtClean="0">
                <a:latin typeface="+mn-lt"/>
                <a:cs typeface="Arial" panose="020B0604020202020204" pitchFamily="34" charset="0"/>
              </a:rPr>
              <a:t>completed by the study team)</a:t>
            </a:r>
            <a:endParaRPr lang="en-US" altLang="en-US" sz="2400" dirty="0" smtClean="0">
              <a:effectLst/>
              <a:latin typeface="+mn-lt"/>
              <a:cs typeface="Arial" panose="020B0604020202020204" pitchFamily="34" charset="0"/>
            </a:endParaRPr>
          </a:p>
          <a:p>
            <a:pPr>
              <a:buClr>
                <a:schemeClr val="tx1"/>
              </a:buClr>
              <a:defRPr/>
            </a:pPr>
            <a:r>
              <a:rPr lang="en-US" altLang="en-US" sz="2400" dirty="0" smtClean="0">
                <a:effectLst/>
                <a:latin typeface="+mn-lt"/>
                <a:cs typeface="Arial" panose="020B0604020202020204" pitchFamily="34" charset="0"/>
              </a:rPr>
              <a:t>Able to participate in groups </a:t>
            </a:r>
          </a:p>
          <a:p>
            <a:pPr marL="660400" indent="-660400" algn="ctr">
              <a:buClr>
                <a:schemeClr val="tx1"/>
              </a:buClr>
              <a:buFont typeface="Wingdings" panose="05000000000000000000" pitchFamily="2" charset="2"/>
              <a:buNone/>
              <a:defRPr/>
            </a:pPr>
            <a:endParaRPr lang="en-US" altLang="en-US" sz="2400" b="1" dirty="0" smtClean="0">
              <a:effectLst>
                <a:outerShdw blurRad="38100" dist="38100" dir="2700000" algn="tl">
                  <a:srgbClr val="000000">
                    <a:alpha val="43137"/>
                  </a:srgbClr>
                </a:outerShdw>
              </a:effectLst>
            </a:endParaRPr>
          </a:p>
          <a:p>
            <a:pPr marL="660400" indent="-660400" algn="ctr">
              <a:buClr>
                <a:schemeClr val="tx1"/>
              </a:buClr>
              <a:buFont typeface="Wingdings" panose="05000000000000000000" pitchFamily="2" charset="2"/>
              <a:buNone/>
              <a:defRPr/>
            </a:pPr>
            <a:r>
              <a:rPr lang="en-US" altLang="en-US" sz="4400" b="1" dirty="0" smtClean="0">
                <a:effectLst>
                  <a:outerShdw blurRad="38100" dist="38100" dir="2700000" algn="tl">
                    <a:srgbClr val="000000">
                      <a:alpha val="43137"/>
                    </a:srgbClr>
                  </a:outerShdw>
                </a:effectLst>
              </a:rPr>
              <a:t>Exclusion Criteria</a:t>
            </a:r>
          </a:p>
          <a:p>
            <a:pPr>
              <a:buClr>
                <a:schemeClr val="tx1"/>
              </a:buClr>
              <a:defRPr/>
            </a:pPr>
            <a:r>
              <a:rPr lang="en-US" altLang="en-US" sz="2400" dirty="0" smtClean="0">
                <a:effectLst/>
              </a:rPr>
              <a:t>Unable or unwilling to provide consent</a:t>
            </a:r>
          </a:p>
          <a:p>
            <a:pPr>
              <a:buClr>
                <a:schemeClr val="tx1"/>
              </a:buClr>
              <a:defRPr/>
            </a:pPr>
            <a:r>
              <a:rPr lang="en-US" altLang="en-US" sz="2400" dirty="0" smtClean="0">
                <a:effectLst/>
              </a:rPr>
              <a:t>Stroke due to sickle-cell disease</a:t>
            </a:r>
          </a:p>
          <a:p>
            <a:pPr>
              <a:buClr>
                <a:schemeClr val="tx1"/>
              </a:buClr>
              <a:defRPr/>
            </a:pPr>
            <a:endParaRPr lang="en-US" altLang="en-US" sz="2800" dirty="0" smtClean="0">
              <a:effectLst>
                <a:outerShdw blurRad="38100" dist="38100" dir="2700000" algn="tl">
                  <a:srgbClr val="000000"/>
                </a:outerShdw>
              </a:effectLst>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055380" cy="1400530"/>
          </a:xfrm>
        </p:spPr>
        <p:txBody>
          <a:bodyPr/>
          <a:lstStyle/>
          <a:p>
            <a:pPr algn="ctr"/>
            <a:r>
              <a:rPr lang="en-US" b="1" dirty="0" smtClean="0">
                <a:solidFill>
                  <a:schemeClr val="tx1"/>
                </a:solidFill>
              </a:rPr>
              <a:t>Initial Enrollment Timeline</a:t>
            </a:r>
            <a:endParaRPr lang="en-US" b="1" dirty="0">
              <a:solidFill>
                <a:schemeClr val="tx1"/>
              </a:solidFill>
            </a:endParaRPr>
          </a:p>
        </p:txBody>
      </p:sp>
      <p:graphicFrame>
        <p:nvGraphicFramePr>
          <p:cNvPr id="4" name="Content Placeholder 4"/>
          <p:cNvGraphicFramePr>
            <a:graphicFrameLocks/>
          </p:cNvGraphicFramePr>
          <p:nvPr>
            <p:extLst>
              <p:ext uri="{D42A27DB-BD31-4B8C-83A1-F6EECF244321}">
                <p14:modId xmlns:p14="http://schemas.microsoft.com/office/powerpoint/2010/main" val="2619353599"/>
              </p:ext>
            </p:extLst>
          </p:nvPr>
        </p:nvGraphicFramePr>
        <p:xfrm>
          <a:off x="685800" y="1143000"/>
          <a:ext cx="7772400" cy="5565781"/>
        </p:xfrm>
        <a:graphic>
          <a:graphicData uri="http://schemas.openxmlformats.org/drawingml/2006/table">
            <a:tbl>
              <a:tblPr firstRow="1" firstCol="1" bandRow="1"/>
              <a:tblGrid>
                <a:gridCol w="1707379">
                  <a:extLst>
                    <a:ext uri="{9D8B030D-6E8A-4147-A177-3AD203B41FA5}">
                      <a16:colId xmlns:a16="http://schemas.microsoft.com/office/drawing/2014/main" val="146827605"/>
                    </a:ext>
                  </a:extLst>
                </a:gridCol>
                <a:gridCol w="1503513">
                  <a:extLst>
                    <a:ext uri="{9D8B030D-6E8A-4147-A177-3AD203B41FA5}">
                      <a16:colId xmlns:a16="http://schemas.microsoft.com/office/drawing/2014/main" val="3831693604"/>
                    </a:ext>
                  </a:extLst>
                </a:gridCol>
                <a:gridCol w="2191562">
                  <a:extLst>
                    <a:ext uri="{9D8B030D-6E8A-4147-A177-3AD203B41FA5}">
                      <a16:colId xmlns:a16="http://schemas.microsoft.com/office/drawing/2014/main" val="585973632"/>
                    </a:ext>
                  </a:extLst>
                </a:gridCol>
                <a:gridCol w="2369946">
                  <a:extLst>
                    <a:ext uri="{9D8B030D-6E8A-4147-A177-3AD203B41FA5}">
                      <a16:colId xmlns:a16="http://schemas.microsoft.com/office/drawing/2014/main" val="912441434"/>
                    </a:ext>
                  </a:extLst>
                </a:gridCol>
              </a:tblGrid>
              <a:tr h="651316">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endParaRPr lang="en-US" sz="1000" dirty="0">
                        <a:solidFill>
                          <a:srgbClr val="538135"/>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381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endParaRPr lang="en-US" sz="1000" dirty="0">
                        <a:solidFill>
                          <a:srgbClr val="538135"/>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381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marL="0" marR="0" algn="ctr">
                        <a:lnSpc>
                          <a:spcPct val="107000"/>
                        </a:lnSpc>
                        <a:spcBef>
                          <a:spcPts val="0"/>
                        </a:spcBef>
                        <a:spcAft>
                          <a:spcPts val="0"/>
                        </a:spcAft>
                      </a:pPr>
                      <a:r>
                        <a:rPr lang="en-US" sz="1800" dirty="0">
                          <a:ln>
                            <a:noFill/>
                          </a:ln>
                          <a:solidFill>
                            <a:schemeClr val="accent4">
                              <a:lumMod val="25000"/>
                            </a:schemeClr>
                          </a:solidFill>
                          <a:effectLst/>
                        </a:rPr>
                        <a:t>Quarterly</a:t>
                      </a:r>
                      <a:endParaRPr lang="en-US" sz="1800" dirty="0">
                        <a:solidFill>
                          <a:schemeClr val="accent4">
                            <a:lumMod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381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marL="0" marR="0" algn="ctr">
                        <a:lnSpc>
                          <a:spcPct val="107000"/>
                        </a:lnSpc>
                        <a:spcBef>
                          <a:spcPts val="0"/>
                        </a:spcBef>
                        <a:spcAft>
                          <a:spcPts val="0"/>
                        </a:spcAft>
                      </a:pPr>
                      <a:r>
                        <a:rPr lang="en-US" sz="1800" dirty="0">
                          <a:ln>
                            <a:noFill/>
                          </a:ln>
                          <a:solidFill>
                            <a:schemeClr val="accent4">
                              <a:lumMod val="25000"/>
                            </a:schemeClr>
                          </a:solidFill>
                          <a:effectLst/>
                        </a:rPr>
                        <a:t>Cumulative</a:t>
                      </a:r>
                      <a:endParaRPr lang="en-US" sz="1800" dirty="0">
                        <a:solidFill>
                          <a:schemeClr val="accent4">
                            <a:lumMod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38100" cmpd="sng">
                      <a:solidFill>
                        <a:srgbClr val="D8D8D8"/>
                      </a:solidFill>
                    </a:lnB>
                    <a:lnTlToBr w="12700" cmpd="sng">
                      <a:noFill/>
                      <a:prstDash val="solid"/>
                    </a:lnTlToBr>
                    <a:lnBlToTr w="12700" cmpd="sng">
                      <a:noFill/>
                      <a:prstDash val="solid"/>
                    </a:lnBlToTr>
                    <a:solidFill>
                      <a:srgbClr val="0000A5">
                        <a:lumMod val="20000"/>
                        <a:lumOff val="80000"/>
                      </a:srgbClr>
                    </a:solidFill>
                  </a:tcPr>
                </a:tc>
                <a:extLst>
                  <a:ext uri="{0D108BD9-81ED-4DB2-BD59-A6C34878D82A}">
                    <a16:rowId xmlns:a16="http://schemas.microsoft.com/office/drawing/2014/main" val="3945236706"/>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marL="0" marR="0" algn="r">
                        <a:lnSpc>
                          <a:spcPct val="107000"/>
                        </a:lnSpc>
                        <a:spcBef>
                          <a:spcPts val="0"/>
                        </a:spcBef>
                        <a:spcAft>
                          <a:spcPts val="0"/>
                        </a:spcAft>
                      </a:pPr>
                      <a:r>
                        <a:rPr lang="en-US" sz="1800" dirty="0">
                          <a:ln>
                            <a:noFill/>
                          </a:ln>
                          <a:solidFill>
                            <a:schemeClr val="accent4">
                              <a:lumMod val="25000"/>
                            </a:schemeClr>
                          </a:solidFill>
                          <a:effectLst/>
                        </a:rPr>
                        <a:t>Year 1</a:t>
                      </a:r>
                      <a:endParaRPr lang="en-US" sz="1800" dirty="0">
                        <a:solidFill>
                          <a:schemeClr val="accent4">
                            <a:lumMod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381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Q1-Q2</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381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algn="ctr"/>
                      <a:endParaRPr lang="en-US" sz="1600" b="1" dirty="0">
                        <a:solidFill>
                          <a:srgbClr val="538135"/>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381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algn="ctr"/>
                      <a:endParaRPr lang="en-US" sz="1600" b="1" dirty="0">
                        <a:solidFill>
                          <a:srgbClr val="538135"/>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381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extLst>
                  <a:ext uri="{0D108BD9-81ED-4DB2-BD59-A6C34878D82A}">
                    <a16:rowId xmlns:a16="http://schemas.microsoft.com/office/drawing/2014/main" val="2114670398"/>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algn="r"/>
                      <a:endParaRPr lang="en-US" sz="1800" dirty="0">
                        <a:solidFill>
                          <a:schemeClr val="accent4">
                            <a:lumMod val="25000"/>
                          </a:schemeClr>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Q3</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10</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10</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extLst>
                  <a:ext uri="{0D108BD9-81ED-4DB2-BD59-A6C34878D82A}">
                    <a16:rowId xmlns:a16="http://schemas.microsoft.com/office/drawing/2014/main" val="3756086492"/>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algn="r"/>
                      <a:endParaRPr lang="en-US" sz="1800" dirty="0">
                        <a:solidFill>
                          <a:schemeClr val="accent4">
                            <a:lumMod val="25000"/>
                          </a:schemeClr>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Q4</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10</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20</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extLst>
                  <a:ext uri="{0D108BD9-81ED-4DB2-BD59-A6C34878D82A}">
                    <a16:rowId xmlns:a16="http://schemas.microsoft.com/office/drawing/2014/main" val="3811891097"/>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marL="0" marR="0" algn="r">
                        <a:lnSpc>
                          <a:spcPct val="107000"/>
                        </a:lnSpc>
                        <a:spcBef>
                          <a:spcPts val="0"/>
                        </a:spcBef>
                        <a:spcAft>
                          <a:spcPts val="0"/>
                        </a:spcAft>
                      </a:pPr>
                      <a:r>
                        <a:rPr lang="en-US" sz="1800" dirty="0">
                          <a:ln>
                            <a:noFill/>
                          </a:ln>
                          <a:solidFill>
                            <a:schemeClr val="accent4">
                              <a:lumMod val="25000"/>
                            </a:schemeClr>
                          </a:solidFill>
                          <a:effectLst/>
                        </a:rPr>
                        <a:t>Year 2</a:t>
                      </a:r>
                      <a:endParaRPr lang="en-US" sz="1800" dirty="0">
                        <a:solidFill>
                          <a:schemeClr val="accent4">
                            <a:lumMod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Q1</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10</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30</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extLst>
                  <a:ext uri="{0D108BD9-81ED-4DB2-BD59-A6C34878D82A}">
                    <a16:rowId xmlns:a16="http://schemas.microsoft.com/office/drawing/2014/main" val="3997210895"/>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algn="r"/>
                      <a:endParaRPr lang="en-US" sz="1800" dirty="0">
                        <a:solidFill>
                          <a:schemeClr val="accent4">
                            <a:lumMod val="25000"/>
                          </a:schemeClr>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Q2</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a:effectLst/>
                        </a:rPr>
                        <a:t>10</a:t>
                      </a:r>
                      <a:endParaRPr lang="en-US" sz="1600" b="1">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40</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extLst>
                  <a:ext uri="{0D108BD9-81ED-4DB2-BD59-A6C34878D82A}">
                    <a16:rowId xmlns:a16="http://schemas.microsoft.com/office/drawing/2014/main" val="3271622181"/>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algn="r"/>
                      <a:endParaRPr lang="en-US" sz="1800" dirty="0">
                        <a:solidFill>
                          <a:schemeClr val="accent4">
                            <a:lumMod val="25000"/>
                          </a:schemeClr>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Q3</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a:effectLst/>
                        </a:rPr>
                        <a:t>13</a:t>
                      </a:r>
                      <a:endParaRPr lang="en-US" sz="1600" b="1">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53</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extLst>
                  <a:ext uri="{0D108BD9-81ED-4DB2-BD59-A6C34878D82A}">
                    <a16:rowId xmlns:a16="http://schemas.microsoft.com/office/drawing/2014/main" val="2895055468"/>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algn="r"/>
                      <a:endParaRPr lang="en-US" sz="1800" dirty="0">
                        <a:solidFill>
                          <a:schemeClr val="accent4">
                            <a:lumMod val="25000"/>
                          </a:schemeClr>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Q4</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a:effectLst/>
                        </a:rPr>
                        <a:t>13</a:t>
                      </a:r>
                      <a:endParaRPr lang="en-US" sz="1600" b="1">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66</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extLst>
                  <a:ext uri="{0D108BD9-81ED-4DB2-BD59-A6C34878D82A}">
                    <a16:rowId xmlns:a16="http://schemas.microsoft.com/office/drawing/2014/main" val="2924173174"/>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marL="0" marR="0" algn="r">
                        <a:lnSpc>
                          <a:spcPct val="107000"/>
                        </a:lnSpc>
                        <a:spcBef>
                          <a:spcPts val="0"/>
                        </a:spcBef>
                        <a:spcAft>
                          <a:spcPts val="0"/>
                        </a:spcAft>
                      </a:pPr>
                      <a:r>
                        <a:rPr lang="en-US" sz="1800" dirty="0">
                          <a:ln>
                            <a:noFill/>
                          </a:ln>
                          <a:solidFill>
                            <a:schemeClr val="accent4">
                              <a:lumMod val="25000"/>
                            </a:schemeClr>
                          </a:solidFill>
                          <a:effectLst/>
                        </a:rPr>
                        <a:t>Year 3 </a:t>
                      </a:r>
                      <a:endParaRPr lang="en-US" sz="1800" dirty="0">
                        <a:solidFill>
                          <a:schemeClr val="accent4">
                            <a:lumMod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Q1</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a:effectLst/>
                        </a:rPr>
                        <a:t>14</a:t>
                      </a:r>
                      <a:endParaRPr lang="en-US" sz="1600" b="1">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80</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extLst>
                  <a:ext uri="{0D108BD9-81ED-4DB2-BD59-A6C34878D82A}">
                    <a16:rowId xmlns:a16="http://schemas.microsoft.com/office/drawing/2014/main" val="1156839797"/>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algn="r"/>
                      <a:endParaRPr lang="en-US" sz="1800" dirty="0">
                        <a:solidFill>
                          <a:schemeClr val="accent4">
                            <a:lumMod val="25000"/>
                          </a:schemeClr>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Q2</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a:effectLst/>
                        </a:rPr>
                        <a:t>13</a:t>
                      </a:r>
                      <a:endParaRPr lang="en-US" sz="1600" b="1">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93</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extLst>
                  <a:ext uri="{0D108BD9-81ED-4DB2-BD59-A6C34878D82A}">
                    <a16:rowId xmlns:a16="http://schemas.microsoft.com/office/drawing/2014/main" val="3279176765"/>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algn="r"/>
                      <a:endParaRPr lang="en-US" sz="1800" dirty="0">
                        <a:solidFill>
                          <a:schemeClr val="accent4">
                            <a:lumMod val="25000"/>
                          </a:schemeClr>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Q3</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a:effectLst/>
                        </a:rPr>
                        <a:t>13</a:t>
                      </a:r>
                      <a:endParaRPr lang="en-US" sz="1600" b="1">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106</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extLst>
                  <a:ext uri="{0D108BD9-81ED-4DB2-BD59-A6C34878D82A}">
                    <a16:rowId xmlns:a16="http://schemas.microsoft.com/office/drawing/2014/main" val="1417581951"/>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algn="r"/>
                      <a:endParaRPr lang="en-US" sz="1800" dirty="0">
                        <a:solidFill>
                          <a:schemeClr val="accent4">
                            <a:lumMod val="25000"/>
                          </a:schemeClr>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Q4</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a:effectLst/>
                        </a:rPr>
                        <a:t>14</a:t>
                      </a:r>
                      <a:endParaRPr lang="en-US" sz="1600" b="1">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120</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extLst>
                  <a:ext uri="{0D108BD9-81ED-4DB2-BD59-A6C34878D82A}">
                    <a16:rowId xmlns:a16="http://schemas.microsoft.com/office/drawing/2014/main" val="3885976805"/>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marL="0" marR="0" algn="r">
                        <a:lnSpc>
                          <a:spcPct val="107000"/>
                        </a:lnSpc>
                        <a:spcBef>
                          <a:spcPts val="0"/>
                        </a:spcBef>
                        <a:spcAft>
                          <a:spcPts val="0"/>
                        </a:spcAft>
                      </a:pPr>
                      <a:r>
                        <a:rPr lang="en-US" sz="1800" dirty="0">
                          <a:ln>
                            <a:noFill/>
                          </a:ln>
                          <a:solidFill>
                            <a:schemeClr val="accent4">
                              <a:lumMod val="25000"/>
                            </a:schemeClr>
                          </a:solidFill>
                          <a:effectLst/>
                        </a:rPr>
                        <a:t>Year 4</a:t>
                      </a:r>
                      <a:endParaRPr lang="en-US" sz="1800" dirty="0">
                        <a:solidFill>
                          <a:schemeClr val="accent4">
                            <a:lumMod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Q1</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a:effectLst/>
                        </a:rPr>
                        <a:t>20</a:t>
                      </a:r>
                      <a:endParaRPr lang="en-US" sz="1600" b="1">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140</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extLst>
                  <a:ext uri="{0D108BD9-81ED-4DB2-BD59-A6C34878D82A}">
                    <a16:rowId xmlns:a16="http://schemas.microsoft.com/office/drawing/2014/main" val="3488503979"/>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algn="r"/>
                      <a:endParaRPr lang="en-US" sz="1800" dirty="0">
                        <a:solidFill>
                          <a:schemeClr val="accent4">
                            <a:lumMod val="25000"/>
                          </a:schemeClr>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Q2</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a:effectLst/>
                        </a:rPr>
                        <a:t>20</a:t>
                      </a:r>
                      <a:endParaRPr lang="en-US" sz="1600" b="1">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ctr">
                        <a:lnSpc>
                          <a:spcPct val="107000"/>
                        </a:lnSpc>
                        <a:spcBef>
                          <a:spcPts val="0"/>
                        </a:spcBef>
                        <a:spcAft>
                          <a:spcPts val="0"/>
                        </a:spcAft>
                      </a:pPr>
                      <a:r>
                        <a:rPr lang="en-US" sz="1600" b="1" dirty="0">
                          <a:effectLst/>
                        </a:rPr>
                        <a:t>160</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extLst>
                  <a:ext uri="{0D108BD9-81ED-4DB2-BD59-A6C34878D82A}">
                    <a16:rowId xmlns:a16="http://schemas.microsoft.com/office/drawing/2014/main" val="198278056"/>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algn="r"/>
                      <a:endParaRPr lang="en-US" sz="1800" dirty="0">
                        <a:solidFill>
                          <a:schemeClr val="accent4">
                            <a:lumMod val="25000"/>
                          </a:schemeClr>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Q3-Q4</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algn="ctr"/>
                      <a:endParaRPr lang="en-US" sz="1600" b="1">
                        <a:solidFill>
                          <a:srgbClr val="538135"/>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algn="ctr"/>
                      <a:endParaRPr lang="en-US" sz="1600" b="1" dirty="0">
                        <a:solidFill>
                          <a:srgbClr val="538135"/>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20000"/>
                      </a:srgbClr>
                    </a:solidFill>
                  </a:tcPr>
                </a:tc>
                <a:extLst>
                  <a:ext uri="{0D108BD9-81ED-4DB2-BD59-A6C34878D82A}">
                    <a16:rowId xmlns:a16="http://schemas.microsoft.com/office/drawing/2014/main" val="1223252620"/>
                  </a:ext>
                </a:extLst>
              </a:tr>
              <a:tr h="327631">
                <a:tc>
                  <a:txBody>
                    <a:bodyPr/>
                    <a:lstStyle>
                      <a:lvl1pPr marL="0" algn="l" defTabSz="457207" rtl="0" eaLnBrk="1" latinLnBrk="0" hangingPunct="1">
                        <a:defRPr sz="1800" b="1" kern="1200">
                          <a:solidFill>
                            <a:schemeClr val="lt1"/>
                          </a:solidFill>
                          <a:latin typeface="Calibri"/>
                        </a:defRPr>
                      </a:lvl1pPr>
                      <a:lvl2pPr marL="457207" algn="l" defTabSz="457207" rtl="0" eaLnBrk="1" latinLnBrk="0" hangingPunct="1">
                        <a:defRPr sz="1800" b="1" kern="1200">
                          <a:solidFill>
                            <a:schemeClr val="lt1"/>
                          </a:solidFill>
                          <a:latin typeface="Calibri"/>
                        </a:defRPr>
                      </a:lvl2pPr>
                      <a:lvl3pPr marL="914415" algn="l" defTabSz="457207" rtl="0" eaLnBrk="1" latinLnBrk="0" hangingPunct="1">
                        <a:defRPr sz="1800" b="1" kern="1200">
                          <a:solidFill>
                            <a:schemeClr val="lt1"/>
                          </a:solidFill>
                          <a:latin typeface="Calibri"/>
                        </a:defRPr>
                      </a:lvl3pPr>
                      <a:lvl4pPr marL="1371622" algn="l" defTabSz="457207" rtl="0" eaLnBrk="1" latinLnBrk="0" hangingPunct="1">
                        <a:defRPr sz="1800" b="1" kern="1200">
                          <a:solidFill>
                            <a:schemeClr val="lt1"/>
                          </a:solidFill>
                          <a:latin typeface="Calibri"/>
                        </a:defRPr>
                      </a:lvl4pPr>
                      <a:lvl5pPr marL="1828831" algn="l" defTabSz="457207" rtl="0" eaLnBrk="1" latinLnBrk="0" hangingPunct="1">
                        <a:defRPr sz="1800" b="1" kern="1200">
                          <a:solidFill>
                            <a:schemeClr val="lt1"/>
                          </a:solidFill>
                          <a:latin typeface="Calibri"/>
                        </a:defRPr>
                      </a:lvl5pPr>
                      <a:lvl6pPr marL="2286038" algn="l" defTabSz="457207" rtl="0" eaLnBrk="1" latinLnBrk="0" hangingPunct="1">
                        <a:defRPr sz="1800" b="1" kern="1200">
                          <a:solidFill>
                            <a:schemeClr val="lt1"/>
                          </a:solidFill>
                          <a:latin typeface="Calibri"/>
                        </a:defRPr>
                      </a:lvl6pPr>
                      <a:lvl7pPr marL="2743246" algn="l" defTabSz="457207" rtl="0" eaLnBrk="1" latinLnBrk="0" hangingPunct="1">
                        <a:defRPr sz="1800" b="1" kern="1200">
                          <a:solidFill>
                            <a:schemeClr val="lt1"/>
                          </a:solidFill>
                          <a:latin typeface="Calibri"/>
                        </a:defRPr>
                      </a:lvl7pPr>
                      <a:lvl8pPr marL="3200453" algn="l" defTabSz="457207" rtl="0" eaLnBrk="1" latinLnBrk="0" hangingPunct="1">
                        <a:defRPr sz="1800" b="1" kern="1200">
                          <a:solidFill>
                            <a:schemeClr val="lt1"/>
                          </a:solidFill>
                          <a:latin typeface="Calibri"/>
                        </a:defRPr>
                      </a:lvl8pPr>
                      <a:lvl9pPr marL="3657661" algn="l" defTabSz="457207" rtl="0" eaLnBrk="1" latinLnBrk="0" hangingPunct="1">
                        <a:defRPr sz="1800" b="1" kern="1200">
                          <a:solidFill>
                            <a:schemeClr val="lt1"/>
                          </a:solidFill>
                          <a:latin typeface="Calibri"/>
                        </a:defRPr>
                      </a:lvl9pPr>
                    </a:lstStyle>
                    <a:p>
                      <a:pPr marL="0" marR="0" algn="r">
                        <a:lnSpc>
                          <a:spcPct val="107000"/>
                        </a:lnSpc>
                        <a:spcBef>
                          <a:spcPts val="0"/>
                        </a:spcBef>
                        <a:spcAft>
                          <a:spcPts val="0"/>
                        </a:spcAft>
                      </a:pPr>
                      <a:r>
                        <a:rPr lang="en-US" sz="1800" dirty="0">
                          <a:ln>
                            <a:noFill/>
                          </a:ln>
                          <a:solidFill>
                            <a:schemeClr val="accent4">
                              <a:lumMod val="25000"/>
                            </a:schemeClr>
                          </a:solidFill>
                          <a:effectLst/>
                        </a:rPr>
                        <a:t>Year 5</a:t>
                      </a:r>
                      <a:endParaRPr lang="en-US" sz="1800" dirty="0">
                        <a:solidFill>
                          <a:schemeClr val="accent4">
                            <a:lumMod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00A5">
                        <a:lumMod val="20000"/>
                        <a:lumOff val="8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marL="0" marR="0" algn="l">
                        <a:lnSpc>
                          <a:spcPct val="107000"/>
                        </a:lnSpc>
                        <a:spcBef>
                          <a:spcPts val="0"/>
                        </a:spcBef>
                        <a:spcAft>
                          <a:spcPts val="0"/>
                        </a:spcAft>
                      </a:pPr>
                      <a:r>
                        <a:rPr lang="en-US" sz="1600" b="1" dirty="0">
                          <a:effectLst/>
                        </a:rPr>
                        <a:t>Q1-Q4</a:t>
                      </a:r>
                      <a:endParaRPr lang="en-US" sz="16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algn="ctr"/>
                      <a:endParaRPr lang="en-US" sz="1600" b="1">
                        <a:solidFill>
                          <a:srgbClr val="538135"/>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tc>
                  <a:txBody>
                    <a:bodyPr/>
                    <a:lstStyle>
                      <a:lvl1pPr marL="0" algn="l" defTabSz="457207" rtl="0" eaLnBrk="1" latinLnBrk="0" hangingPunct="1">
                        <a:defRPr sz="1800" kern="1200">
                          <a:solidFill>
                            <a:schemeClr val="dk1"/>
                          </a:solidFill>
                          <a:latin typeface="Calibri"/>
                        </a:defRPr>
                      </a:lvl1pPr>
                      <a:lvl2pPr marL="457207" algn="l" defTabSz="457207" rtl="0" eaLnBrk="1" latinLnBrk="0" hangingPunct="1">
                        <a:defRPr sz="1800" kern="1200">
                          <a:solidFill>
                            <a:schemeClr val="dk1"/>
                          </a:solidFill>
                          <a:latin typeface="Calibri"/>
                        </a:defRPr>
                      </a:lvl2pPr>
                      <a:lvl3pPr marL="914415" algn="l" defTabSz="457207" rtl="0" eaLnBrk="1" latinLnBrk="0" hangingPunct="1">
                        <a:defRPr sz="1800" kern="1200">
                          <a:solidFill>
                            <a:schemeClr val="dk1"/>
                          </a:solidFill>
                          <a:latin typeface="Calibri"/>
                        </a:defRPr>
                      </a:lvl3pPr>
                      <a:lvl4pPr marL="1371622" algn="l" defTabSz="457207" rtl="0" eaLnBrk="1" latinLnBrk="0" hangingPunct="1">
                        <a:defRPr sz="1800" kern="1200">
                          <a:solidFill>
                            <a:schemeClr val="dk1"/>
                          </a:solidFill>
                          <a:latin typeface="Calibri"/>
                        </a:defRPr>
                      </a:lvl4pPr>
                      <a:lvl5pPr marL="1828831" algn="l" defTabSz="457207" rtl="0" eaLnBrk="1" latinLnBrk="0" hangingPunct="1">
                        <a:defRPr sz="1800" kern="1200">
                          <a:solidFill>
                            <a:schemeClr val="dk1"/>
                          </a:solidFill>
                          <a:latin typeface="Calibri"/>
                        </a:defRPr>
                      </a:lvl5pPr>
                      <a:lvl6pPr marL="2286038" algn="l" defTabSz="457207" rtl="0" eaLnBrk="1" latinLnBrk="0" hangingPunct="1">
                        <a:defRPr sz="1800" kern="1200">
                          <a:solidFill>
                            <a:schemeClr val="dk1"/>
                          </a:solidFill>
                          <a:latin typeface="Calibri"/>
                        </a:defRPr>
                      </a:lvl6pPr>
                      <a:lvl7pPr marL="2743246" algn="l" defTabSz="457207" rtl="0" eaLnBrk="1" latinLnBrk="0" hangingPunct="1">
                        <a:defRPr sz="1800" kern="1200">
                          <a:solidFill>
                            <a:schemeClr val="dk1"/>
                          </a:solidFill>
                          <a:latin typeface="Calibri"/>
                        </a:defRPr>
                      </a:lvl7pPr>
                      <a:lvl8pPr marL="3200453" algn="l" defTabSz="457207" rtl="0" eaLnBrk="1" latinLnBrk="0" hangingPunct="1">
                        <a:defRPr sz="1800" kern="1200">
                          <a:solidFill>
                            <a:schemeClr val="dk1"/>
                          </a:solidFill>
                          <a:latin typeface="Calibri"/>
                        </a:defRPr>
                      </a:lvl8pPr>
                      <a:lvl9pPr marL="3657661" algn="l" defTabSz="457207" rtl="0" eaLnBrk="1" latinLnBrk="0" hangingPunct="1">
                        <a:defRPr sz="1800" kern="1200">
                          <a:solidFill>
                            <a:schemeClr val="dk1"/>
                          </a:solidFill>
                          <a:latin typeface="Calibri"/>
                        </a:defRPr>
                      </a:lvl9pPr>
                    </a:lstStyle>
                    <a:p>
                      <a:pPr algn="ctr"/>
                      <a:endParaRPr lang="en-US" sz="1600" b="1" dirty="0">
                        <a:solidFill>
                          <a:srgbClr val="538135"/>
                        </a:solidFill>
                        <a:effectLst/>
                        <a:latin typeface="Calibri" panose="020F0502020204030204" pitchFamily="34" charset="0"/>
                        <a:cs typeface="Times New Roman" panose="02020603050405020304" pitchFamily="18" charset="0"/>
                      </a:endParaRPr>
                    </a:p>
                  </a:txBody>
                  <a:tcPr marL="61944" marR="61944" marT="0" marB="0">
                    <a:lnL w="12700" cmpd="sng">
                      <a:solidFill>
                        <a:srgbClr val="D8D8D8"/>
                      </a:solidFill>
                    </a:lnL>
                    <a:lnR w="12700" cmpd="sng">
                      <a:solidFill>
                        <a:srgbClr val="D8D8D8"/>
                      </a:solidFill>
                    </a:lnR>
                    <a:lnT w="12700" cmpd="sng">
                      <a:solidFill>
                        <a:srgbClr val="D8D8D8"/>
                      </a:solidFill>
                    </a:lnT>
                    <a:lnB w="12700" cmpd="sng">
                      <a:solidFill>
                        <a:srgbClr val="D8D8D8"/>
                      </a:solidFill>
                    </a:lnB>
                    <a:lnTlToBr w="12700" cmpd="sng">
                      <a:noFill/>
                      <a:prstDash val="solid"/>
                    </a:lnTlToBr>
                    <a:lnBlToTr w="12700" cmpd="sng">
                      <a:noFill/>
                      <a:prstDash val="solid"/>
                    </a:lnBlToTr>
                    <a:solidFill>
                      <a:srgbClr val="004263">
                        <a:tint val="40000"/>
                      </a:srgbClr>
                    </a:solidFill>
                  </a:tcPr>
                </a:tc>
                <a:extLst>
                  <a:ext uri="{0D108BD9-81ED-4DB2-BD59-A6C34878D82A}">
                    <a16:rowId xmlns:a16="http://schemas.microsoft.com/office/drawing/2014/main" val="2898551754"/>
                  </a:ext>
                </a:extLst>
              </a:tr>
            </a:tbl>
          </a:graphicData>
        </a:graphic>
      </p:graphicFrame>
    </p:spTree>
    <p:extLst>
      <p:ext uri="{BB962C8B-B14F-4D97-AF65-F5344CB8AC3E}">
        <p14:creationId xmlns:p14="http://schemas.microsoft.com/office/powerpoint/2010/main" val="1526609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457200"/>
            <a:ext cx="8229600" cy="1139825"/>
          </a:xfrm>
        </p:spPr>
        <p:txBody>
          <a:bodyPr/>
          <a:lstStyle/>
          <a:p>
            <a:pPr algn="ctr"/>
            <a:r>
              <a:rPr lang="en-US" altLang="en-US" b="1" dirty="0" smtClean="0">
                <a:solidFill>
                  <a:schemeClr val="tx1"/>
                </a:solidFill>
                <a:effectLst>
                  <a:outerShdw blurRad="38100" dist="38100" dir="2700000" algn="tl">
                    <a:srgbClr val="000000">
                      <a:alpha val="43137"/>
                    </a:srgbClr>
                  </a:outerShdw>
                </a:effectLst>
              </a:rPr>
              <a:t>Enrollment Progress</a:t>
            </a:r>
            <a:endParaRPr lang="en-US" b="1" dirty="0">
              <a:solidFill>
                <a:schemeClr val="tx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77138" y="1295400"/>
            <a:ext cx="8610600" cy="5410200"/>
          </a:xfrm>
        </p:spPr>
        <p:txBody>
          <a:bodyPr>
            <a:normAutofit/>
          </a:bodyPr>
          <a:lstStyle/>
          <a:p>
            <a:r>
              <a:rPr lang="en-US" sz="2700" dirty="0" smtClean="0"/>
              <a:t>We are open for enrollment</a:t>
            </a:r>
          </a:p>
          <a:p>
            <a:pPr lvl="1">
              <a:buFont typeface="Wingdings" panose="05000000000000000000" pitchFamily="2" charset="2"/>
              <a:buChar char="§"/>
            </a:pPr>
            <a:r>
              <a:rPr lang="en-US" sz="2400" dirty="0"/>
              <a:t>Progress has been delayed due to </a:t>
            </a:r>
            <a:r>
              <a:rPr lang="en-US" sz="2400" dirty="0" smtClean="0"/>
              <a:t>COVID and technological challenges </a:t>
            </a:r>
          </a:p>
          <a:p>
            <a:pPr lvl="1">
              <a:buFont typeface="Wingdings" panose="05000000000000000000" pitchFamily="2" charset="2"/>
              <a:buChar char="§"/>
            </a:pPr>
            <a:r>
              <a:rPr lang="en-US" sz="2400" dirty="0" smtClean="0"/>
              <a:t>There are currently 4 participants enrolled </a:t>
            </a:r>
            <a:endParaRPr lang="en-US" sz="2300" dirty="0"/>
          </a:p>
          <a:p>
            <a:pPr>
              <a:buFont typeface="Wingdings" panose="05000000000000000000" pitchFamily="2" charset="2"/>
              <a:buChar char="§"/>
            </a:pPr>
            <a:endParaRPr lang="en-US" sz="2400" dirty="0"/>
          </a:p>
          <a:p>
            <a:r>
              <a:rPr lang="en-US" sz="2700" dirty="0" smtClean="0"/>
              <a:t>We are looking for approximately 16 African American men for the first cohort </a:t>
            </a:r>
          </a:p>
          <a:p>
            <a:endParaRPr lang="en-US" sz="2700" dirty="0" smtClean="0"/>
          </a:p>
          <a:p>
            <a:r>
              <a:rPr lang="en-US" sz="2700" dirty="0" smtClean="0"/>
              <a:t>We anticipate that our first session will begin in 5 weeks</a:t>
            </a:r>
            <a:endParaRPr lang="en-US" sz="2700" dirty="0"/>
          </a:p>
          <a:p>
            <a:endParaRPr lang="en-US" sz="2500" dirty="0" smtClean="0"/>
          </a:p>
          <a:p>
            <a:pPr marL="0" indent="0">
              <a:buNone/>
            </a:pPr>
            <a:endParaRPr lang="en-US" sz="2700" dirty="0" smtClean="0"/>
          </a:p>
          <a:p>
            <a:endParaRPr lang="en-US" sz="2700" dirty="0" smtClean="0"/>
          </a:p>
          <a:p>
            <a:endParaRPr lang="en-US" sz="2700" dirty="0" smtClean="0"/>
          </a:p>
        </p:txBody>
      </p:sp>
    </p:spTree>
    <p:extLst>
      <p:ext uri="{BB962C8B-B14F-4D97-AF65-F5344CB8AC3E}">
        <p14:creationId xmlns:p14="http://schemas.microsoft.com/office/powerpoint/2010/main" val="4185740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tx1"/>
                </a:solidFill>
              </a:rPr>
              <a:t>Changes for COVID</a:t>
            </a:r>
            <a:endParaRPr lang="en-US" b="1" dirty="0">
              <a:solidFill>
                <a:schemeClr val="tx1"/>
              </a:solidFill>
            </a:endParaRPr>
          </a:p>
        </p:txBody>
      </p:sp>
      <p:sp>
        <p:nvSpPr>
          <p:cNvPr id="3" name="Content Placeholder 2"/>
          <p:cNvSpPr>
            <a:spLocks noGrp="1"/>
          </p:cNvSpPr>
          <p:nvPr>
            <p:ph idx="1"/>
          </p:nvPr>
        </p:nvSpPr>
        <p:spPr>
          <a:xfrm>
            <a:off x="762000" y="1524000"/>
            <a:ext cx="8087700" cy="4800606"/>
          </a:xfrm>
        </p:spPr>
        <p:txBody>
          <a:bodyPr>
            <a:normAutofit/>
          </a:bodyPr>
          <a:lstStyle/>
          <a:p>
            <a:r>
              <a:rPr lang="en-US" sz="3200" dirty="0"/>
              <a:t>Virtual enrollment</a:t>
            </a:r>
          </a:p>
          <a:p>
            <a:r>
              <a:rPr lang="en-US" sz="3200" dirty="0"/>
              <a:t>Planned </a:t>
            </a:r>
            <a:r>
              <a:rPr lang="en-US" sz="3200" dirty="0" smtClean="0"/>
              <a:t>modifications </a:t>
            </a:r>
            <a:r>
              <a:rPr lang="en-US" sz="3200" dirty="0"/>
              <a:t>to </a:t>
            </a:r>
            <a:r>
              <a:rPr lang="en-US" sz="3200" dirty="0" smtClean="0"/>
              <a:t>assessments:</a:t>
            </a:r>
            <a:endParaRPr lang="en-US" sz="3200" dirty="0"/>
          </a:p>
          <a:p>
            <a:pPr lvl="1"/>
            <a:r>
              <a:rPr lang="en-US" sz="3200" dirty="0"/>
              <a:t>Home blood pressure monitoring</a:t>
            </a:r>
          </a:p>
          <a:p>
            <a:pPr lvl="1"/>
            <a:r>
              <a:rPr lang="en-US" sz="3200" dirty="0"/>
              <a:t>Visits to University Hospitals </a:t>
            </a:r>
            <a:r>
              <a:rPr lang="en-US" sz="3200" dirty="0" err="1"/>
              <a:t>Dahms</a:t>
            </a:r>
            <a:r>
              <a:rPr lang="en-US" sz="3200" dirty="0"/>
              <a:t> clinical research unit</a:t>
            </a:r>
          </a:p>
          <a:p>
            <a:pPr lvl="1"/>
            <a:r>
              <a:rPr lang="en-US" sz="3200" dirty="0"/>
              <a:t>Nutrition assessments done virtually</a:t>
            </a:r>
          </a:p>
          <a:p>
            <a:r>
              <a:rPr lang="en-US" sz="3200" dirty="0"/>
              <a:t>Virtually </a:t>
            </a:r>
            <a:r>
              <a:rPr lang="en-US" sz="3200" dirty="0" smtClean="0"/>
              <a:t>– delivered </a:t>
            </a:r>
            <a:r>
              <a:rPr lang="en-US" sz="3200" dirty="0"/>
              <a:t>TEAM program using zoom or similar on-line platform</a:t>
            </a:r>
          </a:p>
          <a:p>
            <a:endParaRPr lang="en-US" sz="3200" dirty="0"/>
          </a:p>
        </p:txBody>
      </p:sp>
    </p:spTree>
    <p:extLst>
      <p:ext uri="{BB962C8B-B14F-4D97-AF65-F5344CB8AC3E}">
        <p14:creationId xmlns:p14="http://schemas.microsoft.com/office/powerpoint/2010/main" val="3868724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562600"/>
          </a:xfrm>
        </p:spPr>
        <p:txBody>
          <a:bodyPr>
            <a:noAutofit/>
          </a:bodyPr>
          <a:lstStyle/>
          <a:p>
            <a:pPr marL="0" lvl="0" indent="0" algn="ctr" defTabSz="914400" eaLnBrk="0" fontAlgn="base" hangingPunct="0">
              <a:spcBef>
                <a:spcPct val="20000"/>
              </a:spcBef>
              <a:spcAft>
                <a:spcPct val="0"/>
              </a:spcAft>
              <a:buClr>
                <a:srgbClr val="FFFFCC"/>
              </a:buClr>
              <a:buSzPct val="75000"/>
              <a:buNone/>
            </a:pPr>
            <a:r>
              <a:rPr lang="en-US" sz="3600" b="1" kern="0" dirty="0">
                <a:solidFill>
                  <a:srgbClr val="D8D8D8"/>
                </a:solidFill>
                <a:effectLst>
                  <a:outerShdw blurRad="38100" dist="38100" dir="2700000" algn="tl">
                    <a:srgbClr val="010199"/>
                  </a:outerShdw>
                </a:effectLst>
                <a:latin typeface="Calibri"/>
                <a:ea typeface="+mn-ea"/>
                <a:cs typeface="+mn-cs"/>
              </a:rPr>
              <a:t>For referrals, please contact the </a:t>
            </a:r>
            <a:r>
              <a:rPr lang="en-US" sz="3600" b="1" kern="0" dirty="0">
                <a:solidFill>
                  <a:srgbClr val="00B0F0"/>
                </a:solidFill>
                <a:effectLst>
                  <a:outerShdw blurRad="38100" dist="38100" dir="2700000" algn="tl">
                    <a:srgbClr val="010199"/>
                  </a:outerShdw>
                </a:effectLst>
                <a:latin typeface="Calibri"/>
                <a:ea typeface="+mn-ea"/>
                <a:cs typeface="+mn-cs"/>
              </a:rPr>
              <a:t>research assistant</a:t>
            </a:r>
            <a:r>
              <a:rPr lang="en-US" sz="3600" b="1" kern="0" dirty="0">
                <a:solidFill>
                  <a:srgbClr val="D8D8D8"/>
                </a:solidFill>
                <a:effectLst>
                  <a:outerShdw blurRad="38100" dist="38100" dir="2700000" algn="tl">
                    <a:srgbClr val="010199"/>
                  </a:outerShdw>
                </a:effectLst>
                <a:latin typeface="Calibri"/>
                <a:ea typeface="+mn-ea"/>
                <a:cs typeface="+mn-cs"/>
              </a:rPr>
              <a:t>, </a:t>
            </a:r>
            <a:r>
              <a:rPr lang="en-US" sz="3600" b="1" kern="0" dirty="0">
                <a:solidFill>
                  <a:srgbClr val="AAAAB8">
                    <a:lumMod val="20000"/>
                    <a:lumOff val="80000"/>
                  </a:srgbClr>
                </a:solidFill>
                <a:effectLst>
                  <a:outerShdw blurRad="38100" dist="38100" dir="2700000" algn="tl">
                    <a:srgbClr val="010199"/>
                  </a:outerShdw>
                </a:effectLst>
                <a:latin typeface="Calibri"/>
                <a:ea typeface="+mn-ea"/>
                <a:cs typeface="+mn-cs"/>
              </a:rPr>
              <a:t>Michaela Broadnax </a:t>
            </a:r>
            <a:r>
              <a:rPr lang="en-US" sz="3600" b="1" kern="0" dirty="0" smtClean="0">
                <a:solidFill>
                  <a:srgbClr val="FF0000"/>
                </a:solidFill>
                <a:effectLst>
                  <a:outerShdw blurRad="38100" dist="38100" dir="2700000" algn="tl">
                    <a:srgbClr val="010199"/>
                  </a:outerShdw>
                </a:effectLst>
                <a:latin typeface="Calibri"/>
                <a:ea typeface="+mn-ea"/>
                <a:cs typeface="+mn-cs"/>
              </a:rPr>
              <a:t>(</a:t>
            </a:r>
            <a:r>
              <a:rPr lang="en-US" sz="3600" b="1" kern="0" dirty="0">
                <a:solidFill>
                  <a:srgbClr val="FF0000"/>
                </a:solidFill>
                <a:effectLst>
                  <a:outerShdw blurRad="38100" dist="38100" dir="2700000" algn="tl">
                    <a:srgbClr val="010199"/>
                  </a:outerShdw>
                </a:effectLst>
                <a:latin typeface="Calibri"/>
                <a:ea typeface="+mn-ea"/>
                <a:cs typeface="+mn-cs"/>
              </a:rPr>
              <a:t>216) 286-4362 </a:t>
            </a:r>
            <a:r>
              <a:rPr lang="en-US" sz="3600" b="1" kern="0" dirty="0">
                <a:solidFill>
                  <a:srgbClr val="D8D8D8"/>
                </a:solidFill>
                <a:effectLst>
                  <a:outerShdw blurRad="38100" dist="38100" dir="2700000" algn="tl">
                    <a:srgbClr val="010199"/>
                  </a:outerShdw>
                </a:effectLst>
                <a:latin typeface="Calibri"/>
                <a:ea typeface="+mn-ea"/>
                <a:cs typeface="+mn-cs"/>
              </a:rPr>
              <a:t>or </a:t>
            </a:r>
            <a:r>
              <a:rPr lang="en-US" sz="3600" b="1" kern="0" dirty="0" smtClean="0">
                <a:solidFill>
                  <a:srgbClr val="D8D8D8"/>
                </a:solidFill>
                <a:effectLst>
                  <a:outerShdw blurRad="38100" dist="38100" dir="2700000" algn="tl">
                    <a:srgbClr val="010199"/>
                  </a:outerShdw>
                </a:effectLst>
                <a:latin typeface="Calibri"/>
                <a:ea typeface="+mn-ea"/>
                <a:cs typeface="+mn-cs"/>
                <a:hlinkClick r:id="rId3"/>
              </a:rPr>
              <a:t>Michaela.Broadnax@UhHospitals.org</a:t>
            </a:r>
            <a:endParaRPr lang="en-US" sz="3600" b="1" kern="0" dirty="0">
              <a:solidFill>
                <a:srgbClr val="D8D8D8"/>
              </a:solidFill>
              <a:effectLst>
                <a:outerShdw blurRad="38100" dist="38100" dir="2700000" algn="tl">
                  <a:srgbClr val="010199"/>
                </a:outerShdw>
              </a:effectLst>
              <a:latin typeface="Calibri"/>
              <a:ea typeface="+mn-ea"/>
              <a:cs typeface="+mn-cs"/>
            </a:endParaRPr>
          </a:p>
          <a:p>
            <a:pPr marL="0" lvl="0" indent="0" algn="ctr" defTabSz="914400" eaLnBrk="0" fontAlgn="base" hangingPunct="0">
              <a:spcBef>
                <a:spcPct val="20000"/>
              </a:spcBef>
              <a:spcAft>
                <a:spcPct val="0"/>
              </a:spcAft>
              <a:buClr>
                <a:srgbClr val="FFFFCC"/>
              </a:buClr>
              <a:buSzPct val="75000"/>
              <a:buNone/>
            </a:pPr>
            <a:endParaRPr lang="en-US" sz="3600" b="1" kern="0" dirty="0">
              <a:solidFill>
                <a:srgbClr val="D8D8D8"/>
              </a:solidFill>
              <a:effectLst>
                <a:outerShdw blurRad="38100" dist="38100" dir="2700000" algn="tl">
                  <a:srgbClr val="010199"/>
                </a:outerShdw>
              </a:effectLst>
              <a:latin typeface="Calibri"/>
              <a:ea typeface="+mn-ea"/>
              <a:cs typeface="+mn-cs"/>
            </a:endParaRPr>
          </a:p>
          <a:p>
            <a:pPr marL="0" lvl="0" indent="0" algn="ctr" defTabSz="914400" eaLnBrk="0" fontAlgn="base" hangingPunct="0">
              <a:spcBef>
                <a:spcPct val="20000"/>
              </a:spcBef>
              <a:spcAft>
                <a:spcPct val="0"/>
              </a:spcAft>
              <a:buClr>
                <a:srgbClr val="FFFFCC"/>
              </a:buClr>
              <a:buSzPct val="75000"/>
              <a:buNone/>
            </a:pPr>
            <a:r>
              <a:rPr lang="en-US" sz="3600" b="1" kern="0" dirty="0">
                <a:solidFill>
                  <a:srgbClr val="D8D8D8"/>
                </a:solidFill>
                <a:effectLst>
                  <a:outerShdw blurRad="38100" dist="38100" dir="2700000" algn="tl">
                    <a:srgbClr val="010199"/>
                  </a:outerShdw>
                </a:effectLst>
                <a:latin typeface="Calibri"/>
                <a:ea typeface="+mn-ea"/>
                <a:cs typeface="+mn-cs"/>
              </a:rPr>
              <a:t>For </a:t>
            </a:r>
            <a:r>
              <a:rPr lang="en-US" sz="3600" b="1" u="sng" kern="0" dirty="0">
                <a:solidFill>
                  <a:srgbClr val="D8D8D8"/>
                </a:solidFill>
                <a:effectLst>
                  <a:outerShdw blurRad="38100" dist="38100" dir="2700000" algn="tl">
                    <a:srgbClr val="010199"/>
                  </a:outerShdw>
                </a:effectLst>
                <a:latin typeface="Calibri"/>
                <a:ea typeface="+mn-ea"/>
                <a:cs typeface="+mn-cs"/>
              </a:rPr>
              <a:t>clinician use</a:t>
            </a:r>
            <a:r>
              <a:rPr lang="en-US" sz="3600" b="1" kern="0" dirty="0">
                <a:solidFill>
                  <a:srgbClr val="D8D8D8"/>
                </a:solidFill>
                <a:effectLst>
                  <a:outerShdw blurRad="38100" dist="38100" dir="2700000" algn="tl">
                    <a:srgbClr val="010199"/>
                  </a:outerShdw>
                </a:effectLst>
                <a:latin typeface="Calibri"/>
                <a:ea typeface="+mn-ea"/>
                <a:cs typeface="+mn-cs"/>
              </a:rPr>
              <a:t>: </a:t>
            </a:r>
            <a:r>
              <a:rPr lang="en-US" sz="3600" b="1" kern="0" dirty="0" smtClean="0">
                <a:solidFill>
                  <a:srgbClr val="00B0F0"/>
                </a:solidFill>
                <a:effectLst>
                  <a:outerShdw blurRad="38100" dist="38100" dir="2700000" algn="tl">
                    <a:srgbClr val="010199"/>
                  </a:outerShdw>
                </a:effectLst>
                <a:latin typeface="Calibri"/>
                <a:ea typeface="+mn-ea"/>
                <a:cs typeface="+mn-cs"/>
              </a:rPr>
              <a:t>Principal Investigator</a:t>
            </a:r>
            <a:r>
              <a:rPr lang="en-US" sz="3600" b="1" kern="0" dirty="0" smtClean="0">
                <a:solidFill>
                  <a:srgbClr val="D8D8D8"/>
                </a:solidFill>
                <a:effectLst>
                  <a:outerShdw blurRad="38100" dist="38100" dir="2700000" algn="tl">
                    <a:srgbClr val="010199"/>
                  </a:outerShdw>
                </a:effectLst>
                <a:latin typeface="Calibri"/>
                <a:ea typeface="+mn-ea"/>
                <a:cs typeface="+mn-cs"/>
              </a:rPr>
              <a:t>, Carolyn Harmon Still </a:t>
            </a:r>
            <a:r>
              <a:rPr lang="en-US" sz="3600" b="1" kern="0" dirty="0" smtClean="0">
                <a:solidFill>
                  <a:srgbClr val="FF0000"/>
                </a:solidFill>
                <a:effectLst>
                  <a:outerShdw blurRad="38100" dist="38100" dir="2700000" algn="tl">
                    <a:srgbClr val="010199"/>
                  </a:outerShdw>
                </a:effectLst>
                <a:latin typeface="Calibri"/>
                <a:ea typeface="+mn-ea"/>
                <a:cs typeface="+mn-cs"/>
              </a:rPr>
              <a:t>(</a:t>
            </a:r>
            <a:r>
              <a:rPr lang="en-US" sz="3600" b="1" kern="0" dirty="0">
                <a:solidFill>
                  <a:srgbClr val="FF0000"/>
                </a:solidFill>
                <a:effectLst>
                  <a:outerShdw blurRad="38100" dist="38100" dir="2700000" algn="tl">
                    <a:srgbClr val="010199"/>
                  </a:outerShdw>
                </a:effectLst>
                <a:latin typeface="Calibri"/>
                <a:ea typeface="+mn-ea"/>
                <a:cs typeface="+mn-cs"/>
              </a:rPr>
              <a:t>216</a:t>
            </a:r>
            <a:r>
              <a:rPr lang="en-US" sz="3600" b="1" kern="0" dirty="0" smtClean="0">
                <a:solidFill>
                  <a:srgbClr val="FF0000"/>
                </a:solidFill>
                <a:effectLst>
                  <a:outerShdw blurRad="38100" dist="38100" dir="2700000" algn="tl">
                    <a:srgbClr val="010199"/>
                  </a:outerShdw>
                </a:effectLst>
                <a:latin typeface="Calibri"/>
                <a:ea typeface="+mn-ea"/>
                <a:cs typeface="+mn-cs"/>
              </a:rPr>
              <a:t>) 368-6338 </a:t>
            </a:r>
            <a:r>
              <a:rPr lang="en-US" sz="3600" b="1" kern="0" dirty="0" smtClean="0">
                <a:solidFill>
                  <a:srgbClr val="D8D8D8"/>
                </a:solidFill>
                <a:effectLst>
                  <a:outerShdw blurRad="38100" dist="38100" dir="2700000" algn="tl">
                    <a:srgbClr val="010199"/>
                  </a:outerShdw>
                </a:effectLst>
                <a:latin typeface="Calibri"/>
                <a:ea typeface="+mn-ea"/>
                <a:cs typeface="+mn-cs"/>
              </a:rPr>
              <a:t>or Carolyn.Still@UHhospitals.org)</a:t>
            </a:r>
            <a:endParaRPr lang="en-US" sz="3600" b="1" kern="0" dirty="0">
              <a:solidFill>
                <a:srgbClr val="D8D8D8"/>
              </a:solidFill>
              <a:effectLst>
                <a:outerShdw blurRad="38100" dist="38100" dir="2700000" algn="tl">
                  <a:srgbClr val="010199"/>
                </a:outerShdw>
              </a:effectLst>
              <a:latin typeface="Calibri"/>
              <a:ea typeface="+mn-ea"/>
              <a:cs typeface="+mn-cs"/>
            </a:endParaRPr>
          </a:p>
          <a:p>
            <a:endParaRPr lang="en-US" sz="3600" dirty="0"/>
          </a:p>
        </p:txBody>
      </p:sp>
    </p:spTree>
    <p:extLst>
      <p:ext uri="{BB962C8B-B14F-4D97-AF65-F5344CB8AC3E}">
        <p14:creationId xmlns:p14="http://schemas.microsoft.com/office/powerpoint/2010/main" val="20177474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3166</TotalTime>
  <Words>485</Words>
  <Application>Microsoft Office PowerPoint</Application>
  <PresentationFormat>On-screen Show (4:3)</PresentationFormat>
  <Paragraphs>108</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Century Gothic</vt:lpstr>
      <vt:lpstr>Times New Roman</vt:lpstr>
      <vt:lpstr>Wingdings</vt:lpstr>
      <vt:lpstr>Wingdings 3</vt:lpstr>
      <vt:lpstr>Ion</vt:lpstr>
      <vt:lpstr>Targeted Management Intervention for African-American Men with TIA/Stroke (TEAM)</vt:lpstr>
      <vt:lpstr>Brief Study Summary </vt:lpstr>
      <vt:lpstr>AIMS</vt:lpstr>
      <vt:lpstr>TEAM Intervention</vt:lpstr>
      <vt:lpstr>Inclusion Criteria</vt:lpstr>
      <vt:lpstr>Initial Enrollment Timeline</vt:lpstr>
      <vt:lpstr>Enrollment Progress</vt:lpstr>
      <vt:lpstr>Changes for COVID</vt:lpstr>
      <vt:lpstr>PowerPoint Presentation</vt:lpstr>
    </vt:vector>
  </TitlesOfParts>
  <Company>UHHS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CAE-L</dc:title>
  <dc:creator>CBialko1</dc:creator>
  <cp:lastModifiedBy>Carolyn Still</cp:lastModifiedBy>
  <cp:revision>186</cp:revision>
  <cp:lastPrinted>2021-03-05T12:55:57Z</cp:lastPrinted>
  <dcterms:created xsi:type="dcterms:W3CDTF">2010-05-17T18:24:37Z</dcterms:created>
  <dcterms:modified xsi:type="dcterms:W3CDTF">2021-03-05T13:06:50Z</dcterms:modified>
</cp:coreProperties>
</file>