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Override1.xml" ContentType="application/vnd.openxmlformats-officedocument.themeOverrid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2" r:id="rId2"/>
    <p:sldMasterId id="2147483761" r:id="rId3"/>
  </p:sldMasterIdLst>
  <p:notesMasterIdLst>
    <p:notesMasterId r:id="rId43"/>
  </p:notesMasterIdLst>
  <p:handoutMasterIdLst>
    <p:handoutMasterId r:id="rId44"/>
  </p:handoutMasterIdLst>
  <p:sldIdLst>
    <p:sldId id="307" r:id="rId4"/>
    <p:sldId id="310" r:id="rId5"/>
    <p:sldId id="311" r:id="rId6"/>
    <p:sldId id="312" r:id="rId7"/>
    <p:sldId id="334" r:id="rId8"/>
    <p:sldId id="313" r:id="rId9"/>
    <p:sldId id="333" r:id="rId10"/>
    <p:sldId id="329" r:id="rId11"/>
    <p:sldId id="330" r:id="rId12"/>
    <p:sldId id="345" r:id="rId13"/>
    <p:sldId id="342" r:id="rId14"/>
    <p:sldId id="343" r:id="rId15"/>
    <p:sldId id="347" r:id="rId16"/>
    <p:sldId id="344" r:id="rId17"/>
    <p:sldId id="341" r:id="rId18"/>
    <p:sldId id="323" r:id="rId19"/>
    <p:sldId id="326" r:id="rId20"/>
    <p:sldId id="348" r:id="rId21"/>
    <p:sldId id="315" r:id="rId22"/>
    <p:sldId id="320" r:id="rId23"/>
    <p:sldId id="337" r:id="rId24"/>
    <p:sldId id="316" r:id="rId25"/>
    <p:sldId id="309" r:id="rId26"/>
    <p:sldId id="317" r:id="rId27"/>
    <p:sldId id="318" r:id="rId28"/>
    <p:sldId id="338" r:id="rId29"/>
    <p:sldId id="336" r:id="rId30"/>
    <p:sldId id="346" r:id="rId31"/>
    <p:sldId id="340" r:id="rId32"/>
    <p:sldId id="321" r:id="rId33"/>
    <p:sldId id="322" r:id="rId34"/>
    <p:sldId id="314" r:id="rId35"/>
    <p:sldId id="324" r:id="rId36"/>
    <p:sldId id="349" r:id="rId37"/>
    <p:sldId id="332" r:id="rId38"/>
    <p:sldId id="276" r:id="rId39"/>
    <p:sldId id="350" r:id="rId40"/>
    <p:sldId id="351" r:id="rId41"/>
    <p:sldId id="293" r:id="rId42"/>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desario" initials="" lastIdx="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BA2F"/>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27" autoAdjust="0"/>
    <p:restoredTop sz="84401" autoAdjust="0"/>
  </p:normalViewPr>
  <p:slideViewPr>
    <p:cSldViewPr>
      <p:cViewPr varScale="1">
        <p:scale>
          <a:sx n="93" d="100"/>
          <a:sy n="93" d="100"/>
        </p:scale>
        <p:origin x="2250" y="11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58" d="100"/>
          <a:sy n="58" d="100"/>
        </p:scale>
        <p:origin x="-2580" y="-96"/>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B631C8AA-E240-4464-911E-CC9DA9E34475}" type="datetimeFigureOut">
              <a:rPr lang="en-US"/>
              <a:pPr>
                <a:defRPr/>
              </a:pPr>
              <a:t>3/8/2021</a:t>
            </a:fld>
            <a:endParaRPr lang="en-US" dirty="0"/>
          </a:p>
        </p:txBody>
      </p:sp>
      <p:sp>
        <p:nvSpPr>
          <p:cNvPr id="4" name="Footer Placeholder 3"/>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dirty="0"/>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504F1ED6-9070-4000-BC6B-FAE8F6B79BE3}" type="slidenum">
              <a:rPr lang="en-US"/>
              <a:pPr>
                <a:defRPr/>
              </a:pPr>
              <a:t>‹#›</a:t>
            </a:fld>
            <a:endParaRPr lang="en-US" dirty="0"/>
          </a:p>
        </p:txBody>
      </p:sp>
    </p:spTree>
    <p:extLst>
      <p:ext uri="{BB962C8B-B14F-4D97-AF65-F5344CB8AC3E}">
        <p14:creationId xmlns:p14="http://schemas.microsoft.com/office/powerpoint/2010/main" val="9380629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884613" y="0"/>
            <a:ext cx="2971800" cy="465138"/>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91FE90B5-1DF6-4F58-B392-8BF13E3CB81D}" type="datetimeFigureOut">
              <a:rPr lang="en-US"/>
              <a:pPr>
                <a:defRPr/>
              </a:pPr>
              <a:t>3/8/2021</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416425"/>
            <a:ext cx="5486400" cy="4183063"/>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2971800" cy="465138"/>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219C8EF3-6708-4DA0-8D4D-94DAD514D2BF}" type="slidenum">
              <a:rPr lang="en-US"/>
              <a:pPr>
                <a:defRPr/>
              </a:pPr>
              <a:t>‹#›</a:t>
            </a:fld>
            <a:endParaRPr lang="en-US" dirty="0"/>
          </a:p>
        </p:txBody>
      </p:sp>
    </p:spTree>
    <p:extLst>
      <p:ext uri="{BB962C8B-B14F-4D97-AF65-F5344CB8AC3E}">
        <p14:creationId xmlns:p14="http://schemas.microsoft.com/office/powerpoint/2010/main" val="12800410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creativecommons.org/licenses/by/3.0/igo/"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19C8EF3-6708-4DA0-8D4D-94DAD514D2BF}" type="slidenum">
              <a:rPr lang="en-US" smtClean="0"/>
              <a:pPr>
                <a:defRPr/>
              </a:pPr>
              <a:t>1</a:t>
            </a:fld>
            <a:endParaRPr lang="en-US" dirty="0"/>
          </a:p>
        </p:txBody>
      </p:sp>
    </p:spTree>
    <p:extLst>
      <p:ext uri="{BB962C8B-B14F-4D97-AF65-F5344CB8AC3E}">
        <p14:creationId xmlns:p14="http://schemas.microsoft.com/office/powerpoint/2010/main" val="2461521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11</a:t>
            </a:r>
            <a:r>
              <a:rPr lang="en-US" baseline="0" dirty="0"/>
              <a:t> officially spoken languages in South Africa. Zulu and Xhosa are Nguni-based languages, not common in the Free State and Northern Cape, the sites for the RFV study. </a:t>
            </a:r>
            <a:endParaRPr lang="en-US" dirty="0"/>
          </a:p>
        </p:txBody>
      </p:sp>
      <p:sp>
        <p:nvSpPr>
          <p:cNvPr id="4" name="Slide Number Placeholder 3"/>
          <p:cNvSpPr>
            <a:spLocks noGrp="1"/>
          </p:cNvSpPr>
          <p:nvPr>
            <p:ph type="sldNum" sz="quarter" idx="10"/>
          </p:nvPr>
        </p:nvSpPr>
        <p:spPr/>
        <p:txBody>
          <a:bodyPr/>
          <a:lstStyle/>
          <a:p>
            <a:pPr>
              <a:defRPr/>
            </a:pPr>
            <a:fld id="{219C8EF3-6708-4DA0-8D4D-94DAD514D2BF}" type="slidenum">
              <a:rPr lang="en-US" smtClean="0"/>
              <a:pPr>
                <a:defRPr/>
              </a:pPr>
              <a:t>16</a:t>
            </a:fld>
            <a:endParaRPr lang="en-US" dirty="0"/>
          </a:p>
        </p:txBody>
      </p:sp>
    </p:spTree>
    <p:extLst>
      <p:ext uri="{BB962C8B-B14F-4D97-AF65-F5344CB8AC3E}">
        <p14:creationId xmlns:p14="http://schemas.microsoft.com/office/powerpoint/2010/main" val="1329909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Rostal MK, Ross N, Machalaba C, Cordel C, Paweska JT, Karesh WB. (2018) Benefits of a One Health approach: An example using Rift Valley fever. One Health 5:34-36. DOI: 10.1016/j.onehlt.2018.01.001.</a:t>
            </a:r>
          </a:p>
          <a:p>
            <a:endParaRPr lang="en-US" dirty="0"/>
          </a:p>
        </p:txBody>
      </p:sp>
      <p:sp>
        <p:nvSpPr>
          <p:cNvPr id="4" name="Slide Number Placeholder 3"/>
          <p:cNvSpPr>
            <a:spLocks noGrp="1"/>
          </p:cNvSpPr>
          <p:nvPr>
            <p:ph type="sldNum" sz="quarter" idx="10"/>
          </p:nvPr>
        </p:nvSpPr>
        <p:spPr/>
        <p:txBody>
          <a:bodyPr/>
          <a:lstStyle/>
          <a:p>
            <a:pPr>
              <a:defRPr/>
            </a:pPr>
            <a:fld id="{219C8EF3-6708-4DA0-8D4D-94DAD514D2BF}" type="slidenum">
              <a:rPr lang="en-US" smtClean="0"/>
              <a:pPr>
                <a:defRPr/>
              </a:pPr>
              <a:t>18</a:t>
            </a:fld>
            <a:endParaRPr lang="en-US" dirty="0"/>
          </a:p>
        </p:txBody>
      </p:sp>
    </p:spTree>
    <p:extLst>
      <p:ext uri="{BB962C8B-B14F-4D97-AF65-F5344CB8AC3E}">
        <p14:creationId xmlns:p14="http://schemas.microsoft.com/office/powerpoint/2010/main" val="3639717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RFV</a:t>
            </a:r>
            <a:r>
              <a:rPr lang="en-US" baseline="0" dirty="0"/>
              <a:t> poses a threat </a:t>
            </a:r>
            <a:r>
              <a:rPr lang="en-US" dirty="0"/>
              <a:t>with globalization and the potential transport of an RVFV-infected mosquito, animal, or person. retinitis, hepatitis, neurological disease or hemorrhagic fever and cause death</a:t>
            </a:r>
          </a:p>
          <a:p>
            <a:r>
              <a:rPr lang="en-US" dirty="0"/>
              <a:t>Reference</a:t>
            </a:r>
          </a:p>
          <a:p>
            <a:r>
              <a:rPr lang="en-US" dirty="0"/>
              <a:t>Rostal MK, Cordel C, van Staden L, Haydon D, Paweska JP, Karesh WB, </a:t>
            </a:r>
            <a:r>
              <a:rPr lang="en-US" dirty="0" err="1"/>
              <a:t>Cleaveland</a:t>
            </a:r>
            <a:r>
              <a:rPr lang="en-US" dirty="0"/>
              <a:t> S, Matthews L, Ross N. (2020) Predictors of Livestock Mortalities and Abortions During the 2010 Rift Valley Fever Outbreak in Central South Africa. Pathogens 9:914. DOI: 10.3390/pathogens9110914.</a:t>
            </a:r>
          </a:p>
          <a:p>
            <a:r>
              <a:rPr lang="en-US" dirty="0"/>
              <a:t>Msimang V, Thompson PN, Jansen van Vuren P, </a:t>
            </a:r>
            <a:r>
              <a:rPr lang="en-US" dirty="0" err="1"/>
              <a:t>Tempia</a:t>
            </a:r>
            <a:r>
              <a:rPr lang="en-US" dirty="0"/>
              <a:t> S, Cordel C, </a:t>
            </a:r>
            <a:r>
              <a:rPr lang="en-US" dirty="0" err="1"/>
              <a:t>Kgaladi</a:t>
            </a:r>
            <a:r>
              <a:rPr lang="en-US" dirty="0"/>
              <a:t> J, </a:t>
            </a:r>
            <a:r>
              <a:rPr lang="en-US" dirty="0" err="1"/>
              <a:t>Khosa</a:t>
            </a:r>
            <a:r>
              <a:rPr lang="en-US" dirty="0"/>
              <a:t> J, Burt FJ, Liang J, Rostal MK, Karesh WB, Paweska JP. (2019) Rift Valley fever virus exposure amongst farmers, farm workers, and veterinary professionals in central South Africa. Viruses 11:140. DOI: 10.3390/v11020140.</a:t>
            </a:r>
          </a:p>
        </p:txBody>
      </p:sp>
      <p:sp>
        <p:nvSpPr>
          <p:cNvPr id="4" name="Slide Number Placeholder 3"/>
          <p:cNvSpPr>
            <a:spLocks noGrp="1"/>
          </p:cNvSpPr>
          <p:nvPr>
            <p:ph type="sldNum" sz="quarter" idx="10"/>
          </p:nvPr>
        </p:nvSpPr>
        <p:spPr/>
        <p:txBody>
          <a:bodyPr/>
          <a:lstStyle/>
          <a:p>
            <a:pPr>
              <a:defRPr/>
            </a:pPr>
            <a:fld id="{219C8EF3-6708-4DA0-8D4D-94DAD514D2BF}" type="slidenum">
              <a:rPr lang="en-US" smtClean="0"/>
              <a:pPr>
                <a:defRPr/>
              </a:pPr>
              <a:t>22</a:t>
            </a:fld>
            <a:endParaRPr lang="en-US" dirty="0"/>
          </a:p>
        </p:txBody>
      </p:sp>
    </p:spTree>
    <p:extLst>
      <p:ext uri="{BB962C8B-B14F-4D97-AF65-F5344CB8AC3E}">
        <p14:creationId xmlns:p14="http://schemas.microsoft.com/office/powerpoint/2010/main" val="1242432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Rostal MK, Liang JE, Zimmermann D, </a:t>
            </a:r>
            <a:r>
              <a:rPr lang="en-US" dirty="0" err="1"/>
              <a:t>Bengis</a:t>
            </a:r>
            <a:r>
              <a:rPr lang="en-US" dirty="0"/>
              <a:t> R, Paweska JP, Karesh WB. (2017) Rift Valley fever: Does wildlife play a role? International Journal of Laboratory Animals  1–12. DOI: 10.1093/</a:t>
            </a:r>
            <a:r>
              <a:rPr lang="en-US" dirty="0" err="1"/>
              <a:t>ilar</a:t>
            </a:r>
            <a:r>
              <a:rPr lang="en-US" dirty="0"/>
              <a:t>/ilx023.</a:t>
            </a:r>
          </a:p>
        </p:txBody>
      </p:sp>
      <p:sp>
        <p:nvSpPr>
          <p:cNvPr id="4" name="Slide Number Placeholder 3"/>
          <p:cNvSpPr>
            <a:spLocks noGrp="1"/>
          </p:cNvSpPr>
          <p:nvPr>
            <p:ph type="sldNum" sz="quarter" idx="10"/>
          </p:nvPr>
        </p:nvSpPr>
        <p:spPr/>
        <p:txBody>
          <a:bodyPr/>
          <a:lstStyle/>
          <a:p>
            <a:pPr>
              <a:defRPr/>
            </a:pPr>
            <a:fld id="{219C8EF3-6708-4DA0-8D4D-94DAD514D2BF}" type="slidenum">
              <a:rPr lang="en-US" smtClean="0"/>
              <a:pPr>
                <a:defRPr/>
              </a:pPr>
              <a:t>23</a:t>
            </a:fld>
            <a:endParaRPr lang="en-US" dirty="0"/>
          </a:p>
        </p:txBody>
      </p:sp>
    </p:spTree>
    <p:extLst>
      <p:ext uri="{BB962C8B-B14F-4D97-AF65-F5344CB8AC3E}">
        <p14:creationId xmlns:p14="http://schemas.microsoft.com/office/powerpoint/2010/main" val="2580596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Brand, R.F., Rostal, M.K., Kemp, A., Anyamba, A., Zwiegers, H., Van Huyssteen, C.W., Karesh, W.B., Paweska, J.T., February 20, 2018, A phytosociological analysis and description of wetland vegetation and ecological factors associated with locations of high mortality for the 2010-11 Rift Valley fever outbreak in South Africa. PLOS ONE. https://doi.org/10.1371/journal.pone.0191585</a:t>
            </a:r>
          </a:p>
          <a:p>
            <a:endParaRPr lang="en-US" dirty="0"/>
          </a:p>
        </p:txBody>
      </p:sp>
      <p:sp>
        <p:nvSpPr>
          <p:cNvPr id="4" name="Slide Number Placeholder 3"/>
          <p:cNvSpPr>
            <a:spLocks noGrp="1"/>
          </p:cNvSpPr>
          <p:nvPr>
            <p:ph type="sldNum" sz="quarter" idx="10"/>
          </p:nvPr>
        </p:nvSpPr>
        <p:spPr/>
        <p:txBody>
          <a:bodyPr/>
          <a:lstStyle/>
          <a:p>
            <a:pPr>
              <a:defRPr/>
            </a:pPr>
            <a:fld id="{219C8EF3-6708-4DA0-8D4D-94DAD514D2BF}" type="slidenum">
              <a:rPr lang="en-US" smtClean="0"/>
              <a:pPr>
                <a:defRPr/>
              </a:pPr>
              <a:t>26</a:t>
            </a:fld>
            <a:endParaRPr lang="en-US" dirty="0"/>
          </a:p>
        </p:txBody>
      </p:sp>
    </p:spTree>
    <p:extLst>
      <p:ext uri="{BB962C8B-B14F-4D97-AF65-F5344CB8AC3E}">
        <p14:creationId xmlns:p14="http://schemas.microsoft.com/office/powerpoint/2010/main" val="1706824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Msimang V, Thompson PN, Jansen van Vuren P, </a:t>
            </a:r>
            <a:r>
              <a:rPr lang="en-US" dirty="0" err="1"/>
              <a:t>Tempia</a:t>
            </a:r>
            <a:r>
              <a:rPr lang="en-US" dirty="0"/>
              <a:t> S, Cordel C, </a:t>
            </a:r>
            <a:r>
              <a:rPr lang="en-US" dirty="0" err="1"/>
              <a:t>Kgaladi</a:t>
            </a:r>
            <a:r>
              <a:rPr lang="en-US" dirty="0"/>
              <a:t> J, </a:t>
            </a:r>
            <a:r>
              <a:rPr lang="en-US" dirty="0" err="1"/>
              <a:t>Khosa</a:t>
            </a:r>
            <a:r>
              <a:rPr lang="en-US" dirty="0"/>
              <a:t> J, Burt FJ, Liang J, Rostal MK, Karesh WB, Paweska JP. (2019) Rift Valley fever virus exposure amongst farmers, farm workers, and veterinary professionals in central South Africa. Viruses 11:140. DOI: 10.3390/v11020140.</a:t>
            </a:r>
          </a:p>
        </p:txBody>
      </p:sp>
      <p:sp>
        <p:nvSpPr>
          <p:cNvPr id="4" name="Slide Number Placeholder 3"/>
          <p:cNvSpPr>
            <a:spLocks noGrp="1"/>
          </p:cNvSpPr>
          <p:nvPr>
            <p:ph type="sldNum" sz="quarter" idx="10"/>
          </p:nvPr>
        </p:nvSpPr>
        <p:spPr/>
        <p:txBody>
          <a:bodyPr/>
          <a:lstStyle/>
          <a:p>
            <a:pPr>
              <a:defRPr/>
            </a:pPr>
            <a:fld id="{219C8EF3-6708-4DA0-8D4D-94DAD514D2BF}" type="slidenum">
              <a:rPr lang="en-US" smtClean="0"/>
              <a:pPr>
                <a:defRPr/>
              </a:pPr>
              <a:t>28</a:t>
            </a:fld>
            <a:endParaRPr lang="en-US" dirty="0"/>
          </a:p>
        </p:txBody>
      </p:sp>
    </p:spTree>
    <p:extLst>
      <p:ext uri="{BB962C8B-B14F-4D97-AF65-F5344CB8AC3E}">
        <p14:creationId xmlns:p14="http://schemas.microsoft.com/office/powerpoint/2010/main" val="2843187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RVF References</a:t>
            </a:r>
          </a:p>
          <a:p>
            <a:r>
              <a:rPr lang="en-US" dirty="0"/>
              <a:t>Rostal MK, Cordel C, van Staden L, Haydon D, Paweska JP, Karesh WB, </a:t>
            </a:r>
            <a:r>
              <a:rPr lang="en-US" dirty="0" err="1"/>
              <a:t>Cleaveland</a:t>
            </a:r>
            <a:r>
              <a:rPr lang="en-US" dirty="0"/>
              <a:t> S, Matthews L, Ross N. (2020) Predictors of Livestock Mortalities and Abortions During the 2010 Rift Valley Fever Outbreak in Central South Africa. Pathogens 9:914. DOI: 10.3390/pathogens9110914.</a:t>
            </a:r>
          </a:p>
          <a:p>
            <a:r>
              <a:rPr lang="en-US" dirty="0"/>
              <a:t>Verster AM, Rostal MK, Liang JE, Kemp A, Brand RF, Anyamba A, </a:t>
            </a:r>
            <a:r>
              <a:rPr lang="en-US" dirty="0" err="1"/>
              <a:t>Schal</a:t>
            </a:r>
            <a:r>
              <a:rPr lang="en-US" dirty="0"/>
              <a:t> R, Paweska JT, Karesh WB, van Huyssteen CW. (2020) Selected wetland soil properties correlate to Rift Valley fever livestock mortalities reported in 2009-10 in central South Africa. PLoS One 15(5):e0232481. DOI: 10.1371/journal.pone.0232481.</a:t>
            </a:r>
          </a:p>
          <a:p>
            <a:r>
              <a:rPr lang="en-US" dirty="0" err="1"/>
              <a:t>Ngoshe</a:t>
            </a:r>
            <a:r>
              <a:rPr lang="en-US" dirty="0"/>
              <a:t> Y*, </a:t>
            </a:r>
            <a:r>
              <a:rPr lang="en-US" dirty="0" err="1"/>
              <a:t>Avenant</a:t>
            </a:r>
            <a:r>
              <a:rPr lang="en-US" dirty="0"/>
              <a:t> L*, Rostal MK, Karesh WB,  Paweska JP, Bagge WB, Jansen van Vuren, JP, Kemp A, Cordel C, Msimang V, Thompson P. (2020) Patterns of Rift Valley fever virus </a:t>
            </a:r>
            <a:r>
              <a:rPr lang="en-US" dirty="0" err="1"/>
              <a:t>seropositivity</a:t>
            </a:r>
            <a:r>
              <a:rPr lang="en-US" dirty="0"/>
              <a:t> in domestic ruminants in central South Africa four years after a large outbreak. Scientific Reports 10:5489. DOI: 10.1038/s41598-020-62453-6.</a:t>
            </a:r>
          </a:p>
          <a:p>
            <a:r>
              <a:rPr lang="en-US" dirty="0"/>
              <a:t>Msimang V, Thompson PN, Jansen van Vuren P, </a:t>
            </a:r>
            <a:r>
              <a:rPr lang="en-US" dirty="0" err="1"/>
              <a:t>Tempia</a:t>
            </a:r>
            <a:r>
              <a:rPr lang="en-US" dirty="0"/>
              <a:t> S, Cordel C, </a:t>
            </a:r>
            <a:r>
              <a:rPr lang="en-US" dirty="0" err="1"/>
              <a:t>Kgaladi</a:t>
            </a:r>
            <a:r>
              <a:rPr lang="en-US" dirty="0"/>
              <a:t> J, </a:t>
            </a:r>
            <a:r>
              <a:rPr lang="en-US" dirty="0" err="1"/>
              <a:t>Khosa</a:t>
            </a:r>
            <a:r>
              <a:rPr lang="en-US" dirty="0"/>
              <a:t> J, Burt FJ, Liang J, Rostal MK, Karesh WB, Paweska JP. (2019) Rift Valley fever virus exposure amongst farmers, farm workers, and veterinary professionals in central South Africa. Viruses 11:140. DOI: 10.3390/v11020140.</a:t>
            </a:r>
          </a:p>
          <a:p>
            <a:r>
              <a:rPr lang="en-US" dirty="0"/>
              <a:t>Brand R, Rostal MK, Kemp A, Anyamba A, </a:t>
            </a:r>
            <a:r>
              <a:rPr lang="en-US" dirty="0" err="1"/>
              <a:t>Zweigers</a:t>
            </a:r>
            <a:r>
              <a:rPr lang="en-US" dirty="0"/>
              <a:t> H, van </a:t>
            </a:r>
            <a:r>
              <a:rPr lang="en-US" dirty="0" err="1"/>
              <a:t>Huuysteen</a:t>
            </a:r>
            <a:r>
              <a:rPr lang="en-US" dirty="0"/>
              <a:t> C, Karesh WB, Paweska JP. (2018) A phytosociological analysis and description of wetland vegetation and ecological factors associated with locations of high mortality for the 2010-11 Rift Valley fever outbreak in South Africa. PLoS One 13(2): e0191585. DOI: 10.1371/journal.pone.0191585.</a:t>
            </a:r>
          </a:p>
          <a:p>
            <a:r>
              <a:rPr lang="en-US" dirty="0"/>
              <a:t>Rostal MK, Ross N, Machalaba C, Cordel C, Paweska JT, Karesh WB. (2018) Benefits of a One Health approach: An example using Rift Valley fever. One Health 5:34-36. DOI: 10.1016/j.onehlt.2018.01.001.</a:t>
            </a:r>
          </a:p>
          <a:p>
            <a:r>
              <a:rPr lang="en-US" dirty="0"/>
              <a:t>Rostal MK, Liang JE, Zimmermann D, </a:t>
            </a:r>
            <a:r>
              <a:rPr lang="en-US" dirty="0" err="1"/>
              <a:t>Bengis</a:t>
            </a:r>
            <a:r>
              <a:rPr lang="en-US" dirty="0"/>
              <a:t> R, Paweska JP, Karesh WB. (2017) Rift Valley fever: Does wildlife play a role? International Journal of Laboratory Animals  1–12. DOI: 10.1093/</a:t>
            </a:r>
            <a:r>
              <a:rPr lang="en-US" dirty="0" err="1"/>
              <a:t>ilar</a:t>
            </a:r>
            <a:r>
              <a:rPr lang="en-US" dirty="0"/>
              <a:t>/ilx023.</a:t>
            </a:r>
          </a:p>
          <a:p>
            <a:endParaRPr lang="en-US" dirty="0"/>
          </a:p>
        </p:txBody>
      </p:sp>
      <p:sp>
        <p:nvSpPr>
          <p:cNvPr id="4" name="Slide Number Placeholder 3"/>
          <p:cNvSpPr>
            <a:spLocks noGrp="1"/>
          </p:cNvSpPr>
          <p:nvPr>
            <p:ph type="sldNum" sz="quarter" idx="10"/>
          </p:nvPr>
        </p:nvSpPr>
        <p:spPr/>
        <p:txBody>
          <a:bodyPr/>
          <a:lstStyle/>
          <a:p>
            <a:pPr>
              <a:defRPr/>
            </a:pPr>
            <a:fld id="{219C8EF3-6708-4DA0-8D4D-94DAD514D2BF}" type="slidenum">
              <a:rPr lang="en-US" smtClean="0"/>
              <a:pPr>
                <a:defRPr/>
              </a:pPr>
              <a:t>29</a:t>
            </a:fld>
            <a:endParaRPr lang="en-US" dirty="0"/>
          </a:p>
        </p:txBody>
      </p:sp>
    </p:spTree>
    <p:extLst>
      <p:ext uri="{BB962C8B-B14F-4D97-AF65-F5344CB8AC3E}">
        <p14:creationId xmlns:p14="http://schemas.microsoft.com/office/powerpoint/2010/main" val="966425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Verster, AM., Liang, JE., Rostal, M.K., Kemp, A., Brand, R.F., Anyamba, A., Cordel, C., </a:t>
            </a:r>
            <a:r>
              <a:rPr lang="en-US" dirty="0" err="1"/>
              <a:t>Schall</a:t>
            </a:r>
            <a:r>
              <a:rPr lang="en-US" dirty="0"/>
              <a:t>, R., Paweska, J.T., Karesh, W.B., van Huyssteen C.W., May 18th, 2020. Wetland soil properties correlated to reported-Rift Valley fever mortalities in central South Africa. </a:t>
            </a:r>
            <a:r>
              <a:rPr lang="en-US" dirty="0" err="1"/>
              <a:t>PLoSONE</a:t>
            </a:r>
            <a:r>
              <a:rPr lang="en-US" dirty="0"/>
              <a:t> 15(5):e0232481.https://doi.org/10.1371 https://www.researchgate.net/publication/341470813 </a:t>
            </a:r>
          </a:p>
          <a:p>
            <a:endParaRPr lang="en-US" dirty="0"/>
          </a:p>
        </p:txBody>
      </p:sp>
      <p:sp>
        <p:nvSpPr>
          <p:cNvPr id="4" name="Slide Number Placeholder 3"/>
          <p:cNvSpPr>
            <a:spLocks noGrp="1"/>
          </p:cNvSpPr>
          <p:nvPr>
            <p:ph type="sldNum" sz="quarter" idx="10"/>
          </p:nvPr>
        </p:nvSpPr>
        <p:spPr/>
        <p:txBody>
          <a:bodyPr/>
          <a:lstStyle/>
          <a:p>
            <a:pPr>
              <a:defRPr/>
            </a:pPr>
            <a:fld id="{219C8EF3-6708-4DA0-8D4D-94DAD514D2BF}" type="slidenum">
              <a:rPr lang="en-US" smtClean="0"/>
              <a:pPr>
                <a:defRPr/>
              </a:pPr>
              <a:t>30</a:t>
            </a:fld>
            <a:endParaRPr lang="en-US" dirty="0"/>
          </a:p>
        </p:txBody>
      </p:sp>
    </p:spTree>
    <p:extLst>
      <p:ext uri="{BB962C8B-B14F-4D97-AF65-F5344CB8AC3E}">
        <p14:creationId xmlns:p14="http://schemas.microsoft.com/office/powerpoint/2010/main" val="1112871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Malthus, Thomas Robert (1798). An Essay on the Principle of Population. </a:t>
            </a:r>
            <a:r>
              <a:rPr lang="en-US" dirty="0" err="1"/>
              <a:t>Oxfordshire</a:t>
            </a:r>
            <a:r>
              <a:rPr lang="en-US" dirty="0"/>
              <a:t>, England: Oxford World's Classics. ISBN 978-1450535540.</a:t>
            </a:r>
          </a:p>
          <a:p>
            <a:r>
              <a:rPr lang="en-US" dirty="0"/>
              <a:t>Ricardo, David (1821). On the Principles of Political Economy and Taxation. John Murray.</a:t>
            </a:r>
          </a:p>
          <a:p>
            <a:r>
              <a:rPr lang="en-US" dirty="0"/>
              <a:t>Alvin Toffler, (1970). Future Shock, ‘Limits to Growth’, Bantam Books.</a:t>
            </a:r>
          </a:p>
          <a:p>
            <a:r>
              <a:rPr lang="en-US" dirty="0"/>
              <a:t>Alvin Toffler, (1980). The Third Wave, Bantam Books.</a:t>
            </a:r>
          </a:p>
        </p:txBody>
      </p:sp>
      <p:sp>
        <p:nvSpPr>
          <p:cNvPr id="4" name="Slide Number Placeholder 3"/>
          <p:cNvSpPr>
            <a:spLocks noGrp="1"/>
          </p:cNvSpPr>
          <p:nvPr>
            <p:ph type="sldNum" sz="quarter" idx="10"/>
          </p:nvPr>
        </p:nvSpPr>
        <p:spPr/>
        <p:txBody>
          <a:bodyPr/>
          <a:lstStyle/>
          <a:p>
            <a:pPr>
              <a:defRPr/>
            </a:pPr>
            <a:fld id="{219C8EF3-6708-4DA0-8D4D-94DAD514D2BF}" type="slidenum">
              <a:rPr lang="en-US" smtClean="0"/>
              <a:pPr>
                <a:defRPr/>
              </a:pPr>
              <a:t>33</a:t>
            </a:fld>
            <a:endParaRPr lang="en-US" dirty="0"/>
          </a:p>
        </p:txBody>
      </p:sp>
    </p:spTree>
    <p:extLst>
      <p:ext uri="{BB962C8B-B14F-4D97-AF65-F5344CB8AC3E}">
        <p14:creationId xmlns:p14="http://schemas.microsoft.com/office/powerpoint/2010/main" val="3345149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a:t>
            </a:r>
          </a:p>
          <a:p>
            <a:r>
              <a:rPr lang="en-US" dirty="0"/>
              <a:t>Population of WORLD 2060 - </a:t>
            </a:r>
            <a:r>
              <a:rPr lang="en-US" b="0" i="0" dirty="0">
                <a:solidFill>
                  <a:srgbClr val="12162D"/>
                </a:solidFill>
                <a:effectLst/>
                <a:latin typeface="-apple-system"/>
              </a:rPr>
              <a:t>© December 2019 by PopulationPyramid.net, made available under a Creative Commons license CC BY 3.0 IGO: </a:t>
            </a:r>
            <a:r>
              <a:rPr lang="en-US" b="0" i="0" dirty="0">
                <a:solidFill>
                  <a:srgbClr val="12162D"/>
                </a:solidFill>
                <a:effectLst/>
                <a:latin typeface="-apple-system"/>
                <a:hlinkClick r:id="rId3"/>
              </a:rPr>
              <a:t>http://creativecommons.org/licenses/by/3.0/igo/</a:t>
            </a:r>
            <a:r>
              <a:rPr lang="en-US" b="0" i="0" dirty="0">
                <a:solidFill>
                  <a:srgbClr val="12162D"/>
                </a:solidFill>
                <a:effectLst/>
                <a:latin typeface="-apple-system"/>
              </a:rPr>
              <a:t>. Accessed: February 18</a:t>
            </a:r>
            <a:r>
              <a:rPr lang="en-US" b="0" i="0" baseline="30000" dirty="0">
                <a:solidFill>
                  <a:srgbClr val="12162D"/>
                </a:solidFill>
                <a:effectLst/>
                <a:latin typeface="-apple-system"/>
              </a:rPr>
              <a:t>th</a:t>
            </a:r>
            <a:r>
              <a:rPr lang="en-US" b="0" i="0" baseline="0" dirty="0">
                <a:solidFill>
                  <a:srgbClr val="12162D"/>
                </a:solidFill>
                <a:effectLst/>
                <a:latin typeface="-apple-system"/>
              </a:rPr>
              <a:t> 2021.</a:t>
            </a:r>
            <a:endParaRPr lang="en-US" dirty="0"/>
          </a:p>
        </p:txBody>
      </p:sp>
      <p:sp>
        <p:nvSpPr>
          <p:cNvPr id="4" name="Slide Number Placeholder 3"/>
          <p:cNvSpPr>
            <a:spLocks noGrp="1"/>
          </p:cNvSpPr>
          <p:nvPr>
            <p:ph type="sldNum" sz="quarter" idx="10"/>
          </p:nvPr>
        </p:nvSpPr>
        <p:spPr/>
        <p:txBody>
          <a:bodyPr/>
          <a:lstStyle/>
          <a:p>
            <a:pPr>
              <a:defRPr/>
            </a:pPr>
            <a:fld id="{219C8EF3-6708-4DA0-8D4D-94DAD514D2BF}" type="slidenum">
              <a:rPr lang="en-US" smtClean="0"/>
              <a:pPr>
                <a:defRPr/>
              </a:pPr>
              <a:t>35</a:t>
            </a:fld>
            <a:endParaRPr lang="en-US" dirty="0"/>
          </a:p>
        </p:txBody>
      </p:sp>
    </p:spTree>
    <p:extLst>
      <p:ext uri="{BB962C8B-B14F-4D97-AF65-F5344CB8AC3E}">
        <p14:creationId xmlns:p14="http://schemas.microsoft.com/office/powerpoint/2010/main" val="1493147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make meaningful change, we need to move beyond the Anthropocene, into the concept of ‘Postanthropocene’ or</a:t>
            </a:r>
            <a:r>
              <a:rPr lang="en-US" baseline="0" dirty="0"/>
              <a:t> ‘Post-human’ age, </a:t>
            </a:r>
            <a:r>
              <a:rPr lang="en-US" dirty="0"/>
              <a:t>which does not put humans at the centre of all things. The challenges include global warming with the concomitant climate change, species extinction, ocean acidification, ecosystem destruction and depletion, human mass migration, intolerance and the re-emergence of fascism, xenophobia, misogyny and anti-intellectualism. See Kruger, 2016.   </a:t>
            </a:r>
          </a:p>
          <a:p>
            <a:endParaRPr lang="en-US" dirty="0"/>
          </a:p>
          <a:p>
            <a:r>
              <a:rPr lang="en-US" dirty="0"/>
              <a:t>Barad, K., 2007. Meeting the universe halfway: quantum physics and the entanglement of matter and meaning. Durham, Duke University Press.  </a:t>
            </a:r>
          </a:p>
          <a:p>
            <a:endParaRPr lang="en-US" dirty="0"/>
          </a:p>
          <a:p>
            <a:r>
              <a:rPr lang="en-US" dirty="0"/>
              <a:t>Thomas Young’s 1801 double-slip experiment showed electrons could have both wave or particle-like behaviour, but not simultaneously later used in quantum mechanics entanglement theory of matter. </a:t>
            </a:r>
          </a:p>
          <a:p>
            <a:endParaRPr lang="en-US" dirty="0"/>
          </a:p>
        </p:txBody>
      </p:sp>
      <p:sp>
        <p:nvSpPr>
          <p:cNvPr id="4" name="Slide Number Placeholder 3"/>
          <p:cNvSpPr>
            <a:spLocks noGrp="1"/>
          </p:cNvSpPr>
          <p:nvPr>
            <p:ph type="sldNum" sz="quarter" idx="10"/>
          </p:nvPr>
        </p:nvSpPr>
        <p:spPr/>
        <p:txBody>
          <a:bodyPr/>
          <a:lstStyle/>
          <a:p>
            <a:pPr>
              <a:defRPr/>
            </a:pPr>
            <a:fld id="{219C8EF3-6708-4DA0-8D4D-94DAD514D2BF}" type="slidenum">
              <a:rPr lang="en-US" smtClean="0"/>
              <a:pPr>
                <a:defRPr/>
              </a:pPr>
              <a:t>3</a:t>
            </a:fld>
            <a:endParaRPr lang="en-US" dirty="0"/>
          </a:p>
        </p:txBody>
      </p:sp>
    </p:spTree>
    <p:extLst>
      <p:ext uri="{BB962C8B-B14F-4D97-AF65-F5344CB8AC3E}">
        <p14:creationId xmlns:p14="http://schemas.microsoft.com/office/powerpoint/2010/main" val="19346982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bwMode="auto">
          <a:noFill/>
          <a:ln>
            <a:solidFill>
              <a:srgbClr val="000000"/>
            </a:solidFill>
            <a:miter lim="800000"/>
            <a:headEnd/>
            <a:tailEnd/>
          </a:ln>
        </p:spPr>
      </p:sp>
      <p:sp>
        <p:nvSpPr>
          <p:cNvPr id="952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493BBB38-DED5-4B2E-8CAB-760C05C84279}" type="slidenum">
              <a:rPr lang="en-US" smtClean="0"/>
              <a:pPr>
                <a:defRPr/>
              </a:pPr>
              <a:t>36</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TextEdit="1"/>
          </p:cNvSpPr>
          <p:nvPr>
            <p:ph type="sldImg"/>
          </p:nvPr>
        </p:nvSpPr>
        <p:spPr bwMode="auto">
          <a:noFill/>
          <a:ln>
            <a:solidFill>
              <a:srgbClr val="000000"/>
            </a:solidFill>
            <a:miter lim="800000"/>
            <a:headEnd/>
            <a:tailEnd/>
          </a:ln>
        </p:spPr>
      </p:sp>
      <p:sp>
        <p:nvSpPr>
          <p:cNvPr id="133123"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err="1"/>
              <a:t>iral</a:t>
            </a:r>
            <a:r>
              <a:rPr lang="en-US" dirty="0"/>
              <a:t> – COVID-19, SARS, MURS, RVF, Bacterial, Protozoans</a:t>
            </a:r>
          </a:p>
        </p:txBody>
      </p:sp>
      <p:sp>
        <p:nvSpPr>
          <p:cNvPr id="4" name="Slide Number Placeholder 3"/>
          <p:cNvSpPr>
            <a:spLocks noGrp="1"/>
          </p:cNvSpPr>
          <p:nvPr>
            <p:ph type="sldNum" sz="quarter" idx="10"/>
          </p:nvPr>
        </p:nvSpPr>
        <p:spPr/>
        <p:txBody>
          <a:bodyPr/>
          <a:lstStyle/>
          <a:p>
            <a:pPr>
              <a:defRPr/>
            </a:pPr>
            <a:fld id="{219C8EF3-6708-4DA0-8D4D-94DAD514D2BF}" type="slidenum">
              <a:rPr lang="en-US" smtClean="0"/>
              <a:pPr>
                <a:defRPr/>
              </a:pPr>
              <a:t>6</a:t>
            </a:fld>
            <a:endParaRPr lang="en-US" dirty="0"/>
          </a:p>
        </p:txBody>
      </p:sp>
    </p:spTree>
    <p:extLst>
      <p:ext uri="{BB962C8B-B14F-4D97-AF65-F5344CB8AC3E}">
        <p14:creationId xmlns:p14="http://schemas.microsoft.com/office/powerpoint/2010/main" val="2265208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Illustration showing connection with: Increasing human population, needing more food, clearcutting of forests, and plowing of grasslands for planting, releases CO2, reduces albedo, increased consumption, increase in use of vehicles emitting CO2, reducing biodiversity and indigenous wild areas bringing more people in contact with more wild animals, viruses, bacteria and invertebrate vectors. Global warming increases energy available, intensity and frequency of storms, more cutting of trees reduces Carbon sequestration, cooling effects of trees, reduces precipitation. Freezing days reduced, allowing invasive and pathogenic species increase. Increases imbalance in ecosystems and zoonosis. </a:t>
            </a:r>
          </a:p>
          <a:p>
            <a:endParaRPr lang="en-US" dirty="0"/>
          </a:p>
        </p:txBody>
      </p:sp>
      <p:sp>
        <p:nvSpPr>
          <p:cNvPr id="4" name="Slide Number Placeholder 3"/>
          <p:cNvSpPr>
            <a:spLocks noGrp="1"/>
          </p:cNvSpPr>
          <p:nvPr>
            <p:ph type="sldNum" sz="quarter" idx="10"/>
          </p:nvPr>
        </p:nvSpPr>
        <p:spPr/>
        <p:txBody>
          <a:bodyPr/>
          <a:lstStyle/>
          <a:p>
            <a:pPr>
              <a:defRPr/>
            </a:pPr>
            <a:fld id="{219C8EF3-6708-4DA0-8D4D-94DAD514D2BF}" type="slidenum">
              <a:rPr lang="en-US" smtClean="0"/>
              <a:pPr>
                <a:defRPr/>
              </a:pPr>
              <a:t>7</a:t>
            </a:fld>
            <a:endParaRPr lang="en-US" dirty="0"/>
          </a:p>
        </p:txBody>
      </p:sp>
    </p:spTree>
    <p:extLst>
      <p:ext uri="{BB962C8B-B14F-4D97-AF65-F5344CB8AC3E}">
        <p14:creationId xmlns:p14="http://schemas.microsoft.com/office/powerpoint/2010/main" val="335840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Microsoft Bing, zoonotic disease transmission. Accessed 18th February, 2021</a:t>
            </a:r>
          </a:p>
          <a:p>
            <a:endParaRPr lang="en-US" dirty="0"/>
          </a:p>
        </p:txBody>
      </p:sp>
      <p:sp>
        <p:nvSpPr>
          <p:cNvPr id="4" name="Slide Number Placeholder 3"/>
          <p:cNvSpPr>
            <a:spLocks noGrp="1"/>
          </p:cNvSpPr>
          <p:nvPr>
            <p:ph type="sldNum" sz="quarter" idx="10"/>
          </p:nvPr>
        </p:nvSpPr>
        <p:spPr/>
        <p:txBody>
          <a:bodyPr/>
          <a:lstStyle/>
          <a:p>
            <a:pPr>
              <a:defRPr/>
            </a:pPr>
            <a:fld id="{219C8EF3-6708-4DA0-8D4D-94DAD514D2BF}" type="slidenum">
              <a:rPr lang="en-US" smtClean="0"/>
              <a:pPr>
                <a:defRPr/>
              </a:pPr>
              <a:t>9</a:t>
            </a:fld>
            <a:endParaRPr lang="en-US" dirty="0"/>
          </a:p>
        </p:txBody>
      </p:sp>
    </p:spTree>
    <p:extLst>
      <p:ext uri="{BB962C8B-B14F-4D97-AF65-F5344CB8AC3E}">
        <p14:creationId xmlns:p14="http://schemas.microsoft.com/office/powerpoint/2010/main" val="3888978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Lyme disease, West Nile virus, malaria, Dengue fever, Anthrax, bacterial infection caused by Bacillus anthracis endemic to arid regions in Africa, common in domesticated grazing herbivores; cattle, sheep, goats, camels, horses, and pigs. Originally found in wildlife including </a:t>
            </a:r>
            <a:r>
              <a:rPr lang="en-US" dirty="0" err="1"/>
              <a:t>megaherbivours</a:t>
            </a:r>
            <a:r>
              <a:rPr lang="en-US" dirty="0"/>
              <a:t>; elephants and giraffe. </a:t>
            </a:r>
          </a:p>
          <a:p>
            <a:r>
              <a:rPr lang="en-US" dirty="0"/>
              <a:t>Other zoonotic diseases</a:t>
            </a:r>
            <a:r>
              <a:rPr lang="en-US" baseline="0" dirty="0"/>
              <a:t> in the US of concern; Anaplasmosis; parasite of ruminants. Babesiosis infection eukaryotic parasite. Ehrlichiosis flu-like bacterial infection.</a:t>
            </a:r>
            <a:endParaRPr lang="en-US" dirty="0"/>
          </a:p>
          <a:p>
            <a:r>
              <a:rPr lang="en-US" dirty="0"/>
              <a:t>References </a:t>
            </a:r>
          </a:p>
          <a:p>
            <a:r>
              <a:rPr lang="en-US" dirty="0"/>
              <a:t>US Global Research Program, Chapter 5. </a:t>
            </a:r>
          </a:p>
          <a:p>
            <a:r>
              <a:rPr lang="en-US" dirty="0"/>
              <a:t>The number of vector-borne diseases tripled in US 2004 to 2016 (CDC)</a:t>
            </a:r>
          </a:p>
          <a:p>
            <a:r>
              <a:rPr lang="en-US" dirty="0"/>
              <a:t>Nine new pathogens spread by mosquitoes &amp; ticks discovered or introduced in the US since 2004 (CDC)</a:t>
            </a:r>
          </a:p>
          <a:p>
            <a:r>
              <a:rPr lang="en-US" dirty="0"/>
              <a:t>Possible introduction of Rift Valley Fever Virus</a:t>
            </a:r>
          </a:p>
        </p:txBody>
      </p:sp>
      <p:sp>
        <p:nvSpPr>
          <p:cNvPr id="4" name="Slide Number Placeholder 3"/>
          <p:cNvSpPr>
            <a:spLocks noGrp="1"/>
          </p:cNvSpPr>
          <p:nvPr>
            <p:ph type="sldNum" sz="quarter" idx="10"/>
          </p:nvPr>
        </p:nvSpPr>
        <p:spPr/>
        <p:txBody>
          <a:bodyPr/>
          <a:lstStyle/>
          <a:p>
            <a:pPr>
              <a:defRPr/>
            </a:pPr>
            <a:fld id="{219C8EF3-6708-4DA0-8D4D-94DAD514D2BF}" type="slidenum">
              <a:rPr lang="en-US" smtClean="0"/>
              <a:pPr>
                <a:defRPr/>
              </a:pPr>
              <a:t>10</a:t>
            </a:fld>
            <a:endParaRPr lang="en-US" dirty="0"/>
          </a:p>
        </p:txBody>
      </p:sp>
    </p:spTree>
    <p:extLst>
      <p:ext uri="{BB962C8B-B14F-4D97-AF65-F5344CB8AC3E}">
        <p14:creationId xmlns:p14="http://schemas.microsoft.com/office/powerpoint/2010/main" val="1989354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Ohio Department of Health</a:t>
            </a:r>
            <a:r>
              <a:rPr lang="en-US" baseline="0" dirty="0"/>
              <a:t>: </a:t>
            </a:r>
            <a:r>
              <a:rPr lang="en-US" dirty="0"/>
              <a:t>https://odh.ohio.gov/wps/portal/gov/odh/know-our-programs/zoonotic-disease-program/resources/lyme-disease </a:t>
            </a:r>
          </a:p>
          <a:p>
            <a:endParaRPr lang="en-US" dirty="0"/>
          </a:p>
        </p:txBody>
      </p:sp>
      <p:sp>
        <p:nvSpPr>
          <p:cNvPr id="4" name="Slide Number Placeholder 3"/>
          <p:cNvSpPr>
            <a:spLocks noGrp="1"/>
          </p:cNvSpPr>
          <p:nvPr>
            <p:ph type="sldNum" sz="quarter" idx="10"/>
          </p:nvPr>
        </p:nvSpPr>
        <p:spPr/>
        <p:txBody>
          <a:bodyPr/>
          <a:lstStyle/>
          <a:p>
            <a:pPr>
              <a:defRPr/>
            </a:pPr>
            <a:fld id="{219C8EF3-6708-4DA0-8D4D-94DAD514D2BF}" type="slidenum">
              <a:rPr lang="en-US" smtClean="0"/>
              <a:pPr>
                <a:defRPr/>
              </a:pPr>
              <a:t>11</a:t>
            </a:fld>
            <a:endParaRPr lang="en-US" dirty="0"/>
          </a:p>
        </p:txBody>
      </p:sp>
    </p:spTree>
    <p:extLst>
      <p:ext uri="{BB962C8B-B14F-4D97-AF65-F5344CB8AC3E}">
        <p14:creationId xmlns:p14="http://schemas.microsoft.com/office/powerpoint/2010/main" val="213765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https://odh.ohio.gov/wps/portal/gov/odh/know-our-programs/zoonotic-disease-program/resources/lyme-disease</a:t>
            </a:r>
          </a:p>
        </p:txBody>
      </p:sp>
      <p:sp>
        <p:nvSpPr>
          <p:cNvPr id="4" name="Slide Number Placeholder 3"/>
          <p:cNvSpPr>
            <a:spLocks noGrp="1"/>
          </p:cNvSpPr>
          <p:nvPr>
            <p:ph type="sldNum" sz="quarter" idx="10"/>
          </p:nvPr>
        </p:nvSpPr>
        <p:spPr/>
        <p:txBody>
          <a:bodyPr/>
          <a:lstStyle/>
          <a:p>
            <a:pPr>
              <a:defRPr/>
            </a:pPr>
            <a:fld id="{219C8EF3-6708-4DA0-8D4D-94DAD514D2BF}" type="slidenum">
              <a:rPr lang="en-US" smtClean="0"/>
              <a:pPr>
                <a:defRPr/>
              </a:pPr>
              <a:t>12</a:t>
            </a:fld>
            <a:endParaRPr lang="en-US" dirty="0"/>
          </a:p>
        </p:txBody>
      </p:sp>
    </p:spTree>
    <p:extLst>
      <p:ext uri="{BB962C8B-B14F-4D97-AF65-F5344CB8AC3E}">
        <p14:creationId xmlns:p14="http://schemas.microsoft.com/office/powerpoint/2010/main" val="1323629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Statistics</a:t>
            </a:r>
            <a:r>
              <a:rPr lang="en-US" baseline="0" dirty="0"/>
              <a:t> from Ohio Department of Health, 2016 at; </a:t>
            </a:r>
            <a:r>
              <a:rPr lang="en-US" dirty="0"/>
              <a:t>http://www.odh.ohio.gov/zdp. (ODH, 2017).</a:t>
            </a:r>
          </a:p>
          <a:p>
            <a:r>
              <a:rPr lang="en-US" dirty="0"/>
              <a:t>3 cases of Chikungunya, 4 cases of Zika virus, 56 cases of Malaria, and 3 cases of Dengue Fever. Dengue Fever is now found in 125 countries, and is regarded as the</a:t>
            </a:r>
          </a:p>
          <a:p>
            <a:r>
              <a:rPr lang="en-US" dirty="0"/>
              <a:t>most wide-spread global disease (ODH, 2017, 2018). </a:t>
            </a:r>
          </a:p>
          <a:p>
            <a:r>
              <a:rPr lang="en-US" dirty="0"/>
              <a:t>Rift Valley Fever (RVF) vectors (http://mcevbd.wisc.edu/).</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219C8EF3-6708-4DA0-8D4D-94DAD514D2BF}" type="slidenum">
              <a:rPr lang="en-US" smtClean="0"/>
              <a:pPr>
                <a:defRPr/>
              </a:pPr>
              <a:t>14</a:t>
            </a:fld>
            <a:endParaRPr lang="en-US" dirty="0"/>
          </a:p>
        </p:txBody>
      </p:sp>
    </p:spTree>
    <p:extLst>
      <p:ext uri="{BB962C8B-B14F-4D97-AF65-F5344CB8AC3E}">
        <p14:creationId xmlns:p14="http://schemas.microsoft.com/office/powerpoint/2010/main" val="1635334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7"/>
          <p:cNvCxnSpPr/>
          <p:nvPr/>
        </p:nvCxnSpPr>
        <p:spPr>
          <a:xfrm>
            <a:off x="685800" y="339883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F37C7DEB-1AB7-4F71-92F5-88604193EEE1}" type="datetimeFigureOut">
              <a:rPr lang="en-US"/>
              <a:pPr>
                <a:defRPr/>
              </a:pPr>
              <a:t>3/8/2021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E5D6C3D3-042E-4DE0-AD84-247EDBA7B4DD}"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515F6D1-BABC-40EC-B290-9462B5E13C30}" type="datetimeFigureOut">
              <a:rPr lang="en-US"/>
              <a:pPr>
                <a:defRPr/>
              </a:pPr>
              <a:t>3/8/2021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FE64AB9-7673-4C68-B328-CF466DB0CBB4}"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F243DD24-6141-4F44-8B97-BB3373A7E6B9}" type="datetimeFigureOut">
              <a:rPr lang="en-US"/>
              <a:pPr>
                <a:defRPr/>
              </a:pPr>
              <a:t>3/8/2021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6C62D03-70A1-4E38-B62D-89E9A5069826}"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828800"/>
            <a:ext cx="8229600" cy="2074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4056063"/>
            <a:ext cx="8229600" cy="2074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8400"/>
            <a:ext cx="1676400" cy="457200"/>
          </a:xfrm>
        </p:spPr>
        <p:txBody>
          <a:bodyPr/>
          <a:lstStyle>
            <a:lvl1pPr>
              <a:defRPr/>
            </a:lvl1pPr>
          </a:lstStyle>
          <a:p>
            <a:pPr>
              <a:defRPr/>
            </a:pPr>
            <a:endParaRPr lang="en-US" dirty="0"/>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dirty="0"/>
          </a:p>
        </p:txBody>
      </p:sp>
      <p:sp>
        <p:nvSpPr>
          <p:cNvPr id="7" name="Slide Number Placeholder 6"/>
          <p:cNvSpPr>
            <a:spLocks noGrp="1"/>
          </p:cNvSpPr>
          <p:nvPr>
            <p:ph type="sldNum" sz="quarter" idx="12"/>
          </p:nvPr>
        </p:nvSpPr>
        <p:spPr>
          <a:xfrm>
            <a:off x="6781800" y="6248400"/>
            <a:ext cx="1905000" cy="457200"/>
          </a:xfrm>
        </p:spPr>
        <p:txBody>
          <a:bodyPr/>
          <a:lstStyle>
            <a:lvl1pPr>
              <a:defRPr/>
            </a:lvl1pPr>
          </a:lstStyle>
          <a:p>
            <a:pPr>
              <a:defRPr/>
            </a:pPr>
            <a:fld id="{DE2CD6FD-0443-477A-B567-4C8B8F198DE9}"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828800"/>
            <a:ext cx="4038600" cy="4302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828800"/>
            <a:ext cx="4038600" cy="4302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8400"/>
            <a:ext cx="1676400" cy="457200"/>
          </a:xfrm>
        </p:spPr>
        <p:txBody>
          <a:bodyPr/>
          <a:lstStyle>
            <a:lvl1pPr>
              <a:defRPr/>
            </a:lvl1pPr>
          </a:lstStyle>
          <a:p>
            <a:pPr>
              <a:defRPr/>
            </a:pPr>
            <a:endParaRPr lang="en-US" dirty="0"/>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dirty="0"/>
          </a:p>
        </p:txBody>
      </p:sp>
      <p:sp>
        <p:nvSpPr>
          <p:cNvPr id="7" name="Slide Number Placeholder 6"/>
          <p:cNvSpPr>
            <a:spLocks noGrp="1"/>
          </p:cNvSpPr>
          <p:nvPr>
            <p:ph type="sldNum" sz="quarter" idx="12"/>
          </p:nvPr>
        </p:nvSpPr>
        <p:spPr>
          <a:xfrm>
            <a:off x="6781800" y="6248400"/>
            <a:ext cx="1905000" cy="457200"/>
          </a:xfrm>
        </p:spPr>
        <p:txBody>
          <a:bodyPr/>
          <a:lstStyle>
            <a:lvl1pPr>
              <a:defRPr/>
            </a:lvl1pPr>
          </a:lstStyle>
          <a:p>
            <a:pPr>
              <a:defRPr/>
            </a:pPr>
            <a:fld id="{BC9C71BA-811B-41C4-9F3A-ED4C91CD2BF7}"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12824" y="617308"/>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22860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kern="1200">
                <a:latin typeface="Arial" charset="0"/>
                <a:cs typeface="+mn-cs"/>
              </a:defRPr>
            </a:lvl1pPr>
          </a:lstStyle>
          <a:p>
            <a:pPr>
              <a:defRPr/>
            </a:pPr>
            <a:fld id="{C64C67B1-DBC2-401C-A49D-D6116478B5C8}" type="datetimeFigureOut">
              <a:rPr lang="en-US"/>
              <a:pPr>
                <a:defRPr/>
              </a:pPr>
              <a:t>3/8/2021</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kern="1200">
                <a:latin typeface="Arial" charset="0"/>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kern="1200">
                <a:latin typeface="Arial" charset="0"/>
                <a:cs typeface="+mn-cs"/>
              </a:defRPr>
            </a:lvl1pPr>
          </a:lstStyle>
          <a:p>
            <a:pPr>
              <a:defRPr/>
            </a:pPr>
            <a:fld id="{6F1486E6-08BC-4D76-B831-73C84D637609}"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kern="1200">
                <a:latin typeface="Arial" charset="0"/>
                <a:cs typeface="+mn-cs"/>
              </a:defRPr>
            </a:lvl1pPr>
          </a:lstStyle>
          <a:p>
            <a:pPr>
              <a:defRPr/>
            </a:pPr>
            <a:fld id="{34731970-9A4C-4222-B5A8-498F15E43E74}" type="datetimeFigureOut">
              <a:rPr lang="en-US"/>
              <a:pPr>
                <a:defRPr/>
              </a:pPr>
              <a:t>3/8/2021</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kern="1200">
                <a:latin typeface="Arial" charset="0"/>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kern="1200">
                <a:latin typeface="Arial" charset="0"/>
                <a:cs typeface="+mn-cs"/>
              </a:defRPr>
            </a:lvl1pPr>
          </a:lstStyle>
          <a:p>
            <a:pPr>
              <a:defRPr/>
            </a:pPr>
            <a:fld id="{893CFA4C-CFD3-436E-B807-2C4DB2CB44D7}"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ccbh2">
    <p:spTree>
      <p:nvGrpSpPr>
        <p:cNvPr id="1" name=""/>
        <p:cNvGrpSpPr/>
        <p:nvPr/>
      </p:nvGrpSpPr>
      <p:grpSpPr>
        <a:xfrm>
          <a:off x="0" y="0"/>
          <a:ext cx="0" cy="0"/>
          <a:chOff x="0" y="0"/>
          <a:chExt cx="0" cy="0"/>
        </a:xfrm>
      </p:grpSpPr>
      <p:sp>
        <p:nvSpPr>
          <p:cNvPr id="2" name="Title 1"/>
          <p:cNvSpPr>
            <a:spLocks noGrp="1"/>
          </p:cNvSpPr>
          <p:nvPr>
            <p:ph type="title"/>
          </p:nvPr>
        </p:nvSpPr>
        <p:spPr>
          <a:xfrm>
            <a:off x="762000" y="8382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kern="1200">
                <a:latin typeface="Arial" charset="0"/>
                <a:cs typeface="+mn-cs"/>
              </a:defRPr>
            </a:lvl1pPr>
          </a:lstStyle>
          <a:p>
            <a:pPr>
              <a:defRPr/>
            </a:pPr>
            <a:fld id="{CB874D6D-47BB-404F-B82C-C27F7C1B702D}" type="datetimeFigureOut">
              <a:rPr lang="en-US"/>
              <a:pPr>
                <a:defRPr/>
              </a:pPr>
              <a:t>3/8/2021</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kern="1200">
                <a:latin typeface="Arial" charset="0"/>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kern="1200">
                <a:latin typeface="Arial" charset="0"/>
                <a:cs typeface="+mn-cs"/>
              </a:defRPr>
            </a:lvl1pPr>
          </a:lstStyle>
          <a:p>
            <a:pPr>
              <a:defRPr/>
            </a:pPr>
            <a:fld id="{FAD7E42D-F6A4-4F0D-A972-79F15FFCA5ED}" type="slidenum">
              <a:rPr lang="en-US"/>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kern="1200">
                <a:latin typeface="Arial" charset="0"/>
                <a:cs typeface="+mn-cs"/>
              </a:defRPr>
            </a:lvl1pPr>
          </a:lstStyle>
          <a:p>
            <a:pPr>
              <a:defRPr/>
            </a:pPr>
            <a:fld id="{4C555CDA-1376-42C8-B661-FDCAC48BA30F}" type="datetimeFigureOut">
              <a:rPr lang="en-US"/>
              <a:pPr>
                <a:defRPr/>
              </a:pPr>
              <a:t>3/8/2021</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kern="1200">
                <a:latin typeface="Arial" charset="0"/>
                <a:cs typeface="+mn-cs"/>
              </a:defRPr>
            </a:lvl1pPr>
          </a:lstStyle>
          <a:p>
            <a:pPr>
              <a:defRPr/>
            </a:pPr>
            <a:endParaRPr lang="en-US" dirty="0"/>
          </a:p>
        </p:txBody>
      </p:sp>
      <p:sp>
        <p:nvSpPr>
          <p:cNvPr id="7" name="Slide Number Placeholder 6"/>
          <p:cNvSpPr>
            <a:spLocks noGrp="1"/>
          </p:cNvSpPr>
          <p:nvPr>
            <p:ph type="sldNum" sz="quarter" idx="12"/>
          </p:nvPr>
        </p:nvSpPr>
        <p:spPr/>
        <p:txBody>
          <a:bodyPr/>
          <a:lstStyle>
            <a:lvl1pPr fontAlgn="base">
              <a:spcBef>
                <a:spcPct val="0"/>
              </a:spcBef>
              <a:spcAft>
                <a:spcPct val="0"/>
              </a:spcAft>
              <a:defRPr kern="1200">
                <a:latin typeface="Arial" charset="0"/>
                <a:cs typeface="+mn-cs"/>
              </a:defRPr>
            </a:lvl1pPr>
          </a:lstStyle>
          <a:p>
            <a:pPr>
              <a:defRPr/>
            </a:pPr>
            <a:fld id="{4C1237BD-8C83-4090-837E-BD52AFFFAD9D}" type="slidenum">
              <a:rPr lang="en-US"/>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kern="1200">
                <a:latin typeface="Arial" charset="0"/>
                <a:cs typeface="+mn-cs"/>
              </a:defRPr>
            </a:lvl1pPr>
          </a:lstStyle>
          <a:p>
            <a:pPr>
              <a:defRPr/>
            </a:pPr>
            <a:fld id="{C8B64E46-BF08-49A8-A6FE-C7CDA8814549}" type="datetimeFigureOut">
              <a:rPr lang="en-US"/>
              <a:pPr>
                <a:defRPr/>
              </a:pPr>
              <a:t>3/8/2021</a:t>
            </a:fld>
            <a:endParaRPr lang="en-US" dirty="0"/>
          </a:p>
        </p:txBody>
      </p:sp>
      <p:sp>
        <p:nvSpPr>
          <p:cNvPr id="8" name="Footer Placeholder 7"/>
          <p:cNvSpPr>
            <a:spLocks noGrp="1"/>
          </p:cNvSpPr>
          <p:nvPr>
            <p:ph type="ftr" sz="quarter" idx="11"/>
          </p:nvPr>
        </p:nvSpPr>
        <p:spPr/>
        <p:txBody>
          <a:bodyPr/>
          <a:lstStyle>
            <a:lvl1pPr fontAlgn="base">
              <a:spcBef>
                <a:spcPct val="0"/>
              </a:spcBef>
              <a:spcAft>
                <a:spcPct val="0"/>
              </a:spcAft>
              <a:defRPr kern="1200">
                <a:latin typeface="Arial" charset="0"/>
                <a:cs typeface="+mn-cs"/>
              </a:defRPr>
            </a:lvl1pPr>
          </a:lstStyle>
          <a:p>
            <a:pPr>
              <a:defRPr/>
            </a:pPr>
            <a:endParaRPr lang="en-US" dirty="0"/>
          </a:p>
        </p:txBody>
      </p:sp>
      <p:sp>
        <p:nvSpPr>
          <p:cNvPr id="9" name="Slide Number Placeholder 8"/>
          <p:cNvSpPr>
            <a:spLocks noGrp="1"/>
          </p:cNvSpPr>
          <p:nvPr>
            <p:ph type="sldNum" sz="quarter" idx="12"/>
          </p:nvPr>
        </p:nvSpPr>
        <p:spPr/>
        <p:txBody>
          <a:bodyPr/>
          <a:lstStyle>
            <a:lvl1pPr fontAlgn="base">
              <a:spcBef>
                <a:spcPct val="0"/>
              </a:spcBef>
              <a:spcAft>
                <a:spcPct val="0"/>
              </a:spcAft>
              <a:defRPr kern="1200">
                <a:latin typeface="Arial" charset="0"/>
                <a:cs typeface="+mn-cs"/>
              </a:defRPr>
            </a:lvl1pPr>
          </a:lstStyle>
          <a:p>
            <a:pPr>
              <a:defRPr/>
            </a:pPr>
            <a:fld id="{54DAA544-BDA9-4480-B8E0-C258A36027A0}" type="slidenum">
              <a:rPr lang="en-US"/>
              <a:pPr>
                <a:defRPr/>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kern="1200">
                <a:latin typeface="Arial" charset="0"/>
                <a:cs typeface="+mn-cs"/>
              </a:defRPr>
            </a:lvl1pPr>
          </a:lstStyle>
          <a:p>
            <a:pPr>
              <a:defRPr/>
            </a:pPr>
            <a:fld id="{EB6CA137-0B49-43F8-8C77-6A136C475D50}" type="datetimeFigureOut">
              <a:rPr lang="en-US"/>
              <a:pPr>
                <a:defRPr/>
              </a:pPr>
              <a:t>3/8/2021</a:t>
            </a:fld>
            <a:endParaRPr lang="en-US" dirty="0"/>
          </a:p>
        </p:txBody>
      </p:sp>
      <p:sp>
        <p:nvSpPr>
          <p:cNvPr id="4" name="Footer Placeholder 3"/>
          <p:cNvSpPr>
            <a:spLocks noGrp="1"/>
          </p:cNvSpPr>
          <p:nvPr>
            <p:ph type="ftr" sz="quarter" idx="11"/>
          </p:nvPr>
        </p:nvSpPr>
        <p:spPr/>
        <p:txBody>
          <a:bodyPr/>
          <a:lstStyle>
            <a:lvl1pPr fontAlgn="base">
              <a:spcBef>
                <a:spcPct val="0"/>
              </a:spcBef>
              <a:spcAft>
                <a:spcPct val="0"/>
              </a:spcAft>
              <a:defRPr kern="1200">
                <a:latin typeface="Arial" charset="0"/>
                <a:cs typeface="+mn-cs"/>
              </a:defRPr>
            </a:lvl1pPr>
          </a:lstStyle>
          <a:p>
            <a:pPr>
              <a:defRPr/>
            </a:pPr>
            <a:endParaRPr lang="en-US" dirty="0"/>
          </a:p>
        </p:txBody>
      </p:sp>
      <p:sp>
        <p:nvSpPr>
          <p:cNvPr id="5" name="Slide Number Placeholder 4"/>
          <p:cNvSpPr>
            <a:spLocks noGrp="1"/>
          </p:cNvSpPr>
          <p:nvPr>
            <p:ph type="sldNum" sz="quarter" idx="12"/>
          </p:nvPr>
        </p:nvSpPr>
        <p:spPr/>
        <p:txBody>
          <a:bodyPr/>
          <a:lstStyle>
            <a:lvl1pPr fontAlgn="base">
              <a:spcBef>
                <a:spcPct val="0"/>
              </a:spcBef>
              <a:spcAft>
                <a:spcPct val="0"/>
              </a:spcAft>
              <a:defRPr kern="1200">
                <a:latin typeface="Arial" charset="0"/>
                <a:cs typeface="+mn-cs"/>
              </a:defRPr>
            </a:lvl1pPr>
          </a:lstStyle>
          <a:p>
            <a:pPr>
              <a:defRPr/>
            </a:pPr>
            <a:fld id="{FC8F5915-62E2-401C-9492-7744E757AB82}"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16C7EA4-1F3C-4195-944C-AF45E9963082}" type="datetimeFigureOut">
              <a:rPr lang="en-US"/>
              <a:pPr>
                <a:defRPr/>
              </a:pPr>
              <a:t>3/8/2021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8E4E1A3-E8BA-4003-8994-3A9E7A51577A}"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kern="1200">
                <a:latin typeface="Arial" charset="0"/>
                <a:cs typeface="+mn-cs"/>
              </a:defRPr>
            </a:lvl1pPr>
          </a:lstStyle>
          <a:p>
            <a:pPr>
              <a:defRPr/>
            </a:pPr>
            <a:fld id="{007A8055-ACEE-4A21-A629-18BA337F6F2E}" type="datetimeFigureOut">
              <a:rPr lang="en-US"/>
              <a:pPr>
                <a:defRPr/>
              </a:pPr>
              <a:t>3/8/2021</a:t>
            </a:fld>
            <a:endParaRPr lang="en-US" dirty="0"/>
          </a:p>
        </p:txBody>
      </p:sp>
      <p:sp>
        <p:nvSpPr>
          <p:cNvPr id="3" name="Footer Placeholder 2"/>
          <p:cNvSpPr>
            <a:spLocks noGrp="1"/>
          </p:cNvSpPr>
          <p:nvPr>
            <p:ph type="ftr" sz="quarter" idx="11"/>
          </p:nvPr>
        </p:nvSpPr>
        <p:spPr/>
        <p:txBody>
          <a:bodyPr/>
          <a:lstStyle>
            <a:lvl1pPr fontAlgn="base">
              <a:spcBef>
                <a:spcPct val="0"/>
              </a:spcBef>
              <a:spcAft>
                <a:spcPct val="0"/>
              </a:spcAft>
              <a:defRPr kern="1200">
                <a:latin typeface="Arial" charset="0"/>
                <a:cs typeface="+mn-cs"/>
              </a:defRPr>
            </a:lvl1pPr>
          </a:lstStyle>
          <a:p>
            <a:pPr>
              <a:defRPr/>
            </a:pPr>
            <a:endParaRPr lang="en-US" dirty="0"/>
          </a:p>
        </p:txBody>
      </p:sp>
      <p:sp>
        <p:nvSpPr>
          <p:cNvPr id="4" name="Slide Number Placeholder 3"/>
          <p:cNvSpPr>
            <a:spLocks noGrp="1"/>
          </p:cNvSpPr>
          <p:nvPr>
            <p:ph type="sldNum" sz="quarter" idx="12"/>
          </p:nvPr>
        </p:nvSpPr>
        <p:spPr/>
        <p:txBody>
          <a:bodyPr/>
          <a:lstStyle>
            <a:lvl1pPr fontAlgn="base">
              <a:spcBef>
                <a:spcPct val="0"/>
              </a:spcBef>
              <a:spcAft>
                <a:spcPct val="0"/>
              </a:spcAft>
              <a:defRPr kern="1200">
                <a:latin typeface="Arial" charset="0"/>
                <a:cs typeface="+mn-cs"/>
              </a:defRPr>
            </a:lvl1pPr>
          </a:lstStyle>
          <a:p>
            <a:pPr>
              <a:defRPr/>
            </a:pPr>
            <a:fld id="{C31249FB-BDE7-47AA-8DF6-407ED97085A6}" type="slidenum">
              <a:rPr lang="en-US"/>
              <a:pPr>
                <a:defRPr/>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kern="1200">
                <a:latin typeface="Arial" charset="0"/>
                <a:cs typeface="+mn-cs"/>
              </a:defRPr>
            </a:lvl1pPr>
          </a:lstStyle>
          <a:p>
            <a:pPr>
              <a:defRPr/>
            </a:pPr>
            <a:fld id="{02FC67A9-536A-484F-9DC4-078E7B6294E3}" type="datetimeFigureOut">
              <a:rPr lang="en-US"/>
              <a:pPr>
                <a:defRPr/>
              </a:pPr>
              <a:t>3/8/2021</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kern="1200">
                <a:latin typeface="Arial" charset="0"/>
                <a:cs typeface="+mn-cs"/>
              </a:defRPr>
            </a:lvl1pPr>
          </a:lstStyle>
          <a:p>
            <a:pPr>
              <a:defRPr/>
            </a:pPr>
            <a:endParaRPr lang="en-US" dirty="0"/>
          </a:p>
        </p:txBody>
      </p:sp>
      <p:sp>
        <p:nvSpPr>
          <p:cNvPr id="7" name="Slide Number Placeholder 6"/>
          <p:cNvSpPr>
            <a:spLocks noGrp="1"/>
          </p:cNvSpPr>
          <p:nvPr>
            <p:ph type="sldNum" sz="quarter" idx="12"/>
          </p:nvPr>
        </p:nvSpPr>
        <p:spPr/>
        <p:txBody>
          <a:bodyPr/>
          <a:lstStyle>
            <a:lvl1pPr fontAlgn="base">
              <a:spcBef>
                <a:spcPct val="0"/>
              </a:spcBef>
              <a:spcAft>
                <a:spcPct val="0"/>
              </a:spcAft>
              <a:defRPr kern="1200">
                <a:latin typeface="Arial" charset="0"/>
                <a:cs typeface="+mn-cs"/>
              </a:defRPr>
            </a:lvl1pPr>
          </a:lstStyle>
          <a:p>
            <a:pPr>
              <a:defRPr/>
            </a:pPr>
            <a:fld id="{47028E54-2599-4EA7-949A-2A3C31994184}" type="slidenum">
              <a:rPr lang="en-US"/>
              <a:pPr>
                <a:defRPr/>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kern="1200">
                <a:latin typeface="Arial" charset="0"/>
                <a:cs typeface="+mn-cs"/>
              </a:defRPr>
            </a:lvl1pPr>
          </a:lstStyle>
          <a:p>
            <a:pPr>
              <a:defRPr/>
            </a:pPr>
            <a:fld id="{6C1233A0-698E-4830-BB3A-DD7775B6372D}" type="datetimeFigureOut">
              <a:rPr lang="en-US"/>
              <a:pPr>
                <a:defRPr/>
              </a:pPr>
              <a:t>3/8/2021</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kern="1200">
                <a:latin typeface="Arial" charset="0"/>
                <a:cs typeface="+mn-cs"/>
              </a:defRPr>
            </a:lvl1pPr>
          </a:lstStyle>
          <a:p>
            <a:pPr>
              <a:defRPr/>
            </a:pPr>
            <a:endParaRPr lang="en-US" dirty="0"/>
          </a:p>
        </p:txBody>
      </p:sp>
      <p:sp>
        <p:nvSpPr>
          <p:cNvPr id="7" name="Slide Number Placeholder 6"/>
          <p:cNvSpPr>
            <a:spLocks noGrp="1"/>
          </p:cNvSpPr>
          <p:nvPr>
            <p:ph type="sldNum" sz="quarter" idx="12"/>
          </p:nvPr>
        </p:nvSpPr>
        <p:spPr/>
        <p:txBody>
          <a:bodyPr/>
          <a:lstStyle>
            <a:lvl1pPr fontAlgn="base">
              <a:spcBef>
                <a:spcPct val="0"/>
              </a:spcBef>
              <a:spcAft>
                <a:spcPct val="0"/>
              </a:spcAft>
              <a:defRPr kern="1200">
                <a:latin typeface="Arial" charset="0"/>
                <a:cs typeface="+mn-cs"/>
              </a:defRPr>
            </a:lvl1pPr>
          </a:lstStyle>
          <a:p>
            <a:pPr>
              <a:defRPr/>
            </a:pPr>
            <a:fld id="{E3DC89DF-1C75-4C00-A409-29CA2E4F7446}" type="slidenum">
              <a:rPr lang="en-US"/>
              <a:pPr>
                <a:defRPr/>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kern="1200">
                <a:latin typeface="Arial" charset="0"/>
                <a:cs typeface="+mn-cs"/>
              </a:defRPr>
            </a:lvl1pPr>
          </a:lstStyle>
          <a:p>
            <a:pPr>
              <a:defRPr/>
            </a:pPr>
            <a:fld id="{54AC0DF0-DE9C-4447-8780-FAA061DB731E}" type="datetimeFigureOut">
              <a:rPr lang="en-US"/>
              <a:pPr>
                <a:defRPr/>
              </a:pPr>
              <a:t>3/8/2021</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kern="1200">
                <a:latin typeface="Arial" charset="0"/>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kern="1200">
                <a:latin typeface="Arial" charset="0"/>
                <a:cs typeface="+mn-cs"/>
              </a:defRPr>
            </a:lvl1pPr>
          </a:lstStyle>
          <a:p>
            <a:pPr>
              <a:defRPr/>
            </a:pPr>
            <a:fld id="{A29F9232-5F23-43D0-8119-B85AFAC023CE}" type="slidenum">
              <a:rPr lang="en-US"/>
              <a:pPr>
                <a:defRPr/>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kern="1200">
                <a:latin typeface="Arial" charset="0"/>
                <a:cs typeface="+mn-cs"/>
              </a:defRPr>
            </a:lvl1pPr>
          </a:lstStyle>
          <a:p>
            <a:pPr>
              <a:defRPr/>
            </a:pPr>
            <a:fld id="{2BA47F10-E2E6-4103-BF1C-D97D8677B4A5}" type="datetimeFigureOut">
              <a:rPr lang="en-US"/>
              <a:pPr>
                <a:defRPr/>
              </a:pPr>
              <a:t>3/8/2021</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kern="1200">
                <a:latin typeface="Arial" charset="0"/>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kern="1200">
                <a:latin typeface="Arial" charset="0"/>
                <a:cs typeface="+mn-cs"/>
              </a:defRPr>
            </a:lvl1pPr>
          </a:lstStyle>
          <a:p>
            <a:pPr>
              <a:defRPr/>
            </a:pPr>
            <a:fld id="{28D523BB-5F5F-473A-8B5C-839CC114B1AA}" type="slidenum">
              <a:rPr lang="en-US"/>
              <a:pPr>
                <a:defRPr/>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61307" y="1922378"/>
            <a:ext cx="6622639" cy="757766"/>
          </a:xfrm>
        </p:spPr>
        <p:txBody>
          <a:bodyPr anchor="t">
            <a:normAutofit/>
          </a:bodyPr>
          <a:lstStyle>
            <a:lvl1pPr algn="r">
              <a:defRPr sz="3200" b="1" cap="none">
                <a:solidFill>
                  <a:schemeClr val="tx1"/>
                </a:solidFill>
              </a:defRPr>
            </a:lvl1pPr>
          </a:lstStyle>
          <a:p>
            <a:r>
              <a:rPr lang="en-US" dirty="0"/>
              <a:t>Click to edit Master title style</a:t>
            </a:r>
          </a:p>
        </p:txBody>
      </p:sp>
      <p:sp>
        <p:nvSpPr>
          <p:cNvPr id="8" name="TextBox 7"/>
          <p:cNvSpPr txBox="1"/>
          <p:nvPr userDrawn="1"/>
        </p:nvSpPr>
        <p:spPr>
          <a:xfrm>
            <a:off x="1062318" y="4049412"/>
            <a:ext cx="3953435" cy="369332"/>
          </a:xfrm>
          <a:prstGeom prst="rect">
            <a:avLst/>
          </a:prstGeom>
          <a:noFill/>
        </p:spPr>
        <p:txBody>
          <a:bodyPr wrap="square" rtlCol="0">
            <a:spAutoFit/>
          </a:bodyPr>
          <a:lstStyle/>
          <a:p>
            <a:endParaRPr lang="en-US" dirty="0"/>
          </a:p>
        </p:txBody>
      </p:sp>
      <p:sp>
        <p:nvSpPr>
          <p:cNvPr id="9" name="Content Placeholder 2"/>
          <p:cNvSpPr>
            <a:spLocks noGrp="1"/>
          </p:cNvSpPr>
          <p:nvPr>
            <p:ph idx="1" hasCustomPrompt="1"/>
          </p:nvPr>
        </p:nvSpPr>
        <p:spPr>
          <a:xfrm>
            <a:off x="5109882" y="3347595"/>
            <a:ext cx="3549985" cy="2076751"/>
          </a:xfrm>
        </p:spPr>
        <p:txBody>
          <a:bodyPr>
            <a:normAutofit/>
          </a:bodyPr>
          <a:lstStyle>
            <a:lvl1pPr marL="0" indent="0">
              <a:buClr>
                <a:srgbClr val="008000"/>
              </a:buClr>
              <a:buFont typeface="Wingdings" charset="2"/>
              <a:buNone/>
              <a:defRPr sz="2800">
                <a:latin typeface="Georgia"/>
                <a:cs typeface="Georgia"/>
              </a:defRPr>
            </a:lvl1pPr>
            <a:lvl2pPr>
              <a:buClr>
                <a:schemeClr val="accent5">
                  <a:lumMod val="50000"/>
                </a:schemeClr>
              </a:buClr>
              <a:defRPr sz="2400">
                <a:latin typeface="Georgia"/>
                <a:cs typeface="Georgia"/>
              </a:defRPr>
            </a:lvl2pPr>
            <a:lvl3pPr>
              <a:defRPr>
                <a:latin typeface="Georgia"/>
                <a:cs typeface="Georgia"/>
              </a:defRPr>
            </a:lvl3pPr>
            <a:lvl4pPr>
              <a:defRPr>
                <a:latin typeface="Georgia"/>
                <a:cs typeface="Georgia"/>
              </a:defRPr>
            </a:lvl4pPr>
            <a:lvl5pPr>
              <a:defRPr>
                <a:latin typeface="Georgia"/>
                <a:cs typeface="Georgia"/>
              </a:defRPr>
            </a:lvl5pPr>
          </a:lstStyle>
          <a:p>
            <a:pPr lvl="0"/>
            <a:r>
              <a:rPr lang="en-US" dirty="0"/>
              <a:t>Add picture</a:t>
            </a:r>
          </a:p>
        </p:txBody>
      </p:sp>
      <p:sp>
        <p:nvSpPr>
          <p:cNvPr id="11" name="Text Placeholder 2"/>
          <p:cNvSpPr>
            <a:spLocks noGrp="1"/>
          </p:cNvSpPr>
          <p:nvPr>
            <p:ph type="body" idx="11" hasCustomPrompt="1"/>
          </p:nvPr>
        </p:nvSpPr>
        <p:spPr>
          <a:xfrm>
            <a:off x="470646" y="3261160"/>
            <a:ext cx="4437530" cy="653059"/>
          </a:xfrm>
          <a:noFill/>
          <a:ln>
            <a:noFill/>
          </a:ln>
        </p:spPr>
        <p:txBody>
          <a:bodyPr vert="horz" wrap="square" lIns="91440" tIns="45720" rIns="91440" bIns="45720" numCol="1" anchor="b" anchorCtr="0" compatLnSpc="1">
            <a:prstTxWarp prst="textNoShape">
              <a:avLst/>
            </a:prstTxWarp>
          </a:bodyPr>
          <a:lstStyle>
            <a:lvl1pPr marL="342900" indent="-342900">
              <a:buNone/>
              <a:defRPr lang="en-US" sz="1800" b="1" i="1" dirty="0" smtClean="0"/>
            </a:lvl1pPr>
          </a:lstStyle>
          <a:p>
            <a:pPr marL="0" lvl="0" indent="0"/>
            <a:r>
              <a:rPr lang="en-US" dirty="0"/>
              <a:t>Click to edit Presenter, credentials</a:t>
            </a:r>
          </a:p>
        </p:txBody>
      </p:sp>
      <p:sp>
        <p:nvSpPr>
          <p:cNvPr id="12" name="Text Placeholder 2"/>
          <p:cNvSpPr>
            <a:spLocks noGrp="1"/>
          </p:cNvSpPr>
          <p:nvPr>
            <p:ph type="body" idx="12" hasCustomPrompt="1"/>
          </p:nvPr>
        </p:nvSpPr>
        <p:spPr>
          <a:xfrm>
            <a:off x="470646" y="4234078"/>
            <a:ext cx="4437530" cy="936750"/>
          </a:xfrm>
          <a:noFill/>
          <a:ln>
            <a:noFill/>
          </a:ln>
        </p:spPr>
        <p:txBody>
          <a:bodyPr vert="horz" wrap="square" lIns="91440" tIns="45720" rIns="91440" bIns="45720" numCol="1" anchor="b" anchorCtr="0" compatLnSpc="1">
            <a:prstTxWarp prst="textNoShape">
              <a:avLst/>
            </a:prstTxWarp>
          </a:bodyPr>
          <a:lstStyle>
            <a:lvl1pPr marL="0" marR="0" indent="0" algn="l" defTabSz="457200" rtl="0" eaLnBrk="0" fontAlgn="base" latinLnBrk="0" hangingPunct="0">
              <a:lnSpc>
                <a:spcPct val="100000"/>
              </a:lnSpc>
              <a:spcBef>
                <a:spcPct val="20000"/>
              </a:spcBef>
              <a:spcAft>
                <a:spcPct val="0"/>
              </a:spcAft>
              <a:buClr>
                <a:srgbClr val="008000"/>
              </a:buClr>
              <a:buSzTx/>
              <a:buFont typeface="Wingdings" charset="0"/>
              <a:buNone/>
              <a:tabLst/>
              <a:defRPr lang="en-US" sz="1800" b="0" i="0" baseline="0" dirty="0" smtClean="0">
                <a:solidFill>
                  <a:schemeClr val="bg1">
                    <a:lumMod val="50000"/>
                  </a:schemeClr>
                </a:solidFill>
              </a:defRPr>
            </a:lvl1pPr>
          </a:lstStyle>
          <a:p>
            <a:pPr marL="0" marR="0" lvl="0" indent="0" algn="l" defTabSz="457200" rtl="0" eaLnBrk="0" fontAlgn="base" latinLnBrk="0" hangingPunct="0">
              <a:lnSpc>
                <a:spcPct val="100000"/>
              </a:lnSpc>
              <a:spcBef>
                <a:spcPct val="20000"/>
              </a:spcBef>
              <a:spcAft>
                <a:spcPct val="0"/>
              </a:spcAft>
              <a:buClr>
                <a:srgbClr val="008000"/>
              </a:buClr>
              <a:buSzTx/>
              <a:buFont typeface="Wingdings" charset="0"/>
              <a:buNone/>
              <a:tabLst/>
              <a:defRPr/>
            </a:pPr>
            <a:r>
              <a:rPr lang="en-US" dirty="0"/>
              <a:t>Click to edit Meeting name</a:t>
            </a:r>
            <a:br>
              <a:rPr lang="en-US" dirty="0"/>
            </a:br>
            <a:r>
              <a:rPr lang="en-US" dirty="0"/>
              <a:t>Date</a:t>
            </a:r>
            <a:br>
              <a:rPr lang="en-US" dirty="0"/>
            </a:br>
            <a:r>
              <a:rPr lang="en-US" dirty="0"/>
              <a:t>Location</a:t>
            </a:r>
            <a:endParaRPr lang="en-US" sz="1800" dirty="0">
              <a:solidFill>
                <a:srgbClr val="404040"/>
              </a:solidFill>
              <a:latin typeface="Georgia" charset="0"/>
              <a:cs typeface="Georgia" charset="0"/>
              <a:sym typeface="Georgia" charset="0"/>
            </a:endParaRPr>
          </a:p>
        </p:txBody>
      </p:sp>
    </p:spTree>
    <p:extLst>
      <p:ext uri="{BB962C8B-B14F-4D97-AF65-F5344CB8AC3E}">
        <p14:creationId xmlns:p14="http://schemas.microsoft.com/office/powerpoint/2010/main" val="3460395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61307" y="1922378"/>
            <a:ext cx="6622639" cy="757766"/>
          </a:xfrm>
        </p:spPr>
        <p:txBody>
          <a:bodyPr anchor="t">
            <a:normAutofit/>
          </a:bodyPr>
          <a:lstStyle>
            <a:lvl1pPr algn="r">
              <a:defRPr sz="3200" b="1" cap="none">
                <a:solidFill>
                  <a:schemeClr val="tx1"/>
                </a:solidFill>
              </a:defRPr>
            </a:lvl1pPr>
          </a:lstStyle>
          <a:p>
            <a:r>
              <a:rPr lang="en-US" dirty="0"/>
              <a:t>Click to edit Master title style</a:t>
            </a:r>
          </a:p>
        </p:txBody>
      </p:sp>
      <p:sp>
        <p:nvSpPr>
          <p:cNvPr id="8" name="TextBox 7"/>
          <p:cNvSpPr txBox="1"/>
          <p:nvPr userDrawn="1"/>
        </p:nvSpPr>
        <p:spPr>
          <a:xfrm>
            <a:off x="1062318" y="4049412"/>
            <a:ext cx="3953435" cy="369332"/>
          </a:xfrm>
          <a:prstGeom prst="rect">
            <a:avLst/>
          </a:prstGeom>
          <a:noFill/>
        </p:spPr>
        <p:txBody>
          <a:bodyPr wrap="square" rtlCol="0">
            <a:spAutoFit/>
          </a:bodyPr>
          <a:lstStyle/>
          <a:p>
            <a:pPr defTabSz="457200"/>
            <a:endParaRPr lang="en-US" dirty="0">
              <a:solidFill>
                <a:prstClr val="black"/>
              </a:solidFill>
              <a:latin typeface="Calibri" charset="0"/>
              <a:ea typeface="ＭＳ Ｐゴシック" charset="0"/>
            </a:endParaRPr>
          </a:p>
        </p:txBody>
      </p:sp>
      <p:sp>
        <p:nvSpPr>
          <p:cNvPr id="9" name="Content Placeholder 2"/>
          <p:cNvSpPr>
            <a:spLocks noGrp="1"/>
          </p:cNvSpPr>
          <p:nvPr>
            <p:ph idx="1" hasCustomPrompt="1"/>
          </p:nvPr>
        </p:nvSpPr>
        <p:spPr>
          <a:xfrm>
            <a:off x="5109882" y="3347595"/>
            <a:ext cx="3549985" cy="2076751"/>
          </a:xfrm>
        </p:spPr>
        <p:txBody>
          <a:bodyPr>
            <a:normAutofit/>
          </a:bodyPr>
          <a:lstStyle>
            <a:lvl1pPr marL="0" indent="0">
              <a:buClr>
                <a:srgbClr val="008000"/>
              </a:buClr>
              <a:buFont typeface="Wingdings" charset="2"/>
              <a:buNone/>
              <a:defRPr sz="2800">
                <a:latin typeface="Georgia"/>
                <a:cs typeface="Georgia"/>
              </a:defRPr>
            </a:lvl1pPr>
            <a:lvl2pPr>
              <a:buClr>
                <a:schemeClr val="accent5">
                  <a:lumMod val="50000"/>
                </a:schemeClr>
              </a:buClr>
              <a:defRPr sz="2400">
                <a:latin typeface="Georgia"/>
                <a:cs typeface="Georgia"/>
              </a:defRPr>
            </a:lvl2pPr>
            <a:lvl3pPr>
              <a:defRPr>
                <a:latin typeface="Georgia"/>
                <a:cs typeface="Georgia"/>
              </a:defRPr>
            </a:lvl3pPr>
            <a:lvl4pPr>
              <a:defRPr>
                <a:latin typeface="Georgia"/>
                <a:cs typeface="Georgia"/>
              </a:defRPr>
            </a:lvl4pPr>
            <a:lvl5pPr>
              <a:defRPr>
                <a:latin typeface="Georgia"/>
                <a:cs typeface="Georgia"/>
              </a:defRPr>
            </a:lvl5pPr>
          </a:lstStyle>
          <a:p>
            <a:pPr lvl="0"/>
            <a:r>
              <a:rPr lang="en-US" dirty="0"/>
              <a:t>Add picture</a:t>
            </a:r>
          </a:p>
        </p:txBody>
      </p:sp>
      <p:sp>
        <p:nvSpPr>
          <p:cNvPr id="11" name="Text Placeholder 2"/>
          <p:cNvSpPr>
            <a:spLocks noGrp="1"/>
          </p:cNvSpPr>
          <p:nvPr>
            <p:ph type="body" idx="11" hasCustomPrompt="1"/>
          </p:nvPr>
        </p:nvSpPr>
        <p:spPr>
          <a:xfrm>
            <a:off x="470646" y="3261160"/>
            <a:ext cx="4437530" cy="653059"/>
          </a:xfrm>
          <a:noFill/>
          <a:ln>
            <a:noFill/>
          </a:ln>
        </p:spPr>
        <p:txBody>
          <a:bodyPr vert="horz" wrap="square" lIns="91440" tIns="45720" rIns="91440" bIns="45720" numCol="1" anchor="b" anchorCtr="0" compatLnSpc="1">
            <a:prstTxWarp prst="textNoShape">
              <a:avLst/>
            </a:prstTxWarp>
          </a:bodyPr>
          <a:lstStyle>
            <a:lvl1pPr marL="342900" indent="-342900">
              <a:buNone/>
              <a:defRPr lang="en-US" sz="1800" b="1" i="1" dirty="0" smtClean="0"/>
            </a:lvl1pPr>
          </a:lstStyle>
          <a:p>
            <a:pPr marL="0" lvl="0" indent="0"/>
            <a:r>
              <a:rPr lang="en-US" dirty="0"/>
              <a:t>Click to edit Presenter, credentials</a:t>
            </a:r>
          </a:p>
        </p:txBody>
      </p:sp>
      <p:sp>
        <p:nvSpPr>
          <p:cNvPr id="12" name="Text Placeholder 2"/>
          <p:cNvSpPr>
            <a:spLocks noGrp="1"/>
          </p:cNvSpPr>
          <p:nvPr>
            <p:ph type="body" idx="12" hasCustomPrompt="1"/>
          </p:nvPr>
        </p:nvSpPr>
        <p:spPr>
          <a:xfrm>
            <a:off x="470646" y="4234078"/>
            <a:ext cx="4437530" cy="936750"/>
          </a:xfrm>
          <a:noFill/>
          <a:ln>
            <a:noFill/>
          </a:ln>
        </p:spPr>
        <p:txBody>
          <a:bodyPr vert="horz" wrap="square" lIns="91440" tIns="45720" rIns="91440" bIns="45720" numCol="1" anchor="b" anchorCtr="0" compatLnSpc="1">
            <a:prstTxWarp prst="textNoShape">
              <a:avLst/>
            </a:prstTxWarp>
          </a:bodyPr>
          <a:lstStyle>
            <a:lvl1pPr marL="0" marR="0" indent="0" algn="l" defTabSz="457200" rtl="0" eaLnBrk="0" fontAlgn="base" latinLnBrk="0" hangingPunct="0">
              <a:lnSpc>
                <a:spcPct val="100000"/>
              </a:lnSpc>
              <a:spcBef>
                <a:spcPct val="20000"/>
              </a:spcBef>
              <a:spcAft>
                <a:spcPct val="0"/>
              </a:spcAft>
              <a:buClr>
                <a:srgbClr val="008000"/>
              </a:buClr>
              <a:buSzTx/>
              <a:buFont typeface="Wingdings" charset="0"/>
              <a:buNone/>
              <a:tabLst/>
              <a:defRPr lang="en-US" sz="1800" b="0" i="0" baseline="0" dirty="0" smtClean="0">
                <a:solidFill>
                  <a:schemeClr val="bg1">
                    <a:lumMod val="50000"/>
                  </a:schemeClr>
                </a:solidFill>
              </a:defRPr>
            </a:lvl1pPr>
          </a:lstStyle>
          <a:p>
            <a:pPr marL="0" marR="0" lvl="0" indent="0" algn="l" defTabSz="457200" rtl="0" eaLnBrk="0" fontAlgn="base" latinLnBrk="0" hangingPunct="0">
              <a:lnSpc>
                <a:spcPct val="100000"/>
              </a:lnSpc>
              <a:spcBef>
                <a:spcPct val="20000"/>
              </a:spcBef>
              <a:spcAft>
                <a:spcPct val="0"/>
              </a:spcAft>
              <a:buClr>
                <a:srgbClr val="008000"/>
              </a:buClr>
              <a:buSzTx/>
              <a:buFont typeface="Wingdings" charset="0"/>
              <a:buNone/>
              <a:tabLst/>
              <a:defRPr/>
            </a:pPr>
            <a:r>
              <a:rPr lang="en-US" dirty="0"/>
              <a:t>Click to edit Meeting name</a:t>
            </a:r>
            <a:br>
              <a:rPr lang="en-US" dirty="0"/>
            </a:br>
            <a:r>
              <a:rPr lang="en-US" dirty="0"/>
              <a:t>Date</a:t>
            </a:r>
            <a:br>
              <a:rPr lang="en-US" dirty="0"/>
            </a:br>
            <a:r>
              <a:rPr lang="en-US" dirty="0"/>
              <a:t>Location</a:t>
            </a:r>
            <a:endParaRPr lang="en-US" sz="1800" dirty="0">
              <a:solidFill>
                <a:srgbClr val="404040"/>
              </a:solidFill>
              <a:latin typeface="Georgia" charset="0"/>
              <a:cs typeface="Georgia" charset="0"/>
              <a:sym typeface="Georgia" charset="0"/>
            </a:endParaRPr>
          </a:p>
        </p:txBody>
      </p:sp>
    </p:spTree>
    <p:extLst>
      <p:ext uri="{BB962C8B-B14F-4D97-AF65-F5344CB8AC3E}">
        <p14:creationId xmlns:p14="http://schemas.microsoft.com/office/powerpoint/2010/main" val="41710397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B6779A9C-FB86-9241-8B22-6CBE1999D650}" type="datetime1">
              <a:rPr lang="en-US" smtClean="0"/>
              <a:pPr>
                <a:defRPr/>
              </a:pPr>
              <a:t>3/8/2021</a:t>
            </a:fld>
            <a:endParaRPr lang="en-US" dirty="0"/>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56F457A5-B52A-B14D-9D41-17303532D293}" type="slidenum">
              <a:rPr lang="en-US" smtClean="0"/>
              <a:pPr>
                <a:defRPr/>
              </a:pPr>
              <a:t>‹#›</a:t>
            </a:fld>
            <a:endParaRPr lang="en-US" dirty="0"/>
          </a:p>
        </p:txBody>
      </p:sp>
      <p:pic>
        <p:nvPicPr>
          <p:cNvPr id="6" name="Picture 5" descr="NICD 201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288164" y="6080465"/>
            <a:ext cx="1655309" cy="551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3220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200" b="1">
                <a:solidFill>
                  <a:srgbClr val="6ABA2F"/>
                </a:solidFill>
                <a:latin typeface="Georgia"/>
                <a:cs typeface="Georgia"/>
              </a:defRPr>
            </a:lvl1pPr>
          </a:lstStyle>
          <a:p>
            <a:r>
              <a:rPr lang="en-US" dirty="0"/>
              <a:t>Click to edit Master title style</a:t>
            </a:r>
          </a:p>
        </p:txBody>
      </p:sp>
      <p:sp>
        <p:nvSpPr>
          <p:cNvPr id="3" name="Content Placeholder 2"/>
          <p:cNvSpPr>
            <a:spLocks noGrp="1"/>
          </p:cNvSpPr>
          <p:nvPr>
            <p:ph idx="1"/>
          </p:nvPr>
        </p:nvSpPr>
        <p:spPr>
          <a:xfrm>
            <a:off x="950148" y="1600200"/>
            <a:ext cx="7736652" cy="4525963"/>
          </a:xfrm>
        </p:spPr>
        <p:txBody>
          <a:bodyPr>
            <a:normAutofit/>
          </a:bodyPr>
          <a:lstStyle>
            <a:lvl1pPr>
              <a:buClr>
                <a:srgbClr val="008000"/>
              </a:buClr>
              <a:buFont typeface="Wingdings" charset="2"/>
              <a:buChar char="§"/>
              <a:defRPr sz="2800">
                <a:latin typeface="Georgia"/>
                <a:cs typeface="Georgia"/>
              </a:defRPr>
            </a:lvl1pPr>
            <a:lvl2pPr>
              <a:buClr>
                <a:schemeClr val="accent5">
                  <a:lumMod val="50000"/>
                </a:schemeClr>
              </a:buClr>
              <a:defRPr sz="2400">
                <a:latin typeface="Georgia"/>
                <a:cs typeface="Georgia"/>
              </a:defRPr>
            </a:lvl2pPr>
            <a:lvl3pPr>
              <a:defRPr>
                <a:latin typeface="Georgia"/>
                <a:cs typeface="Georgia"/>
              </a:defRPr>
            </a:lvl3pPr>
            <a:lvl4pPr>
              <a:defRPr>
                <a:latin typeface="Georgia"/>
                <a:cs typeface="Georgia"/>
              </a:defRPr>
            </a:lvl4pPr>
            <a:lvl5pPr>
              <a:defRPr>
                <a:latin typeface="Georgia"/>
                <a:cs typeface="Georgia"/>
              </a:defRPr>
            </a:lvl5p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p:txBody>
          <a:bodyPr/>
          <a:lstStyle>
            <a:lvl1pPr>
              <a:defRPr/>
            </a:lvl1pPr>
          </a:lstStyle>
          <a:p>
            <a:pPr>
              <a:defRPr/>
            </a:pPr>
            <a:fld id="{75EC3752-9BBD-E44C-9879-1D6A932D9B30}" type="datetime1">
              <a:rPr lang="en-US"/>
              <a:pPr>
                <a:defRPr/>
              </a:pPr>
              <a:t>3/8/2021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DC0CC85-011D-D343-ADD3-529C05E84C32}" type="slidenum">
              <a:rPr lang="en-US"/>
              <a:pPr>
                <a:defRPr/>
              </a:pPr>
              <a:t>‹#›</a:t>
            </a:fld>
            <a:endParaRPr lang="en-US" dirty="0"/>
          </a:p>
        </p:txBody>
      </p:sp>
    </p:spTree>
    <p:extLst>
      <p:ext uri="{BB962C8B-B14F-4D97-AF65-F5344CB8AC3E}">
        <p14:creationId xmlns:p14="http://schemas.microsoft.com/office/powerpoint/2010/main" val="26201726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9450646-F153-5640-9AEE-54A8071D350E}" type="datetime1">
              <a:rPr lang="en-US"/>
              <a:pPr>
                <a:defRPr/>
              </a:pPr>
              <a:t>3/8/2021</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D40E511-1065-7D48-AA98-D4845F7097A1}" type="slidenum">
              <a:rPr lang="en-US"/>
              <a:pPr>
                <a:defRPr/>
              </a:pPr>
              <a:t>‹#›</a:t>
            </a:fld>
            <a:endParaRPr lang="en-US" dirty="0"/>
          </a:p>
        </p:txBody>
      </p:sp>
    </p:spTree>
    <p:extLst>
      <p:ext uri="{BB962C8B-B14F-4D97-AF65-F5344CB8AC3E}">
        <p14:creationId xmlns:p14="http://schemas.microsoft.com/office/powerpoint/2010/main" val="1287662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cxnSp>
        <p:nvCxnSpPr>
          <p:cNvPr id="4" name="Straight Connector 6"/>
          <p:cNvCxnSpPr/>
          <p:nvPr/>
        </p:nvCxnSpPr>
        <p:spPr>
          <a:xfrm>
            <a:off x="731838" y="459898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22313" y="2362200"/>
            <a:ext cx="7772400" cy="2200275"/>
          </a:xfrm>
        </p:spPr>
        <p:txBody>
          <a:bodyPr anchor="b"/>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26FAFD1-4822-4B44-A1AD-54CDBAE3B3CF}" type="datetimeFigureOut">
              <a:rPr lang="en-US"/>
              <a:pPr>
                <a:defRPr/>
              </a:pPr>
              <a:t>3/8/2021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3FA2A4A9-50BD-4A98-9C3F-608C37FA1C4C}" type="slidenum">
              <a:rPr lang="en-US"/>
              <a:pPr>
                <a:defRPr/>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07D2583-6BCD-9142-9EC4-32D9A57D772D}" type="datetime1">
              <a:rPr lang="en-US"/>
              <a:pPr>
                <a:defRPr/>
              </a:pPr>
              <a:t>3/8/2021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6726037-04DD-984B-98AE-6DD2E6801B50}" type="slidenum">
              <a:rPr lang="en-US"/>
              <a:pPr>
                <a:defRPr/>
              </a:pPr>
              <a:t>‹#›</a:t>
            </a:fld>
            <a:endParaRPr lang="en-US" dirty="0"/>
          </a:p>
        </p:txBody>
      </p:sp>
    </p:spTree>
    <p:extLst>
      <p:ext uri="{BB962C8B-B14F-4D97-AF65-F5344CB8AC3E}">
        <p14:creationId xmlns:p14="http://schemas.microsoft.com/office/powerpoint/2010/main" val="28596814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A0479C5-021A-2441-B529-CED5DFA1CB5B}" type="datetime1">
              <a:rPr lang="en-US"/>
              <a:pPr>
                <a:defRPr/>
              </a:pPr>
              <a:t>3/8/2021</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1C311BE-B0BB-E24E-83F6-CFE8A92DEF5D}" type="slidenum">
              <a:rPr lang="en-US"/>
              <a:pPr>
                <a:defRPr/>
              </a:pPr>
              <a:t>‹#›</a:t>
            </a:fld>
            <a:endParaRPr lang="en-US" dirty="0"/>
          </a:p>
        </p:txBody>
      </p:sp>
    </p:spTree>
    <p:extLst>
      <p:ext uri="{BB962C8B-B14F-4D97-AF65-F5344CB8AC3E}">
        <p14:creationId xmlns:p14="http://schemas.microsoft.com/office/powerpoint/2010/main" val="18891859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9F58FC5-B1D9-BD47-949B-84F5D8789890}" type="datetime1">
              <a:rPr lang="en-US"/>
              <a:pPr>
                <a:defRPr/>
              </a:pPr>
              <a:t>3/8/2021</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9506E45-E339-D544-B01D-43BB4ED07484}" type="slidenum">
              <a:rPr lang="en-US"/>
              <a:pPr>
                <a:defRPr/>
              </a:pPr>
              <a:t>‹#›</a:t>
            </a:fld>
            <a:endParaRPr lang="en-US" dirty="0"/>
          </a:p>
        </p:txBody>
      </p:sp>
    </p:spTree>
    <p:extLst>
      <p:ext uri="{BB962C8B-B14F-4D97-AF65-F5344CB8AC3E}">
        <p14:creationId xmlns:p14="http://schemas.microsoft.com/office/powerpoint/2010/main" val="35217726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6CFC460-5B23-174D-9309-0AFD96AFF6ED}" type="datetime1">
              <a:rPr lang="en-US"/>
              <a:pPr>
                <a:defRPr/>
              </a:pPr>
              <a:t>3/8/2021</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CF64C73-E38E-8844-AB0D-0A8A92906FCD}" type="slidenum">
              <a:rPr lang="en-US"/>
              <a:pPr>
                <a:defRPr/>
              </a:pPr>
              <a:t>‹#›</a:t>
            </a:fld>
            <a:endParaRPr lang="en-US" dirty="0"/>
          </a:p>
        </p:txBody>
      </p:sp>
    </p:spTree>
    <p:extLst>
      <p:ext uri="{BB962C8B-B14F-4D97-AF65-F5344CB8AC3E}">
        <p14:creationId xmlns:p14="http://schemas.microsoft.com/office/powerpoint/2010/main" val="14628918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18B0827-6807-4940-AE0D-5AB939026694}" type="datetime1">
              <a:rPr lang="en-US"/>
              <a:pPr>
                <a:defRPr/>
              </a:pPr>
              <a:t>3/8/2021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51727DA-A427-FA41-B3F6-1AA38002F5F0}" type="slidenum">
              <a:rPr lang="en-US"/>
              <a:pPr>
                <a:defRPr/>
              </a:pPr>
              <a:t>‹#›</a:t>
            </a:fld>
            <a:endParaRPr lang="en-US" dirty="0"/>
          </a:p>
        </p:txBody>
      </p:sp>
    </p:spTree>
    <p:extLst>
      <p:ext uri="{BB962C8B-B14F-4D97-AF65-F5344CB8AC3E}">
        <p14:creationId xmlns:p14="http://schemas.microsoft.com/office/powerpoint/2010/main" val="41168923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121D098-78F4-AC4A-93BE-7BC5171D774B}" type="datetime1">
              <a:rPr lang="en-US"/>
              <a:pPr>
                <a:defRPr/>
              </a:pPr>
              <a:t>3/8/2021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CD1026A-8C91-EF49-AE11-800232D21327}" type="slidenum">
              <a:rPr lang="en-US"/>
              <a:pPr>
                <a:defRPr/>
              </a:pPr>
              <a:t>‹#›</a:t>
            </a:fld>
            <a:endParaRPr lang="en-US" dirty="0"/>
          </a:p>
        </p:txBody>
      </p:sp>
    </p:spTree>
    <p:extLst>
      <p:ext uri="{BB962C8B-B14F-4D97-AF65-F5344CB8AC3E}">
        <p14:creationId xmlns:p14="http://schemas.microsoft.com/office/powerpoint/2010/main" val="21920336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99230FB-88DB-0148-8CE9-575B8BA1473F}" type="datetime1">
              <a:rPr lang="en-US"/>
              <a:pPr>
                <a:defRPr/>
              </a:pPr>
              <a:t>3/8/2021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3F359A-A6CE-D946-B173-44D10956DE59}" type="slidenum">
              <a:rPr lang="en-US"/>
              <a:pPr>
                <a:defRPr/>
              </a:pPr>
              <a:t>‹#›</a:t>
            </a:fld>
            <a:endParaRPr lang="en-US" dirty="0"/>
          </a:p>
        </p:txBody>
      </p:sp>
    </p:spTree>
    <p:extLst>
      <p:ext uri="{BB962C8B-B14F-4D97-AF65-F5344CB8AC3E}">
        <p14:creationId xmlns:p14="http://schemas.microsoft.com/office/powerpoint/2010/main" val="7622246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579D80C-BB69-1149-92C1-8F14C31570E8}" type="datetime1">
              <a:rPr lang="en-US"/>
              <a:pPr>
                <a:defRPr/>
              </a:pPr>
              <a:t>3/8/2021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D7811A2-52A4-624C-98BE-9DBB4E01A6F6}" type="slidenum">
              <a:rPr lang="en-US"/>
              <a:pPr>
                <a:defRPr/>
              </a:pPr>
              <a:t>‹#›</a:t>
            </a:fld>
            <a:endParaRPr lang="en-US" dirty="0"/>
          </a:p>
        </p:txBody>
      </p:sp>
    </p:spTree>
    <p:extLst>
      <p:ext uri="{BB962C8B-B14F-4D97-AF65-F5344CB8AC3E}">
        <p14:creationId xmlns:p14="http://schemas.microsoft.com/office/powerpoint/2010/main" val="4172125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D9CC9CC7-6530-4C68-B84F-F06917FC9A74}" type="datetimeFigureOut">
              <a:rPr lang="en-US"/>
              <a:pPr>
                <a:defRPr/>
              </a:pPr>
              <a:t>3/8/2021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3D05288-B667-42C4-A66C-4562F05C7654}"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10"/>
          <p:cNvCxnSpPr/>
          <p:nvPr/>
        </p:nvCxnSpPr>
        <p:spPr>
          <a:xfrm rot="5400000">
            <a:off x="2218531" y="4045744"/>
            <a:ext cx="470852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p:cNvSpPr>
            <a:spLocks noGrp="1"/>
          </p:cNvSpPr>
          <p:nvPr>
            <p:ph type="dt" sz="half" idx="10"/>
          </p:nvPr>
        </p:nvSpPr>
        <p:spPr/>
        <p:txBody>
          <a:bodyPr/>
          <a:lstStyle>
            <a:lvl1pPr>
              <a:defRPr/>
            </a:lvl1pPr>
          </a:lstStyle>
          <a:p>
            <a:pPr>
              <a:defRPr/>
            </a:pPr>
            <a:fld id="{78D81204-9319-4830-8B09-C208A7F7D89F}" type="datetimeFigureOut">
              <a:rPr lang="en-US"/>
              <a:pPr>
                <a:defRPr/>
              </a:pPr>
              <a:t>3/8/2021</a:t>
            </a:fld>
            <a:endParaRPr lang="en-US" dirty="0"/>
          </a:p>
        </p:txBody>
      </p:sp>
      <p:sp>
        <p:nvSpPr>
          <p:cNvPr id="9" name="Footer Placeholder 7"/>
          <p:cNvSpPr>
            <a:spLocks noGrp="1"/>
          </p:cNvSpPr>
          <p:nvPr>
            <p:ph type="ftr" sz="quarter" idx="11"/>
          </p:nvPr>
        </p:nvSpPr>
        <p:spPr/>
        <p:txBody>
          <a:bodyPr/>
          <a:lstStyle>
            <a:lvl1pPr>
              <a:defRPr/>
            </a:lvl1pPr>
          </a:lstStyle>
          <a:p>
            <a:pPr>
              <a:defRPr/>
            </a:pPr>
            <a:endParaRPr lang="en-US" dirty="0"/>
          </a:p>
        </p:txBody>
      </p:sp>
      <p:sp>
        <p:nvSpPr>
          <p:cNvPr id="10" name="Slide Number Placeholder 8"/>
          <p:cNvSpPr>
            <a:spLocks noGrp="1"/>
          </p:cNvSpPr>
          <p:nvPr>
            <p:ph type="sldNum" sz="quarter" idx="12"/>
          </p:nvPr>
        </p:nvSpPr>
        <p:spPr/>
        <p:txBody>
          <a:bodyPr/>
          <a:lstStyle>
            <a:lvl1pPr>
              <a:defRPr/>
            </a:lvl1pPr>
          </a:lstStyle>
          <a:p>
            <a:pPr>
              <a:defRPr/>
            </a:pPr>
            <a:fld id="{DB4AE6AC-3E60-4CDA-A414-631167955A27}"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23E12C8-E4F5-4720-89E5-53AF335F67C8}" type="datetimeFigureOut">
              <a:rPr lang="en-US"/>
              <a:pPr>
                <a:defRPr/>
              </a:pPr>
              <a:t>3/8/2021</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FBC3246F-2AD6-4F68-8825-39B37B87BAD1}"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F0C0638-D14E-4BB1-9A70-CF6FE8525459}" type="datetimeFigureOut">
              <a:rPr lang="en-US"/>
              <a:pPr>
                <a:defRPr/>
              </a:pPr>
              <a:t>3/8/2021</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8A4989F6-DBA3-47E0-9B82-08B0E124C245}"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8"/>
          <p:cNvCxnSpPr/>
          <p:nvPr/>
        </p:nvCxnSpPr>
        <p:spPr>
          <a:xfrm rot="5400000">
            <a:off x="-13494" y="3580607"/>
            <a:ext cx="55784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a:defRPr/>
            </a:pPr>
            <a:fld id="{44E6DA84-F3C7-4EF2-AF35-936D0641CC9D}" type="datetimeFigureOut">
              <a:rPr lang="en-US"/>
              <a:pPr>
                <a:defRPr/>
              </a:pPr>
              <a:t>3/8/2021</a:t>
            </a:fld>
            <a:endParaRPr lang="en-US" dirty="0"/>
          </a:p>
        </p:txBody>
      </p:sp>
      <p:sp>
        <p:nvSpPr>
          <p:cNvPr id="7" name="Footer Placeholder 5"/>
          <p:cNvSpPr>
            <a:spLocks noGrp="1"/>
          </p:cNvSpPr>
          <p:nvPr>
            <p:ph type="ftr" sz="quarter" idx="11"/>
          </p:nvPr>
        </p:nvSpPr>
        <p:spPr/>
        <p:txBody>
          <a:bodyPr/>
          <a:lstStyle>
            <a:lvl1pPr>
              <a:defRPr/>
            </a:lvl1pPr>
          </a:lstStyle>
          <a:p>
            <a:pPr>
              <a:defRPr/>
            </a:pPr>
            <a:endParaRPr lang="en-US" dirty="0"/>
          </a:p>
        </p:txBody>
      </p:sp>
      <p:sp>
        <p:nvSpPr>
          <p:cNvPr id="8" name="Slide Number Placeholder 6"/>
          <p:cNvSpPr>
            <a:spLocks noGrp="1"/>
          </p:cNvSpPr>
          <p:nvPr>
            <p:ph type="sldNum" sz="quarter" idx="12"/>
          </p:nvPr>
        </p:nvSpPr>
        <p:spPr/>
        <p:txBody>
          <a:bodyPr/>
          <a:lstStyle>
            <a:lvl1pPr>
              <a:defRPr/>
            </a:lvl1pPr>
          </a:lstStyle>
          <a:p>
            <a:pPr>
              <a:defRPr/>
            </a:pPr>
            <a:fld id="{34256F59-AFBB-4B1E-913A-2DD0DC6551C8}"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22ABF1D-2646-4C9B-A1FF-C29687400F66}" type="datetimeFigureOut">
              <a:rPr lang="en-US"/>
              <a:pPr>
                <a:defRPr/>
              </a:pPr>
              <a:t>3/8/2021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6E70734B-50DE-4171-8643-A4C84A8A6229}"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image" Target="../media/image5.jpe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4.jpe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663"/>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28" name="Text Placeholder 2"/>
          <p:cNvSpPr>
            <a:spLocks noGrp="1"/>
          </p:cNvSpPr>
          <p:nvPr>
            <p:ph type="body" idx="1"/>
          </p:nvPr>
        </p:nvSpPr>
        <p:spPr bwMode="auto">
          <a:xfrm>
            <a:off x="457200" y="1600200"/>
            <a:ext cx="8229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0" y="0"/>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Date Placeholder 3"/>
          <p:cNvSpPr>
            <a:spLocks noGrp="1"/>
          </p:cNvSpPr>
          <p:nvPr>
            <p:ph type="dt" sz="half" idx="2"/>
          </p:nvPr>
        </p:nvSpPr>
        <p:spPr>
          <a:xfrm>
            <a:off x="457200" y="19050"/>
            <a:ext cx="2895600" cy="328613"/>
          </a:xfrm>
          <a:prstGeom prst="rect">
            <a:avLst/>
          </a:prstGeom>
        </p:spPr>
        <p:txBody>
          <a:bodyPr vert="horz" lIns="91440" tIns="45720" rIns="91440" bIns="45720" rtlCol="0" anchor="ctr"/>
          <a:lstStyle>
            <a:lvl1pPr algn="l" fontAlgn="auto">
              <a:spcBef>
                <a:spcPts val="0"/>
              </a:spcBef>
              <a:spcAft>
                <a:spcPts val="0"/>
              </a:spcAft>
              <a:defRPr sz="1200">
                <a:solidFill>
                  <a:srgbClr val="FFFFFF"/>
                </a:solidFill>
                <a:latin typeface="+mn-lt"/>
              </a:defRPr>
            </a:lvl1pPr>
          </a:lstStyle>
          <a:p>
            <a:pPr>
              <a:defRPr/>
            </a:pPr>
            <a:fld id="{64BDC162-CAEC-460D-8631-43C03C771E8C}" type="datetimeFigureOut">
              <a:rPr lang="en-US"/>
              <a:pPr>
                <a:defRPr/>
              </a:pPr>
              <a:t>3/8/2021</a:t>
            </a:fld>
            <a:endParaRPr lang="en-US" dirty="0"/>
          </a:p>
        </p:txBody>
      </p:sp>
      <p:sp>
        <p:nvSpPr>
          <p:cNvPr id="5" name="Footer Placeholder 4"/>
          <p:cNvSpPr>
            <a:spLocks noGrp="1"/>
          </p:cNvSpPr>
          <p:nvPr>
            <p:ph type="ftr" sz="quarter" idx="3"/>
          </p:nvPr>
        </p:nvSpPr>
        <p:spPr>
          <a:xfrm>
            <a:off x="3429000" y="19050"/>
            <a:ext cx="4114800" cy="328613"/>
          </a:xfrm>
          <a:prstGeom prst="rect">
            <a:avLst/>
          </a:prstGeom>
        </p:spPr>
        <p:txBody>
          <a:bodyPr vert="horz" lIns="91440" tIns="45720" rIns="91440" bIns="45720" rtlCol="0" anchor="ctr"/>
          <a:lstStyle>
            <a:lvl1pPr algn="ctr" fontAlgn="auto">
              <a:spcBef>
                <a:spcPts val="0"/>
              </a:spcBef>
              <a:spcAft>
                <a:spcPts val="0"/>
              </a:spcAft>
              <a:defRPr sz="1200">
                <a:solidFill>
                  <a:srgbClr val="FFFFFF"/>
                </a:solidFill>
                <a:latin typeface="+mn-lt"/>
              </a:defRPr>
            </a:lvl1pPr>
          </a:lstStyle>
          <a:p>
            <a:pPr>
              <a:defRPr/>
            </a:pPr>
            <a:endParaRPr lang="en-US" dirty="0"/>
          </a:p>
        </p:txBody>
      </p:sp>
      <p:sp>
        <p:nvSpPr>
          <p:cNvPr id="6" name="Slide Number Placeholder 5"/>
          <p:cNvSpPr>
            <a:spLocks noGrp="1"/>
          </p:cNvSpPr>
          <p:nvPr>
            <p:ph type="sldNum" sz="quarter" idx="4"/>
          </p:nvPr>
        </p:nvSpPr>
        <p:spPr>
          <a:xfrm>
            <a:off x="7620000" y="19050"/>
            <a:ext cx="1066800" cy="328613"/>
          </a:xfrm>
          <a:prstGeom prst="rect">
            <a:avLst/>
          </a:prstGeom>
        </p:spPr>
        <p:txBody>
          <a:bodyPr vert="horz" lIns="91440" tIns="45720" rIns="91440" bIns="45720" rtlCol="0" anchor="ctr"/>
          <a:lstStyle>
            <a:lvl1pPr algn="l" fontAlgn="auto">
              <a:spcBef>
                <a:spcPts val="0"/>
              </a:spcBef>
              <a:spcAft>
                <a:spcPts val="0"/>
              </a:spcAft>
              <a:defRPr sz="1400" b="1">
                <a:solidFill>
                  <a:srgbClr val="FFFFFF"/>
                </a:solidFill>
                <a:latin typeface="+mn-lt"/>
              </a:defRPr>
            </a:lvl1pPr>
          </a:lstStyle>
          <a:p>
            <a:pPr>
              <a:defRPr/>
            </a:pPr>
            <a:fld id="{B88672AA-7616-4160-9D50-7C675D16A1C1}"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43" r:id="rId1"/>
    <p:sldLayoutId id="2147483742" r:id="rId2"/>
    <p:sldLayoutId id="2147483744" r:id="rId3"/>
    <p:sldLayoutId id="2147483741" r:id="rId4"/>
    <p:sldLayoutId id="2147483745" r:id="rId5"/>
    <p:sldLayoutId id="2147483740" r:id="rId6"/>
    <p:sldLayoutId id="2147483739" r:id="rId7"/>
    <p:sldLayoutId id="2147483746" r:id="rId8"/>
    <p:sldLayoutId id="2147483738" r:id="rId9"/>
    <p:sldLayoutId id="2147483737" r:id="rId10"/>
    <p:sldLayoutId id="2147483736" r:id="rId11"/>
    <p:sldLayoutId id="2147483747" r:id="rId12"/>
    <p:sldLayoutId id="2147483748" r:id="rId13"/>
  </p:sldLayoutIdLst>
  <p:txStyles>
    <p:title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p:titleStyle>
    <p:bodyStyle>
      <a:lvl1pPr marL="182563" indent="-182563" algn="l" rtl="0" eaLnBrk="0" fontAlgn="base" hangingPunct="0">
        <a:spcBef>
          <a:spcPct val="20000"/>
        </a:spcBef>
        <a:spcAft>
          <a:spcPct val="0"/>
        </a:spcAft>
        <a:buClr>
          <a:schemeClr val="accent1"/>
        </a:buClr>
        <a:buSzPct val="85000"/>
        <a:buFont typeface="Arial"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kern="0" smtClean="0">
                <a:solidFill>
                  <a:prstClr val="black">
                    <a:tint val="75000"/>
                  </a:prstClr>
                </a:solidFill>
                <a:latin typeface="Arial"/>
                <a:cs typeface="Arial"/>
                <a:sym typeface="Arial"/>
              </a:defRPr>
            </a:lvl1pPr>
          </a:lstStyle>
          <a:p>
            <a:pPr>
              <a:defRPr/>
            </a:pPr>
            <a:fld id="{F7D3C229-BD02-4ED5-B65A-18DFEF5CCBEC}" type="datetimeFigureOut">
              <a:rPr lang="en-US"/>
              <a:pPr>
                <a:defRPr/>
              </a:pPr>
              <a:t>3/8/2021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kern="0">
                <a:solidFill>
                  <a:prstClr val="black">
                    <a:tint val="75000"/>
                  </a:prstClr>
                </a:solidFill>
                <a:latin typeface="Arial"/>
                <a:cs typeface="Arial"/>
                <a:sym typeface="Arial"/>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kern="0" smtClean="0">
                <a:solidFill>
                  <a:prstClr val="black">
                    <a:tint val="75000"/>
                  </a:prstClr>
                </a:solidFill>
                <a:latin typeface="Arial"/>
                <a:cs typeface="Arial"/>
                <a:sym typeface="Arial"/>
              </a:defRPr>
            </a:lvl1pPr>
          </a:lstStyle>
          <a:p>
            <a:pPr>
              <a:defRPr/>
            </a:pPr>
            <a:fld id="{F867F39A-0E43-4DF0-BFBD-DB8664AA8BDB}" type="slidenum">
              <a:rPr lang="en-US"/>
              <a:pPr>
                <a:defRPr/>
              </a:pPr>
              <a:t>‹#›</a:t>
            </a:fld>
            <a:endParaRPr lang="en-US" dirty="0"/>
          </a:p>
        </p:txBody>
      </p:sp>
      <p:sp>
        <p:nvSpPr>
          <p:cNvPr id="7" name="Rectangle 6"/>
          <p:cNvSpPr/>
          <p:nvPr/>
        </p:nvSpPr>
        <p:spPr>
          <a:xfrm>
            <a:off x="0" y="0"/>
            <a:ext cx="9144000" cy="6858000"/>
          </a:xfrm>
          <a:prstGeom prst="rect">
            <a:avLst/>
          </a:prstGeom>
          <a:noFill/>
          <a:ln w="114300">
            <a:solidFill>
              <a:srgbClr val="135745"/>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kern="0" dirty="0">
              <a:solidFill>
                <a:prstClr val="white"/>
              </a:solidFill>
              <a:sym typeface="Arial"/>
            </a:endParaRPr>
          </a:p>
        </p:txBody>
      </p:sp>
      <p:pic>
        <p:nvPicPr>
          <p:cNvPr id="15368" name="Picture 7" descr="smallicon_RGB_72.jpg"/>
          <p:cNvPicPr>
            <a:picLocks noChangeAspect="1"/>
          </p:cNvPicPr>
          <p:nvPr/>
        </p:nvPicPr>
        <p:blipFill>
          <a:blip r:embed="rId14"/>
          <a:srcRect/>
          <a:stretch>
            <a:fillRect/>
          </a:stretch>
        </p:blipFill>
        <p:spPr bwMode="auto">
          <a:xfrm>
            <a:off x="7924800" y="5486400"/>
            <a:ext cx="736600" cy="7366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Arial" charset="0"/>
        </a:defRPr>
      </a:lvl2pPr>
      <a:lvl3pPr algn="ctr" defTabSz="457200" rtl="0" fontAlgn="base">
        <a:spcBef>
          <a:spcPct val="0"/>
        </a:spcBef>
        <a:spcAft>
          <a:spcPct val="0"/>
        </a:spcAft>
        <a:defRPr sz="4400">
          <a:solidFill>
            <a:schemeClr val="tx1"/>
          </a:solidFill>
          <a:latin typeface="Arial" charset="0"/>
        </a:defRPr>
      </a:lvl3pPr>
      <a:lvl4pPr algn="ctr" defTabSz="457200" rtl="0" fontAlgn="base">
        <a:spcBef>
          <a:spcPct val="0"/>
        </a:spcBef>
        <a:spcAft>
          <a:spcPct val="0"/>
        </a:spcAft>
        <a:defRPr sz="4400">
          <a:solidFill>
            <a:schemeClr val="tx1"/>
          </a:solidFill>
          <a:latin typeface="Arial" charset="0"/>
        </a:defRPr>
      </a:lvl4pPr>
      <a:lvl5pPr algn="ctr" defTabSz="457200" rtl="0" fontAlgn="base">
        <a:spcBef>
          <a:spcPct val="0"/>
        </a:spcBef>
        <a:spcAft>
          <a:spcPct val="0"/>
        </a:spcAft>
        <a:defRPr sz="4400">
          <a:solidFill>
            <a:schemeClr val="tx1"/>
          </a:solidFill>
          <a:latin typeface="Arial"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896247"/>
        </a:solidFill>
        <a:effectLst/>
      </p:bgPr>
    </p:bg>
    <p:spTree>
      <p:nvGrpSpPr>
        <p:cNvPr id="1" name=""/>
        <p:cNvGrpSpPr/>
        <p:nvPr/>
      </p:nvGrpSpPr>
      <p:grpSpPr>
        <a:xfrm>
          <a:off x="0" y="0"/>
          <a:ext cx="0" cy="0"/>
          <a:chOff x="0" y="0"/>
          <a:chExt cx="0" cy="0"/>
        </a:xfrm>
      </p:grpSpPr>
      <p:pic>
        <p:nvPicPr>
          <p:cNvPr id="1026" name="Picture 1"/>
          <p:cNvPicPr>
            <a:picLocks noChangeAspect="1" noChangeArrowheads="1"/>
          </p:cNvPicPr>
          <p:nvPr userDrawn="1"/>
        </p:nvPicPr>
        <p:blipFill>
          <a:blip r:embed="rId14">
            <a:lum bright="100000"/>
            <a:alphaModFix amt="38000"/>
            <a:extLst>
              <a:ext uri="{28A0092B-C50C-407E-A947-70E740481C1C}">
                <a14:useLocalDpi xmlns:a14="http://schemas.microsoft.com/office/drawing/2010/main"/>
              </a:ext>
            </a:extLst>
          </a:blip>
          <a:srcRect/>
          <a:stretch>
            <a:fillRect/>
          </a:stretch>
        </p:blipFill>
        <p:spPr bwMode="auto">
          <a:xfrm>
            <a:off x="8122" y="-19563"/>
            <a:ext cx="9144000" cy="6858000"/>
          </a:xfrm>
          <a:prstGeom prst="rect">
            <a:avLst/>
          </a:prstGeom>
          <a:noFill/>
          <a:ln>
            <a:noFill/>
          </a:ln>
          <a:extLst>
            <a:ext uri="{909E8E84-426E-40DD-AFC4-6F175D3DCCD1}">
              <a14:hiddenFill xmlns:a14="http://schemas.microsoft.com/office/drawing/2010/main">
                <a:solidFill>
                  <a:srgbClr val="FFFFFF">
                    <a:alpha val="38039"/>
                  </a:srgbClr>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 name="Rounded Rectangle 6"/>
          <p:cNvSpPr/>
          <p:nvPr userDrawn="1"/>
        </p:nvSpPr>
        <p:spPr>
          <a:xfrm>
            <a:off x="173038" y="192088"/>
            <a:ext cx="8804275" cy="6475412"/>
          </a:xfrm>
          <a:prstGeom prst="roundRect">
            <a:avLst>
              <a:gd name="adj" fmla="val 3487"/>
            </a:avLst>
          </a:prstGeom>
          <a:solidFill>
            <a:schemeClr val="bg1"/>
          </a:solidFill>
          <a:ln>
            <a:solidFill>
              <a:schemeClr val="accent3">
                <a:lumMod val="40000"/>
                <a:lumOff val="60000"/>
              </a:schemeClr>
            </a:solidFill>
          </a:ln>
          <a:effectLst>
            <a:outerShdw blurRad="3429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dirty="0">
              <a:solidFill>
                <a:prstClr val="white"/>
              </a:solidFill>
            </a:endParaRPr>
          </a:p>
        </p:txBody>
      </p:sp>
      <p:sp>
        <p:nvSpPr>
          <p:cNvPr id="102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a:defRPr/>
            </a:pPr>
            <a:fld id="{B6779A9C-FB86-9241-8B22-6CBE1999D650}" type="datetime1">
              <a:rPr lang="en-US">
                <a:latin typeface="Calibri" charset="0"/>
                <a:ea typeface="ＭＳ Ｐゴシック" charset="0"/>
              </a:rPr>
              <a:pPr defTabSz="457200">
                <a:defRPr/>
              </a:pPr>
              <a:t>3/8/2021</a:t>
            </a:fld>
            <a:endParaRPr lang="en-US" dirty="0">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a:defRPr/>
            </a:pPr>
            <a:fld id="{56F457A5-B52A-B14D-9D41-17303532D293}" type="slidenum">
              <a:rPr lang="en-US">
                <a:latin typeface="Calibri" charset="0"/>
                <a:ea typeface="ＭＳ Ｐゴシック" charset="0"/>
              </a:rPr>
              <a:pPr defTabSz="457200">
                <a:defRPr/>
              </a:pPr>
              <a:t>‹#›</a:t>
            </a:fld>
            <a:endParaRPr lang="en-US" dirty="0">
              <a:latin typeface="Calibri" charset="0"/>
              <a:ea typeface="ＭＳ Ｐゴシック" charset="0"/>
            </a:endParaRPr>
          </a:p>
        </p:txBody>
      </p:sp>
      <p:sp>
        <p:nvSpPr>
          <p:cNvPr id="17" name="Rectangle 16"/>
          <p:cNvSpPr/>
          <p:nvPr userDrawn="1"/>
        </p:nvSpPr>
        <p:spPr>
          <a:xfrm>
            <a:off x="3611229" y="5686668"/>
            <a:ext cx="2123585" cy="4394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19" name="Picture 8" descr="EHA_logo_RGB_MS"/>
          <p:cNvPicPr>
            <a:picLocks noChangeAspect="1" noChangeArrowheads="1"/>
          </p:cNvPicPr>
          <p:nvPr userDrawn="1"/>
        </p:nvPicPr>
        <p:blipFill>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57223" y="6220636"/>
            <a:ext cx="1734674" cy="44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NICD 2013"/>
          <p:cNvPicPr>
            <a:picLocks noChangeAspect="1" noChangeArrowheads="1"/>
          </p:cNvPicPr>
          <p:nvPr userDrawn="1"/>
        </p:nvPicPr>
        <p:blipFill>
          <a:blip r:embed="rId16">
            <a:extLst>
              <a:ext uri="{28A0092B-C50C-407E-A947-70E740481C1C}">
                <a14:useLocalDpi xmlns:a14="http://schemas.microsoft.com/office/drawing/2010/main"/>
              </a:ext>
            </a:extLst>
          </a:blip>
          <a:srcRect/>
          <a:stretch>
            <a:fillRect/>
          </a:stretch>
        </p:blipFill>
        <p:spPr bwMode="auto">
          <a:xfrm>
            <a:off x="7288164" y="6080465"/>
            <a:ext cx="1655309" cy="551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6928439"/>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txStyles>
    <p:titleStyle>
      <a:lvl1pPr algn="l" defTabSz="457200" rtl="0" eaLnBrk="0" fontAlgn="base" hangingPunct="0">
        <a:spcBef>
          <a:spcPct val="0"/>
        </a:spcBef>
        <a:spcAft>
          <a:spcPct val="0"/>
        </a:spcAft>
        <a:defRPr sz="3200" b="1" kern="1200">
          <a:solidFill>
            <a:srgbClr val="6ABA2F"/>
          </a:solidFill>
          <a:latin typeface="Georgia"/>
          <a:ea typeface="ＭＳ Ｐゴシック" charset="-128"/>
          <a:cs typeface="Georgia"/>
        </a:defRPr>
      </a:lvl1pPr>
      <a:lvl2pPr algn="l" defTabSz="457200" rtl="0" eaLnBrk="0" fontAlgn="base" hangingPunct="0">
        <a:spcBef>
          <a:spcPct val="0"/>
        </a:spcBef>
        <a:spcAft>
          <a:spcPct val="0"/>
        </a:spcAft>
        <a:defRPr sz="3200" b="1">
          <a:solidFill>
            <a:srgbClr val="215968"/>
          </a:solidFill>
          <a:latin typeface="Georgia" charset="0"/>
          <a:ea typeface="ＭＳ Ｐゴシック" charset="-128"/>
        </a:defRPr>
      </a:lvl2pPr>
      <a:lvl3pPr algn="l" defTabSz="457200" rtl="0" eaLnBrk="0" fontAlgn="base" hangingPunct="0">
        <a:spcBef>
          <a:spcPct val="0"/>
        </a:spcBef>
        <a:spcAft>
          <a:spcPct val="0"/>
        </a:spcAft>
        <a:defRPr sz="3200" b="1">
          <a:solidFill>
            <a:srgbClr val="215968"/>
          </a:solidFill>
          <a:latin typeface="Georgia" charset="0"/>
          <a:ea typeface="ＭＳ Ｐゴシック" charset="-128"/>
        </a:defRPr>
      </a:lvl3pPr>
      <a:lvl4pPr algn="l" defTabSz="457200" rtl="0" eaLnBrk="0" fontAlgn="base" hangingPunct="0">
        <a:spcBef>
          <a:spcPct val="0"/>
        </a:spcBef>
        <a:spcAft>
          <a:spcPct val="0"/>
        </a:spcAft>
        <a:defRPr sz="3200" b="1">
          <a:solidFill>
            <a:srgbClr val="215968"/>
          </a:solidFill>
          <a:latin typeface="Georgia" charset="0"/>
          <a:ea typeface="ＭＳ Ｐゴシック" charset="-128"/>
        </a:defRPr>
      </a:lvl4pPr>
      <a:lvl5pPr algn="l" defTabSz="457200" rtl="0" eaLnBrk="0" fontAlgn="base" hangingPunct="0">
        <a:spcBef>
          <a:spcPct val="0"/>
        </a:spcBef>
        <a:spcAft>
          <a:spcPct val="0"/>
        </a:spcAft>
        <a:defRPr sz="3200" b="1">
          <a:solidFill>
            <a:srgbClr val="215968"/>
          </a:solidFill>
          <a:latin typeface="Georgia" charset="0"/>
          <a:ea typeface="ＭＳ Ｐゴシック" charset="-128"/>
        </a:defRPr>
      </a:lvl5pPr>
      <a:lvl6pPr marL="457200" algn="l" defTabSz="457200" rtl="0" fontAlgn="base">
        <a:spcBef>
          <a:spcPct val="0"/>
        </a:spcBef>
        <a:spcAft>
          <a:spcPct val="0"/>
        </a:spcAft>
        <a:defRPr sz="3200" b="1">
          <a:solidFill>
            <a:srgbClr val="215968"/>
          </a:solidFill>
          <a:latin typeface="Georgia" charset="0"/>
          <a:ea typeface="ＭＳ Ｐゴシック" charset="-128"/>
        </a:defRPr>
      </a:lvl6pPr>
      <a:lvl7pPr marL="914400" algn="l" defTabSz="457200" rtl="0" fontAlgn="base">
        <a:spcBef>
          <a:spcPct val="0"/>
        </a:spcBef>
        <a:spcAft>
          <a:spcPct val="0"/>
        </a:spcAft>
        <a:defRPr sz="3200" b="1">
          <a:solidFill>
            <a:srgbClr val="215968"/>
          </a:solidFill>
          <a:latin typeface="Georgia" charset="0"/>
          <a:ea typeface="ＭＳ Ｐゴシック" charset="-128"/>
        </a:defRPr>
      </a:lvl7pPr>
      <a:lvl8pPr marL="1371600" algn="l" defTabSz="457200" rtl="0" fontAlgn="base">
        <a:spcBef>
          <a:spcPct val="0"/>
        </a:spcBef>
        <a:spcAft>
          <a:spcPct val="0"/>
        </a:spcAft>
        <a:defRPr sz="3200" b="1">
          <a:solidFill>
            <a:srgbClr val="215968"/>
          </a:solidFill>
          <a:latin typeface="Georgia" charset="0"/>
          <a:ea typeface="ＭＳ Ｐゴシック" charset="-128"/>
        </a:defRPr>
      </a:lvl8pPr>
      <a:lvl9pPr marL="1828800" algn="l" defTabSz="457200" rtl="0" fontAlgn="base">
        <a:spcBef>
          <a:spcPct val="0"/>
        </a:spcBef>
        <a:spcAft>
          <a:spcPct val="0"/>
        </a:spcAft>
        <a:defRPr sz="3200" b="1">
          <a:solidFill>
            <a:srgbClr val="215968"/>
          </a:solidFill>
          <a:latin typeface="Georgia" charset="0"/>
          <a:ea typeface="ＭＳ Ｐゴシック" charset="-128"/>
        </a:defRPr>
      </a:lvl9pPr>
    </p:titleStyle>
    <p:bodyStyle>
      <a:lvl1pPr marL="342900" indent="-342900" algn="l" defTabSz="457200" rtl="0" eaLnBrk="0" fontAlgn="base" hangingPunct="0">
        <a:spcBef>
          <a:spcPct val="20000"/>
        </a:spcBef>
        <a:spcAft>
          <a:spcPct val="0"/>
        </a:spcAft>
        <a:buClr>
          <a:srgbClr val="008000"/>
        </a:buClr>
        <a:buFont typeface="Wingdings" charset="0"/>
        <a:buChar char="§"/>
        <a:defRPr sz="2800" kern="1200">
          <a:solidFill>
            <a:schemeClr val="tx1"/>
          </a:solidFill>
          <a:latin typeface="Georgia"/>
          <a:ea typeface="ＭＳ Ｐゴシック" charset="-128"/>
          <a:cs typeface="Georgia"/>
        </a:defRPr>
      </a:lvl1pPr>
      <a:lvl2pPr marL="742950" indent="-285750" algn="l" defTabSz="457200" rtl="0" eaLnBrk="0" fontAlgn="base" hangingPunct="0">
        <a:spcBef>
          <a:spcPct val="20000"/>
        </a:spcBef>
        <a:spcAft>
          <a:spcPct val="0"/>
        </a:spcAft>
        <a:buClr>
          <a:srgbClr val="215968"/>
        </a:buClr>
        <a:buFont typeface="Arial" charset="0"/>
        <a:buChar char="•"/>
        <a:defRPr sz="2400" kern="1200">
          <a:solidFill>
            <a:schemeClr val="tx1"/>
          </a:solidFill>
          <a:latin typeface="Georgia"/>
          <a:ea typeface="ＭＳ Ｐゴシック" charset="-128"/>
          <a:cs typeface="Georgia"/>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jpe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28.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wmf"/><Relationship Id="rId4" Type="http://schemas.openxmlformats.org/officeDocument/2006/relationships/image" Target="../media/image16.png"/><Relationship Id="rId9"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hyperlink" Target="https://en.wikipedia.org/wiki/File:Oldest_fossil_showing_Plasmodium_malaria.jp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5.xml"/><Relationship Id="rId5" Type="http://schemas.openxmlformats.org/officeDocument/2006/relationships/image" Target="../media/image43.jpe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4.png"/><Relationship Id="rId7" Type="http://schemas.openxmlformats.org/officeDocument/2006/relationships/image" Target="cid:0E4C7B82-ECFB-412F-9739-B7DEA4E12CF4@verizon.net" TargetMode="External"/><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46.jpeg"/><Relationship Id="rId5" Type="http://schemas.openxmlformats.org/officeDocument/2006/relationships/image" Target="cid:5A7C9D2A-26A2-4515-904C-37FD9A05342D@verizon.net" TargetMode="External"/><Relationship Id="rId4" Type="http://schemas.openxmlformats.org/officeDocument/2006/relationships/image" Target="../media/image45.jpeg"/><Relationship Id="rId9" Type="http://schemas.openxmlformats.org/officeDocument/2006/relationships/image" Target="cid:AD7F7F66-A6B1-4511-98D8-7150B475B309@verizon.net"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50.jpeg"/><Relationship Id="rId5" Type="http://schemas.microsoft.com/office/2007/relationships/hdphoto" Target="../media/hdphoto1.wdp"/><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21.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hyperlink" Target="mailto:rbrand@ccbh.net" TargetMode="External"/><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hyperlink" Target="https://doi.org/10.1016/j.ijid.2020.09.060" TargetMode="External"/><Relationship Id="rId2" Type="http://schemas.openxmlformats.org/officeDocument/2006/relationships/hyperlink" Target="https://www.britannica.com/science/zoonotic-disease.%20Accessed%2018%20February%202021" TargetMode="Externa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hyperlink" Target="https://www.bing.com/"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bing.com/"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bing.com/" TargetMode="External"/><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362200"/>
            <a:ext cx="9067800" cy="2286000"/>
          </a:xfrm>
        </p:spPr>
        <p:txBody>
          <a:bodyPr/>
          <a:lstStyle/>
          <a:p>
            <a:pPr algn="ctr"/>
            <a:r>
              <a:rPr lang="en-US" sz="3600" dirty="0">
                <a:solidFill>
                  <a:srgbClr val="6ABA2F"/>
                </a:solidFill>
                <a:latin typeface="Georgia" panose="02040502050405020303" pitchFamily="18" charset="0"/>
              </a:rPr>
              <a:t>Climate Change </a:t>
            </a:r>
            <a:br>
              <a:rPr lang="en-US" sz="3600" dirty="0">
                <a:solidFill>
                  <a:srgbClr val="6ABA2F"/>
                </a:solidFill>
                <a:latin typeface="Georgia" panose="02040502050405020303" pitchFamily="18" charset="0"/>
              </a:rPr>
            </a:br>
            <a:r>
              <a:rPr lang="en-US" sz="3600" dirty="0">
                <a:solidFill>
                  <a:srgbClr val="6ABA2F"/>
                </a:solidFill>
                <a:latin typeface="Georgia" panose="02040502050405020303" pitchFamily="18" charset="0"/>
              </a:rPr>
              <a:t>and Zoonotic Diseases: Impacts on</a:t>
            </a:r>
            <a:br>
              <a:rPr lang="en-US" sz="3600" dirty="0">
                <a:solidFill>
                  <a:srgbClr val="6ABA2F"/>
                </a:solidFill>
                <a:latin typeface="Georgia" panose="02040502050405020303" pitchFamily="18" charset="0"/>
              </a:rPr>
            </a:br>
            <a:r>
              <a:rPr lang="en-US" sz="3600" dirty="0">
                <a:solidFill>
                  <a:srgbClr val="6ABA2F"/>
                </a:solidFill>
                <a:latin typeface="Georgia" panose="02040502050405020303" pitchFamily="18" charset="0"/>
              </a:rPr>
              <a:t>Ecosystems and Human Health. Case study Rift Valley Fever, South Africa</a:t>
            </a:r>
          </a:p>
        </p:txBody>
      </p:sp>
      <p:sp>
        <p:nvSpPr>
          <p:cNvPr id="4" name="Text Placeholder 3"/>
          <p:cNvSpPr>
            <a:spLocks noGrp="1"/>
          </p:cNvSpPr>
          <p:nvPr>
            <p:ph type="body" sz="half" idx="2"/>
          </p:nvPr>
        </p:nvSpPr>
        <p:spPr>
          <a:xfrm>
            <a:off x="381000" y="4800600"/>
            <a:ext cx="8382000" cy="1981200"/>
          </a:xfrm>
        </p:spPr>
        <p:txBody>
          <a:bodyPr>
            <a:normAutofit/>
          </a:bodyPr>
          <a:lstStyle/>
          <a:p>
            <a:pPr algn="ctr"/>
            <a:r>
              <a:rPr lang="en-US" sz="3200" b="1" dirty="0">
                <a:solidFill>
                  <a:schemeClr val="tx1"/>
                </a:solidFill>
                <a:ea typeface="+mj-ea"/>
                <a:cs typeface="+mj-cs"/>
              </a:rPr>
              <a:t>Robert F. Brand Ph.D.</a:t>
            </a:r>
            <a:r>
              <a:rPr lang="en-US" sz="2800" dirty="0">
                <a:solidFill>
                  <a:schemeClr val="tx1"/>
                </a:solidFill>
              </a:rPr>
              <a:t> </a:t>
            </a:r>
          </a:p>
          <a:p>
            <a:pPr algn="ctr"/>
            <a:r>
              <a:rPr lang="en-US" sz="2000" b="1" dirty="0">
                <a:solidFill>
                  <a:schemeClr val="tx1"/>
                </a:solidFill>
              </a:rPr>
              <a:t>Watershed Program Manager </a:t>
            </a:r>
          </a:p>
          <a:p>
            <a:pPr algn="ctr"/>
            <a:r>
              <a:rPr lang="en-US" sz="2000" dirty="0">
                <a:solidFill>
                  <a:schemeClr val="tx1"/>
                </a:solidFill>
              </a:rPr>
              <a:t>Cell: 216 213 9083 </a:t>
            </a:r>
          </a:p>
          <a:p>
            <a:pPr algn="ctr"/>
            <a:r>
              <a:rPr lang="en-US" sz="2000" b="1" dirty="0">
                <a:solidFill>
                  <a:schemeClr val="tx1"/>
                </a:solidFill>
              </a:rPr>
              <a:t>rbrand@ccbh.net</a:t>
            </a:r>
            <a:r>
              <a:rPr lang="en-US" sz="2000" dirty="0">
                <a:solidFill>
                  <a:schemeClr val="tx1"/>
                </a:solidFill>
              </a:rPr>
              <a:t>  </a:t>
            </a:r>
            <a:endParaRPr lang="en-US" sz="2000" b="1" dirty="0">
              <a:solidFill>
                <a:schemeClr val="tx1"/>
              </a:solidFill>
              <a:ea typeface="+mj-ea"/>
              <a:cs typeface="+mj-cs"/>
            </a:endParaRPr>
          </a:p>
        </p:txBody>
      </p:sp>
      <p:pic>
        <p:nvPicPr>
          <p:cNvPr id="1026" name="Picture 2"/>
          <p:cNvPicPr>
            <a:picLocks noGrp="1" noChangeAspect="1" noChangeArrowheads="1"/>
          </p:cNvPicPr>
          <p:nvPr>
            <p:ph type="pic" idx="1"/>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304800"/>
            <a:ext cx="6934200" cy="313707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5557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a:solidFill>
                  <a:srgbClr val="6ABA2F"/>
                </a:solidFill>
                <a:latin typeface="Georgia" panose="02040502050405020303" pitchFamily="18" charset="0"/>
              </a:rPr>
              <a:t>Zoonotic Diseases in the US</a:t>
            </a:r>
          </a:p>
        </p:txBody>
      </p:sp>
      <p:sp>
        <p:nvSpPr>
          <p:cNvPr id="6" name="Text Placeholder 5"/>
          <p:cNvSpPr>
            <a:spLocks noGrp="1"/>
          </p:cNvSpPr>
          <p:nvPr>
            <p:ph type="body" idx="1"/>
          </p:nvPr>
        </p:nvSpPr>
        <p:spPr/>
        <p:txBody>
          <a:bodyPr/>
          <a:lstStyle/>
          <a:p>
            <a:r>
              <a:rPr lang="en-US" dirty="0"/>
              <a:t>Of major national health</a:t>
            </a:r>
          </a:p>
          <a:p>
            <a:r>
              <a:rPr lang="en-US" dirty="0"/>
              <a:t>concern.</a:t>
            </a:r>
          </a:p>
        </p:txBody>
      </p:sp>
      <p:sp>
        <p:nvSpPr>
          <p:cNvPr id="3" name="Content Placeholder 2"/>
          <p:cNvSpPr>
            <a:spLocks noGrp="1"/>
          </p:cNvSpPr>
          <p:nvPr>
            <p:ph sz="half" idx="2"/>
          </p:nvPr>
        </p:nvSpPr>
        <p:spPr/>
        <p:txBody>
          <a:bodyPr/>
          <a:lstStyle/>
          <a:p>
            <a:r>
              <a:rPr lang="en-US" dirty="0"/>
              <a:t>Vector-borne diseases tripled from 2004 to 2016</a:t>
            </a:r>
          </a:p>
          <a:p>
            <a:r>
              <a:rPr lang="en-US" dirty="0"/>
              <a:t>Nine new pathogens introduced since 2004</a:t>
            </a:r>
          </a:p>
          <a:p>
            <a:r>
              <a:rPr lang="en-US" dirty="0"/>
              <a:t>US has 14 fourteen vector-borne diseases</a:t>
            </a:r>
          </a:p>
          <a:p>
            <a:r>
              <a:rPr lang="en-US" dirty="0"/>
              <a:t>Six are spread by ticks</a:t>
            </a:r>
          </a:p>
          <a:p>
            <a:r>
              <a:rPr lang="en-US" dirty="0"/>
              <a:t>Seven by mosquito </a:t>
            </a:r>
          </a:p>
          <a:p>
            <a:r>
              <a:rPr lang="en-US" dirty="0"/>
              <a:t>One by fleas – the plague </a:t>
            </a:r>
          </a:p>
        </p:txBody>
      </p:sp>
      <p:sp>
        <p:nvSpPr>
          <p:cNvPr id="7" name="Text Placeholder 6"/>
          <p:cNvSpPr>
            <a:spLocks noGrp="1"/>
          </p:cNvSpPr>
          <p:nvPr>
            <p:ph type="body" sz="quarter" idx="3"/>
          </p:nvPr>
        </p:nvSpPr>
        <p:spPr>
          <a:xfrm>
            <a:off x="4645025" y="1417638"/>
            <a:ext cx="4041775" cy="639762"/>
          </a:xfrm>
        </p:spPr>
        <p:txBody>
          <a:bodyPr/>
          <a:lstStyle/>
          <a:p>
            <a:r>
              <a:rPr lang="en-US" dirty="0"/>
              <a:t>Examples of tick, mosquito-borne diseases  </a:t>
            </a:r>
          </a:p>
        </p:txBody>
      </p:sp>
      <p:sp>
        <p:nvSpPr>
          <p:cNvPr id="5" name="Content Placeholder 4"/>
          <p:cNvSpPr>
            <a:spLocks noGrp="1"/>
          </p:cNvSpPr>
          <p:nvPr>
            <p:ph sz="quarter" idx="4"/>
          </p:nvPr>
        </p:nvSpPr>
        <p:spPr>
          <a:xfrm>
            <a:off x="4645025" y="2174874"/>
            <a:ext cx="4041775" cy="4530725"/>
          </a:xfrm>
        </p:spPr>
        <p:txBody>
          <a:bodyPr/>
          <a:lstStyle/>
          <a:p>
            <a:r>
              <a:rPr lang="en-US" dirty="0"/>
              <a:t>Rocky Mountain Spotted Fever (RMSF)</a:t>
            </a:r>
          </a:p>
          <a:p>
            <a:r>
              <a:rPr lang="en-US" dirty="0"/>
              <a:t>Lyme disease </a:t>
            </a:r>
          </a:p>
          <a:p>
            <a:r>
              <a:rPr lang="en-US" dirty="0"/>
              <a:t>West Nile virus </a:t>
            </a:r>
          </a:p>
          <a:p>
            <a:r>
              <a:rPr lang="en-US" dirty="0"/>
              <a:t>malaria </a:t>
            </a:r>
          </a:p>
          <a:p>
            <a:r>
              <a:rPr lang="en-US" dirty="0"/>
              <a:t>Zika</a:t>
            </a:r>
          </a:p>
          <a:p>
            <a:r>
              <a:rPr lang="en-US" dirty="0"/>
              <a:t>Dengue fever</a:t>
            </a:r>
          </a:p>
        </p:txBody>
      </p:sp>
    </p:spTree>
    <p:extLst>
      <p:ext uri="{BB962C8B-B14F-4D97-AF65-F5344CB8AC3E}">
        <p14:creationId xmlns:p14="http://schemas.microsoft.com/office/powerpoint/2010/main" val="25457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kern="0" dirty="0">
                <a:solidFill>
                  <a:srgbClr val="6ABA2F"/>
                </a:solidFill>
                <a:latin typeface="Georgia" panose="02040502050405020303" pitchFamily="18" charset="0"/>
              </a:rPr>
              <a:t>Ohio and Cuyahoga: </a:t>
            </a:r>
            <a:br>
              <a:rPr lang="en-US" b="1" kern="0" dirty="0">
                <a:solidFill>
                  <a:srgbClr val="6ABA2F"/>
                </a:solidFill>
                <a:latin typeface="Georgia" panose="02040502050405020303" pitchFamily="18" charset="0"/>
              </a:rPr>
            </a:br>
            <a:r>
              <a:rPr lang="en-US" b="1" kern="0" dirty="0">
                <a:solidFill>
                  <a:srgbClr val="6ABA2F"/>
                </a:solidFill>
                <a:latin typeface="Georgia" panose="02040502050405020303" pitchFamily="18" charset="0"/>
              </a:rPr>
              <a:t>Zoonotic Disease Increase</a:t>
            </a:r>
            <a:endParaRPr lang="en-US" dirty="0">
              <a:solidFill>
                <a:srgbClr val="6ABA2F"/>
              </a:solidFill>
              <a:latin typeface="Georgia" panose="02040502050405020303" pitchFamily="18" charset="0"/>
            </a:endParaRPr>
          </a:p>
        </p:txBody>
      </p:sp>
      <p:pic>
        <p:nvPicPr>
          <p:cNvPr id="1536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43211" y="2023519"/>
            <a:ext cx="5657578" cy="4072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43000" y="1600200"/>
            <a:ext cx="7315200" cy="381000"/>
          </a:xfrm>
          <a:prstGeom prst="rect">
            <a:avLst/>
          </a:prstGeom>
          <a:noFill/>
        </p:spPr>
        <p:txBody>
          <a:bodyPr wrap="square" rtlCol="0">
            <a:spAutoFit/>
          </a:bodyPr>
          <a:lstStyle/>
          <a:p>
            <a:r>
              <a:rPr lang="en-US" dirty="0"/>
              <a:t>Mosquito-Borne and Tick-Borne Disease Cases in Ohio (2004-2016</a:t>
            </a:r>
          </a:p>
        </p:txBody>
      </p:sp>
      <p:sp>
        <p:nvSpPr>
          <p:cNvPr id="5" name="TextBox 4"/>
          <p:cNvSpPr txBox="1"/>
          <p:nvPr/>
        </p:nvSpPr>
        <p:spPr>
          <a:xfrm>
            <a:off x="152400" y="6096000"/>
            <a:ext cx="8229600" cy="738664"/>
          </a:xfrm>
          <a:prstGeom prst="rect">
            <a:avLst/>
          </a:prstGeom>
          <a:noFill/>
        </p:spPr>
        <p:txBody>
          <a:bodyPr wrap="square" rtlCol="0">
            <a:spAutoFit/>
          </a:bodyPr>
          <a:lstStyle/>
          <a:p>
            <a:r>
              <a:rPr lang="en-US" sz="1400" dirty="0"/>
              <a:t>About the data: Centers for Disease Control and Prevention. National Notifiable Diseases Surveillance System, Annual Tables of Infectious Disease Data. Atlanta, GA. CDC Division of Health Informatics and Surveillance, 2005-2017.</a:t>
            </a:r>
          </a:p>
        </p:txBody>
      </p:sp>
    </p:spTree>
    <p:extLst>
      <p:ext uri="{BB962C8B-B14F-4D97-AF65-F5344CB8AC3E}">
        <p14:creationId xmlns:p14="http://schemas.microsoft.com/office/powerpoint/2010/main" val="387953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a:solidFill>
                  <a:srgbClr val="6ABA2F"/>
                </a:solidFill>
                <a:latin typeface="Georgia" panose="02040502050405020303" pitchFamily="18" charset="0"/>
              </a:rPr>
              <a:t>Lyme Disease</a:t>
            </a:r>
          </a:p>
        </p:txBody>
      </p:sp>
      <p:pic>
        <p:nvPicPr>
          <p:cNvPr id="1638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00200" y="762000"/>
            <a:ext cx="7086600" cy="55074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2400" y="6336268"/>
            <a:ext cx="4038600" cy="369332"/>
          </a:xfrm>
          <a:prstGeom prst="rect">
            <a:avLst/>
          </a:prstGeom>
          <a:noFill/>
        </p:spPr>
        <p:txBody>
          <a:bodyPr wrap="square" rtlCol="0">
            <a:spAutoFit/>
          </a:bodyPr>
          <a:lstStyle/>
          <a:p>
            <a:r>
              <a:rPr lang="en-US" dirty="0"/>
              <a:t>Source: Ohio Department of Health</a:t>
            </a:r>
          </a:p>
        </p:txBody>
      </p:sp>
    </p:spTree>
    <p:extLst>
      <p:ext uri="{BB962C8B-B14F-4D97-AF65-F5344CB8AC3E}">
        <p14:creationId xmlns:p14="http://schemas.microsoft.com/office/powerpoint/2010/main" val="3099893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6ABA2F"/>
                </a:solidFill>
                <a:latin typeface="Georgia" panose="02040502050405020303" pitchFamily="18" charset="0"/>
              </a:rPr>
              <a:t>Climate Change &amp; Zoonosis, link? Rising CO2</a:t>
            </a:r>
          </a:p>
        </p:txBody>
      </p:sp>
      <p:sp>
        <p:nvSpPr>
          <p:cNvPr id="3" name="Content Placeholder 2"/>
          <p:cNvSpPr>
            <a:spLocks noGrp="1"/>
          </p:cNvSpPr>
          <p:nvPr>
            <p:ph idx="1"/>
          </p:nvPr>
        </p:nvSpPr>
        <p:spPr>
          <a:xfrm>
            <a:off x="0" y="1600200"/>
            <a:ext cx="9144000" cy="5257800"/>
          </a:xfrm>
        </p:spPr>
        <p:txBody>
          <a:bodyPr/>
          <a:lstStyle/>
          <a:p>
            <a:r>
              <a:rPr lang="en-US" dirty="0"/>
              <a:t>CO</a:t>
            </a:r>
            <a:r>
              <a:rPr lang="en-US" sz="2400" dirty="0"/>
              <a:t>2</a:t>
            </a:r>
            <a:r>
              <a:rPr lang="en-US" dirty="0"/>
              <a:t>: Pre-2000 &lt; 400 ppm. 2020 &gt; 416 ppm</a:t>
            </a:r>
          </a:p>
          <a:p>
            <a:r>
              <a:rPr lang="en-US" dirty="0"/>
              <a:t>More heat days - Longer growing seasons</a:t>
            </a:r>
          </a:p>
          <a:p>
            <a:r>
              <a:rPr lang="en-US" dirty="0"/>
              <a:t>Fewer freezing days killing invasive, non-indigenous, pathogenic species</a:t>
            </a:r>
          </a:p>
          <a:p>
            <a:r>
              <a:rPr lang="en-US" dirty="0"/>
              <a:t>Deforestation and land clearing, decreases natural ecosystems</a:t>
            </a:r>
          </a:p>
          <a:p>
            <a:r>
              <a:rPr lang="en-US" dirty="0"/>
              <a:t>Decreases albedo, increases temperature</a:t>
            </a:r>
          </a:p>
          <a:p>
            <a:r>
              <a:rPr lang="en-US" dirty="0"/>
              <a:t>Built/urban development creates, novel  habitats, increase breeding sites for vectors</a:t>
            </a:r>
          </a:p>
        </p:txBody>
      </p:sp>
    </p:spTree>
    <p:extLst>
      <p:ext uri="{BB962C8B-B14F-4D97-AF65-F5344CB8AC3E}">
        <p14:creationId xmlns:p14="http://schemas.microsoft.com/office/powerpoint/2010/main" val="752647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15400" cy="1143000"/>
          </a:xfrm>
        </p:spPr>
        <p:txBody>
          <a:bodyPr/>
          <a:lstStyle/>
          <a:p>
            <a:r>
              <a:rPr lang="en-US" b="1" dirty="0">
                <a:solidFill>
                  <a:srgbClr val="6ABA2F"/>
                </a:solidFill>
                <a:latin typeface="Georgia" panose="02040502050405020303" pitchFamily="18" charset="0"/>
              </a:rPr>
              <a:t> Zoonotic Diseases in Ohio</a:t>
            </a:r>
          </a:p>
        </p:txBody>
      </p:sp>
      <p:sp>
        <p:nvSpPr>
          <p:cNvPr id="3" name="Content Placeholder 2"/>
          <p:cNvSpPr>
            <a:spLocks noGrp="1"/>
          </p:cNvSpPr>
          <p:nvPr>
            <p:ph idx="1"/>
          </p:nvPr>
        </p:nvSpPr>
        <p:spPr>
          <a:xfrm>
            <a:off x="0" y="1143000"/>
            <a:ext cx="8915400" cy="5638800"/>
          </a:xfrm>
        </p:spPr>
        <p:txBody>
          <a:bodyPr/>
          <a:lstStyle/>
          <a:p>
            <a:pPr marL="0" indent="0" algn="ctr">
              <a:buNone/>
            </a:pPr>
            <a:r>
              <a:rPr lang="en-US" sz="3000" b="1" dirty="0">
                <a:solidFill>
                  <a:srgbClr val="6ABA2F"/>
                </a:solidFill>
                <a:latin typeface="Georgia" panose="02040502050405020303" pitchFamily="18" charset="0"/>
              </a:rPr>
              <a:t>Cuyahoga/Ohio Vector-borne diseases 2017</a:t>
            </a:r>
            <a:r>
              <a:rPr lang="en-US" sz="3000" b="1" dirty="0">
                <a:solidFill>
                  <a:srgbClr val="6ABA2F"/>
                </a:solidFill>
              </a:rPr>
              <a:t> </a:t>
            </a:r>
          </a:p>
          <a:p>
            <a:r>
              <a:rPr lang="en-US" sz="2400" dirty="0"/>
              <a:t>Malaria (56), LaCrosse encyphalitous (4), Jamestown Canyon (2), Unspecified California (11).</a:t>
            </a:r>
          </a:p>
          <a:p>
            <a:pPr marL="0" indent="0">
              <a:buNone/>
            </a:pPr>
            <a:endParaRPr lang="en-US" sz="2400" dirty="0"/>
          </a:p>
          <a:p>
            <a:pPr marL="0" indent="0" algn="ctr">
              <a:buNone/>
            </a:pPr>
            <a:r>
              <a:rPr lang="en-US" sz="2400" b="1" dirty="0"/>
              <a:t>Travel-associated mosquito-borne diseases; Ohio (2018)</a:t>
            </a:r>
          </a:p>
          <a:p>
            <a:r>
              <a:rPr lang="en-US" sz="2400" dirty="0"/>
              <a:t>Chikungunya virus – 3</a:t>
            </a:r>
          </a:p>
          <a:p>
            <a:r>
              <a:rPr lang="en-US" sz="2400" dirty="0"/>
              <a:t>Dengue Fever – 3  most wide-spread global disease, found in 125 countries.</a:t>
            </a:r>
          </a:p>
          <a:p>
            <a:r>
              <a:rPr lang="en-US" sz="2400" dirty="0"/>
              <a:t>Zika – 4</a:t>
            </a:r>
          </a:p>
          <a:p>
            <a:r>
              <a:rPr lang="en-US" sz="2400" dirty="0"/>
              <a:t>West Nile Virus – (27 cases) </a:t>
            </a:r>
          </a:p>
          <a:p>
            <a:r>
              <a:rPr lang="en-US" sz="2400" dirty="0"/>
              <a:t>Cattle, sheep farming in arid US states possible infection route for </a:t>
            </a:r>
            <a:r>
              <a:rPr lang="en-US" sz="2400" b="1" dirty="0"/>
              <a:t>Rift Valley Fever </a:t>
            </a:r>
            <a:r>
              <a:rPr lang="en-US" sz="2400" dirty="0"/>
              <a:t>(RVF) vectors </a:t>
            </a:r>
          </a:p>
          <a:p>
            <a:endParaRPr lang="en-US" dirty="0"/>
          </a:p>
        </p:txBody>
      </p:sp>
    </p:spTree>
    <p:extLst>
      <p:ext uri="{BB962C8B-B14F-4D97-AF65-F5344CB8AC3E}">
        <p14:creationId xmlns:p14="http://schemas.microsoft.com/office/powerpoint/2010/main" val="1776411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10515600" cy="1828800"/>
          </a:xfrm>
        </p:spPr>
        <p:txBody>
          <a:bodyPr/>
          <a:lstStyle/>
          <a:p>
            <a:r>
              <a:rPr lang="en-US" b="1" dirty="0">
                <a:solidFill>
                  <a:srgbClr val="6ABA2F"/>
                </a:solidFill>
              </a:rPr>
              <a:t>Zoonosis, A Personal Account: </a:t>
            </a:r>
            <a:br>
              <a:rPr lang="en-US" b="1" dirty="0">
                <a:solidFill>
                  <a:srgbClr val="6ABA2F"/>
                </a:solidFill>
              </a:rPr>
            </a:br>
            <a:r>
              <a:rPr lang="en-US" b="1" dirty="0">
                <a:solidFill>
                  <a:srgbClr val="6ABA2F"/>
                </a:solidFill>
              </a:rPr>
              <a:t>Understanding Rift Valley Fever</a:t>
            </a:r>
            <a:endParaRPr lang="en-US" sz="4000" b="1" dirty="0">
              <a:solidFill>
                <a:srgbClr val="6ABA2F"/>
              </a:solidFill>
            </a:endParaRPr>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7346" y="1350558"/>
            <a:ext cx="8215654" cy="5583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352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9448800" cy="1143000"/>
          </a:xfrm>
        </p:spPr>
        <p:txBody>
          <a:bodyPr/>
          <a:lstStyle/>
          <a:p>
            <a:r>
              <a:rPr lang="en-US" sz="3600" b="1" dirty="0">
                <a:solidFill>
                  <a:srgbClr val="6ABA2F"/>
                </a:solidFill>
                <a:latin typeface="Georgia" panose="02040502050405020303" pitchFamily="18" charset="0"/>
              </a:rPr>
              <a:t>Zoonotic Research in South Africa: </a:t>
            </a:r>
            <a:br>
              <a:rPr lang="en-US" sz="3600" b="1" dirty="0">
                <a:solidFill>
                  <a:srgbClr val="6ABA2F"/>
                </a:solidFill>
                <a:latin typeface="Georgia" panose="02040502050405020303" pitchFamily="18" charset="0"/>
              </a:rPr>
            </a:br>
            <a:r>
              <a:rPr lang="en-US" sz="3600" b="1" dirty="0">
                <a:solidFill>
                  <a:srgbClr val="6ABA2F"/>
                </a:solidFill>
                <a:latin typeface="Georgia" panose="02040502050405020303" pitchFamily="18" charset="0"/>
              </a:rPr>
              <a:t>The Puzzle of Rift Valley Fever</a:t>
            </a:r>
          </a:p>
        </p:txBody>
      </p:sp>
      <p:sp>
        <p:nvSpPr>
          <p:cNvPr id="3" name="Content Placeholder 2"/>
          <p:cNvSpPr>
            <a:spLocks noGrp="1"/>
          </p:cNvSpPr>
          <p:nvPr>
            <p:ph idx="1"/>
          </p:nvPr>
        </p:nvSpPr>
        <p:spPr>
          <a:xfrm>
            <a:off x="152400" y="1143000"/>
            <a:ext cx="8991600" cy="5638800"/>
          </a:xfrm>
        </p:spPr>
        <p:txBody>
          <a:bodyPr/>
          <a:lstStyle/>
          <a:p>
            <a:r>
              <a:rPr lang="en-US" sz="2800" b="1" dirty="0"/>
              <a:t>Highly complex</a:t>
            </a:r>
            <a:r>
              <a:rPr lang="en-US" sz="2800" dirty="0"/>
              <a:t>: Field Work: vegetation, botany, geology, soils, climatology, weather, rain, mosquito. Laboratory Analysis; virology, veterinary, entomology, epidemiology, sample &amp; data analysis plus curation.  </a:t>
            </a:r>
          </a:p>
          <a:p>
            <a:r>
              <a:rPr lang="en-US" sz="2800" b="1" dirty="0"/>
              <a:t>Numerous Partners</a:t>
            </a:r>
            <a:r>
              <a:rPr lang="en-US" sz="2800" dirty="0"/>
              <a:t>; Local, National, International. </a:t>
            </a:r>
          </a:p>
          <a:p>
            <a:r>
              <a:rPr lang="en-US" sz="2800" b="1" dirty="0"/>
              <a:t>Expensive</a:t>
            </a:r>
            <a:r>
              <a:rPr lang="en-US" sz="2800" dirty="0"/>
              <a:t> &gt; 1 Meg $ 000’s annually.</a:t>
            </a:r>
          </a:p>
          <a:p>
            <a:r>
              <a:rPr lang="en-US" sz="2800" b="1" dirty="0"/>
              <a:t>Long-term</a:t>
            </a:r>
            <a:r>
              <a:rPr lang="en-US" sz="2800" dirty="0"/>
              <a:t>; 5 years minimum.</a:t>
            </a:r>
          </a:p>
          <a:p>
            <a:r>
              <a:rPr lang="en-US" sz="2800" b="1" dirty="0"/>
              <a:t>Non-scientists</a:t>
            </a:r>
            <a:r>
              <a:rPr lang="en-US" sz="2800" dirty="0"/>
              <a:t>: Farmers, farm </a:t>
            </a:r>
            <a:r>
              <a:rPr lang="en-US" sz="2800" dirty="0" err="1"/>
              <a:t>labourers</a:t>
            </a:r>
            <a:r>
              <a:rPr lang="en-US" sz="2800" dirty="0"/>
              <a:t>, politicians, administrators, interested public, business.  </a:t>
            </a:r>
          </a:p>
          <a:p>
            <a:r>
              <a:rPr lang="en-US" sz="2800" b="1" dirty="0"/>
              <a:t>Many meetings</a:t>
            </a:r>
            <a:r>
              <a:rPr lang="en-US" sz="2800" dirty="0"/>
              <a:t>, </a:t>
            </a:r>
            <a:r>
              <a:rPr lang="en-US" sz="2800" b="1" dirty="0"/>
              <a:t>workshops </a:t>
            </a:r>
            <a:r>
              <a:rPr lang="en-US" sz="2800" dirty="0"/>
              <a:t>and</a:t>
            </a:r>
            <a:r>
              <a:rPr lang="en-US" sz="2800" b="1" dirty="0"/>
              <a:t> symposia</a:t>
            </a:r>
            <a:r>
              <a:rPr lang="en-US" sz="2800" dirty="0"/>
              <a:t>.</a:t>
            </a:r>
          </a:p>
          <a:p>
            <a:r>
              <a:rPr lang="en-US" sz="2800" b="1" dirty="0"/>
              <a:t>Education</a:t>
            </a:r>
            <a:r>
              <a:rPr lang="en-US" sz="2800" dirty="0"/>
              <a:t>: Presentations &amp; pamphlets in suitable language; Afrikaans, Sesotho, Setswana, Tswana.</a:t>
            </a:r>
          </a:p>
        </p:txBody>
      </p:sp>
    </p:spTree>
    <p:extLst>
      <p:ext uri="{BB962C8B-B14F-4D97-AF65-F5344CB8AC3E}">
        <p14:creationId xmlns:p14="http://schemas.microsoft.com/office/powerpoint/2010/main" val="21199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8"/>
            <a:ext cx="8229600" cy="1143000"/>
          </a:xfrm>
        </p:spPr>
        <p:txBody>
          <a:bodyPr/>
          <a:lstStyle/>
          <a:p>
            <a:r>
              <a:rPr lang="en-US" dirty="0"/>
              <a:t>Partners</a:t>
            </a:r>
          </a:p>
        </p:txBody>
      </p:sp>
      <p:sp>
        <p:nvSpPr>
          <p:cNvPr id="16" name="Content Placeholder 2"/>
          <p:cNvSpPr>
            <a:spLocks noGrp="1"/>
          </p:cNvSpPr>
          <p:nvPr>
            <p:ph idx="1"/>
          </p:nvPr>
        </p:nvSpPr>
        <p:spPr>
          <a:xfrm>
            <a:off x="1795468" y="5159600"/>
            <a:ext cx="6891332" cy="774700"/>
          </a:xfrm>
        </p:spPr>
        <p:txBody>
          <a:bodyPr>
            <a:normAutofit/>
          </a:bodyPr>
          <a:lstStyle/>
          <a:p>
            <a:pPr marL="0" indent="0">
              <a:buNone/>
            </a:pPr>
            <a:r>
              <a:rPr lang="en-US" sz="1200" dirty="0"/>
              <a:t>The project depicted is sponsored by the U.S. Department of Defense, Defense Threat Reduction Agency.  The content of the information does not necessarily reflect the position or the policy of the    	federal government, and no official endorsement should be inferred.</a:t>
            </a:r>
          </a:p>
        </p:txBody>
      </p:sp>
      <p:pic>
        <p:nvPicPr>
          <p:cNvPr id="4" name="Picture 3" descr="Screen Shot 2014-01-21 at 1.20.16 P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00870" y="1061467"/>
            <a:ext cx="3591367" cy="1017297"/>
          </a:xfrm>
          <a:prstGeom prst="rect">
            <a:avLst/>
          </a:prstGeom>
        </p:spPr>
      </p:pic>
      <p:pic>
        <p:nvPicPr>
          <p:cNvPr id="5" name="Picture 4"/>
          <p:cNvPicPr>
            <a:picLocks noChangeAspect="1"/>
          </p:cNvPicPr>
          <p:nvPr/>
        </p:nvPicPr>
        <p:blipFill>
          <a:blip r:embed="rId3"/>
          <a:stretch>
            <a:fillRect/>
          </a:stretch>
        </p:blipFill>
        <p:spPr>
          <a:xfrm>
            <a:off x="3545896" y="2536207"/>
            <a:ext cx="815240" cy="1105410"/>
          </a:xfrm>
          <a:prstGeom prst="rect">
            <a:avLst/>
          </a:prstGeom>
        </p:spPr>
      </p:pic>
      <p:pic>
        <p:nvPicPr>
          <p:cNvPr id="6" name="Picture 5"/>
          <p:cNvPicPr>
            <a:picLocks noChangeAspect="1"/>
          </p:cNvPicPr>
          <p:nvPr/>
        </p:nvPicPr>
        <p:blipFill>
          <a:blip r:embed="rId4"/>
          <a:stretch>
            <a:fillRect/>
          </a:stretch>
        </p:blipFill>
        <p:spPr>
          <a:xfrm>
            <a:off x="800870" y="3981738"/>
            <a:ext cx="2506251" cy="827062"/>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99911" y="2647461"/>
            <a:ext cx="837544" cy="1025356"/>
          </a:xfrm>
          <a:prstGeom prst="rect">
            <a:avLst/>
          </a:prstGeom>
        </p:spPr>
      </p:pic>
      <p:pic>
        <p:nvPicPr>
          <p:cNvPr id="8" name="Picture 7" descr="Screen Shot 2014-01-21 at 1.24.22 PM.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545896" y="3927304"/>
            <a:ext cx="2438799" cy="902425"/>
          </a:xfrm>
          <a:prstGeom prst="rect">
            <a:avLst/>
          </a:prstGeom>
        </p:spPr>
      </p:pic>
      <p:pic>
        <p:nvPicPr>
          <p:cNvPr id="9" name="Picture 8"/>
          <p:cNvPicPr>
            <a:picLocks noChangeAspect="1"/>
          </p:cNvPicPr>
          <p:nvPr/>
        </p:nvPicPr>
        <p:blipFill>
          <a:blip r:embed="rId7"/>
          <a:stretch>
            <a:fillRect/>
          </a:stretch>
        </p:blipFill>
        <p:spPr>
          <a:xfrm>
            <a:off x="5676230" y="2625812"/>
            <a:ext cx="1424184" cy="1037964"/>
          </a:xfrm>
          <a:prstGeom prst="rect">
            <a:avLst/>
          </a:prstGeom>
        </p:spPr>
      </p:pic>
      <p:pic>
        <p:nvPicPr>
          <p:cNvPr id="11" name="Picture 10"/>
          <p:cNvPicPr>
            <a:picLocks noChangeAspect="1"/>
          </p:cNvPicPr>
          <p:nvPr/>
        </p:nvPicPr>
        <p:blipFill>
          <a:blip r:embed="rId8"/>
          <a:stretch>
            <a:fillRect/>
          </a:stretch>
        </p:blipFill>
        <p:spPr>
          <a:xfrm>
            <a:off x="7339189" y="2577848"/>
            <a:ext cx="1209811" cy="1011843"/>
          </a:xfrm>
          <a:prstGeom prst="rect">
            <a:avLst/>
          </a:prstGeom>
        </p:spPr>
      </p:pic>
      <p:pic>
        <p:nvPicPr>
          <p:cNvPr id="10" name="Picture 9" descr="EHA_logo stacked.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74329" y="832919"/>
            <a:ext cx="3259172" cy="1321915"/>
          </a:xfrm>
          <a:prstGeom prst="rect">
            <a:avLst/>
          </a:prstGeom>
        </p:spPr>
      </p:pic>
      <p:grpSp>
        <p:nvGrpSpPr>
          <p:cNvPr id="15" name="Group 14"/>
          <p:cNvGrpSpPr/>
          <p:nvPr/>
        </p:nvGrpSpPr>
        <p:grpSpPr>
          <a:xfrm>
            <a:off x="325340" y="5159600"/>
            <a:ext cx="1341282" cy="662775"/>
            <a:chOff x="4281488" y="4281488"/>
            <a:chExt cx="4195762" cy="2073275"/>
          </a:xfrm>
        </p:grpSpPr>
        <p:pic>
          <p:nvPicPr>
            <p:cNvPr id="13" name="Picture 3" descr="DTRA"/>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281488" y="4281488"/>
              <a:ext cx="2060575"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SCC-WMD_Shield2"/>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432550" y="4281488"/>
              <a:ext cx="2044700" cy="203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 name="Picture 27"/>
          <p:cNvPicPr/>
          <p:nvPr/>
        </p:nvPicPr>
        <p:blipFill rotWithShape="1">
          <a:blip r:embed="rId12" cstate="screen">
            <a:extLst>
              <a:ext uri="{28A0092B-C50C-407E-A947-70E740481C1C}">
                <a14:useLocalDpi xmlns:a14="http://schemas.microsoft.com/office/drawing/2010/main"/>
              </a:ext>
            </a:extLst>
          </a:blip>
          <a:srcRect r="3564"/>
          <a:stretch/>
        </p:blipFill>
        <p:spPr bwMode="auto">
          <a:xfrm>
            <a:off x="674441" y="2681690"/>
            <a:ext cx="2632680" cy="959927"/>
          </a:xfrm>
          <a:prstGeom prst="rect">
            <a:avLst/>
          </a:prstGeom>
          <a:noFill/>
          <a:ln>
            <a:noFill/>
          </a:ln>
          <a:extLst>
            <a:ext uri="{53640926-AAD7-44D8-BBD7-CCE9431645EC}">
              <a14:shadowObscured xmlns:a14="http://schemas.microsoft.com/office/drawing/2010/main"/>
            </a:ext>
          </a:extLst>
        </p:spPr>
      </p:pic>
      <p:pic>
        <p:nvPicPr>
          <p:cNvPr id="17" name="Picture 16" descr="Macintosh HD:Users:williamkaresh:Desktop:logo.jpg"/>
          <p:cNvPicPr/>
          <p:nvPr/>
        </p:nvPicPr>
        <p:blipFill>
          <a:blip r:embed="rId13">
            <a:extLst>
              <a:ext uri="{28A0092B-C50C-407E-A947-70E740481C1C}">
                <a14:useLocalDpi xmlns:a14="http://schemas.microsoft.com/office/drawing/2010/main" val="0"/>
              </a:ext>
            </a:extLst>
          </a:blip>
          <a:srcRect/>
          <a:stretch>
            <a:fillRect/>
          </a:stretch>
        </p:blipFill>
        <p:spPr bwMode="auto">
          <a:xfrm>
            <a:off x="6094821" y="4114457"/>
            <a:ext cx="2580953" cy="664724"/>
          </a:xfrm>
          <a:prstGeom prst="rect">
            <a:avLst/>
          </a:prstGeom>
          <a:noFill/>
          <a:ln>
            <a:noFill/>
          </a:ln>
          <a:extLst>
            <a:ext uri="{FAA26D3D-D897-4be2-8F04-BA451C77F1D7}">
              <ma14:placeholderFlag xmlns:ma14="http://schemas.microsoft.com/office/mac/drawingml/2011/main" xmlns=""/>
            </a:ext>
          </a:extLst>
        </p:spPr>
      </p:pic>
    </p:spTree>
    <p:extLst>
      <p:ext uri="{BB962C8B-B14F-4D97-AF65-F5344CB8AC3E}">
        <p14:creationId xmlns:p14="http://schemas.microsoft.com/office/powerpoint/2010/main" val="4185819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646" y="990600"/>
            <a:ext cx="8518017" cy="1480518"/>
          </a:xfrm>
        </p:spPr>
        <p:txBody>
          <a:bodyPr>
            <a:normAutofit fontScale="90000"/>
          </a:bodyPr>
          <a:lstStyle/>
          <a:p>
            <a:r>
              <a:rPr lang="en-US" dirty="0">
                <a:solidFill>
                  <a:srgbClr val="92D050"/>
                </a:solidFill>
                <a:latin typeface="Georgia" panose="02040502050405020303" pitchFamily="18" charset="0"/>
              </a:rPr>
              <a:t>A One Health Approach: Ecological and Epidemiological Understanding of Rift Valley Fever Virus (RVFV)</a:t>
            </a:r>
          </a:p>
        </p:txBody>
      </p:sp>
      <p:sp>
        <p:nvSpPr>
          <p:cNvPr id="4" name="Text Placeholder 3"/>
          <p:cNvSpPr>
            <a:spLocks noGrp="1"/>
          </p:cNvSpPr>
          <p:nvPr>
            <p:ph type="body" idx="11"/>
          </p:nvPr>
        </p:nvSpPr>
        <p:spPr>
          <a:xfrm>
            <a:off x="131286" y="2438400"/>
            <a:ext cx="5126514" cy="4648200"/>
          </a:xfrm>
        </p:spPr>
        <p:txBody>
          <a:bodyPr/>
          <a:lstStyle/>
          <a:p>
            <a:pPr marL="0" indent="0"/>
            <a:r>
              <a:rPr lang="en-US" sz="2000" dirty="0"/>
              <a:t>RVF remains a mysterious virus.</a:t>
            </a:r>
          </a:p>
          <a:p>
            <a:pPr marL="0" indent="0"/>
            <a:r>
              <a:rPr lang="en-US" sz="2000" dirty="0"/>
              <a:t>Confined to Africa and Arabian. </a:t>
            </a:r>
          </a:p>
          <a:p>
            <a:pPr marL="0" indent="0"/>
            <a:r>
              <a:rPr lang="en-US" sz="2000" dirty="0"/>
              <a:t>Outbreaks, rarely predicted, sporadic, large, occur in non-human animals. </a:t>
            </a:r>
          </a:p>
          <a:p>
            <a:pPr marL="0" indent="0"/>
            <a:r>
              <a:rPr lang="en-US" sz="2000" dirty="0"/>
              <a:t>Close association with heavy rainfall and flooding.</a:t>
            </a:r>
          </a:p>
          <a:p>
            <a:pPr marL="0" indent="0"/>
            <a:r>
              <a:rPr lang="en-US" sz="2000" dirty="0"/>
              <a:t>The 2010-2011 outbreak infected 300 human, in close contact with blood or meat from infected sheep and cattle.</a:t>
            </a:r>
          </a:p>
          <a:p>
            <a:pPr marL="0" indent="0"/>
            <a:r>
              <a:rPr lang="en-US" sz="2000" dirty="0"/>
              <a:t>Infected 800 cattle, 700 goats, &amp; 16,500 sheep.</a:t>
            </a:r>
          </a:p>
          <a:p>
            <a:pPr marL="0" indent="0"/>
            <a:r>
              <a:rPr lang="en-US" sz="2000" dirty="0"/>
              <a:t>Virus infects wild antelope and buffalo but affects are largely unknown.</a:t>
            </a:r>
          </a:p>
          <a:p>
            <a:pPr marL="0" indent="0"/>
            <a:endParaRPr lang="en-US" sz="2000" dirty="0"/>
          </a:p>
        </p:txBody>
      </p:sp>
      <p:sp>
        <p:nvSpPr>
          <p:cNvPr id="5" name="Text Placeholder 4"/>
          <p:cNvSpPr>
            <a:spLocks noGrp="1"/>
          </p:cNvSpPr>
          <p:nvPr>
            <p:ph type="body" idx="12"/>
          </p:nvPr>
        </p:nvSpPr>
        <p:spPr>
          <a:xfrm flipV="1">
            <a:off x="76200" y="6781800"/>
            <a:ext cx="3962400" cy="457200"/>
          </a:xfrm>
        </p:spPr>
        <p:txBody>
          <a:bodyPr/>
          <a:lstStyle/>
          <a:p>
            <a:pPr>
              <a:spcBef>
                <a:spcPct val="0"/>
              </a:spcBef>
            </a:pPr>
            <a:endParaRPr lang="en-US" dirty="0">
              <a:solidFill>
                <a:schemeClr val="tx1"/>
              </a:solidFill>
            </a:endParaRP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02319" y="188742"/>
            <a:ext cx="2276385" cy="833718"/>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12278" y="183177"/>
            <a:ext cx="2276385" cy="833718"/>
          </a:xfrm>
          <a:prstGeom prst="rect">
            <a:avLst/>
          </a:prstGeom>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1286" y="181833"/>
            <a:ext cx="2276385" cy="833718"/>
          </a:xfrm>
          <a:prstGeom prst="rect">
            <a:avLst/>
          </a:prstGeom>
        </p:spPr>
      </p:pic>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67552" y="188742"/>
            <a:ext cx="2276385" cy="833718"/>
          </a:xfrm>
          <a:prstGeom prst="rect">
            <a:avLst/>
          </a:prstGeom>
        </p:spPr>
      </p:pic>
      <p:pic>
        <p:nvPicPr>
          <p:cNvPr id="10" name="Content Placeholder 9"/>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257800" y="3505200"/>
            <a:ext cx="3657599" cy="2743200"/>
          </a:xfrm>
          <a:ln w="12700"/>
        </p:spPr>
      </p:pic>
    </p:spTree>
    <p:extLst>
      <p:ext uri="{BB962C8B-B14F-4D97-AF65-F5344CB8AC3E}">
        <p14:creationId xmlns:p14="http://schemas.microsoft.com/office/powerpoint/2010/main" val="43273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Rift Valley Fever in Africa</a:t>
            </a:r>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99" y="76201"/>
            <a:ext cx="9112301"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6519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1143000"/>
          </a:xfrm>
        </p:spPr>
        <p:txBody>
          <a:bodyPr/>
          <a:lstStyle/>
          <a:p>
            <a:r>
              <a:rPr lang="en-US" b="1" dirty="0">
                <a:solidFill>
                  <a:srgbClr val="6ABA2F"/>
                </a:solidFill>
                <a:latin typeface="Georgia" panose="02040502050405020303" pitchFamily="18" charset="0"/>
              </a:rPr>
              <a:t>Definitions</a:t>
            </a:r>
          </a:p>
        </p:txBody>
      </p:sp>
      <p:sp>
        <p:nvSpPr>
          <p:cNvPr id="6" name="Content Placeholder 5"/>
          <p:cNvSpPr>
            <a:spLocks noGrp="1"/>
          </p:cNvSpPr>
          <p:nvPr>
            <p:ph idx="1"/>
          </p:nvPr>
        </p:nvSpPr>
        <p:spPr>
          <a:xfrm>
            <a:off x="76200" y="1143000"/>
            <a:ext cx="8839200" cy="5486400"/>
          </a:xfrm>
        </p:spPr>
        <p:txBody>
          <a:bodyPr/>
          <a:lstStyle/>
          <a:p>
            <a:r>
              <a:rPr lang="en-US" dirty="0"/>
              <a:t>Zoonosis – zo-o, animal, and </a:t>
            </a:r>
            <a:r>
              <a:rPr lang="en-US" dirty="0" err="1"/>
              <a:t>nosos</a:t>
            </a:r>
            <a:r>
              <a:rPr lang="en-US" dirty="0"/>
              <a:t> (Greek), a disease communicated to </a:t>
            </a:r>
            <a:r>
              <a:rPr lang="en-US" b="1" i="1" dirty="0"/>
              <a:t>man</a:t>
            </a:r>
            <a:r>
              <a:rPr lang="en-US" dirty="0"/>
              <a:t> from </a:t>
            </a:r>
            <a:r>
              <a:rPr lang="en-US" b="1" i="1" dirty="0"/>
              <a:t>lower</a:t>
            </a:r>
            <a:r>
              <a:rPr lang="en-US" dirty="0"/>
              <a:t> (order) </a:t>
            </a:r>
            <a:r>
              <a:rPr lang="en-US" b="1" i="1" dirty="0"/>
              <a:t>animals </a:t>
            </a:r>
            <a:r>
              <a:rPr lang="en-US" dirty="0"/>
              <a:t>(Chambers Twentieth Century Dictionary). Infection or disease transmissible from </a:t>
            </a:r>
            <a:r>
              <a:rPr lang="en-US" b="1" i="1" dirty="0"/>
              <a:t>animals</a:t>
            </a:r>
            <a:r>
              <a:rPr lang="en-US" dirty="0"/>
              <a:t> to </a:t>
            </a:r>
            <a:r>
              <a:rPr lang="en-US" b="1" i="1" dirty="0"/>
              <a:t>humans</a:t>
            </a:r>
            <a:r>
              <a:rPr lang="en-US" dirty="0"/>
              <a:t> under </a:t>
            </a:r>
            <a:r>
              <a:rPr lang="en-US" b="1" i="1" dirty="0"/>
              <a:t>natural</a:t>
            </a:r>
            <a:r>
              <a:rPr lang="en-US" dirty="0"/>
              <a:t> conditions (Merriam-Webster). </a:t>
            </a:r>
          </a:p>
          <a:p>
            <a:r>
              <a:rPr lang="en-US" dirty="0"/>
              <a:t>Zoonotic – adjective from zoonosis; disease spread by a </a:t>
            </a:r>
            <a:r>
              <a:rPr lang="en-US" b="1" i="1" dirty="0"/>
              <a:t>virus</a:t>
            </a:r>
            <a:r>
              <a:rPr lang="en-US" dirty="0"/>
              <a:t> that lives in </a:t>
            </a:r>
            <a:r>
              <a:rPr lang="en-US" b="1" i="1" dirty="0"/>
              <a:t>non-human animals</a:t>
            </a:r>
            <a:r>
              <a:rPr lang="en-US" dirty="0"/>
              <a:t> in </a:t>
            </a:r>
            <a:r>
              <a:rPr lang="en-US" b="1" i="1" dirty="0"/>
              <a:t>natural surroundings</a:t>
            </a:r>
            <a:r>
              <a:rPr lang="en-US" dirty="0"/>
              <a:t>, and transmitted to humans, it </a:t>
            </a:r>
            <a:r>
              <a:rPr lang="en-US" b="1" i="1" dirty="0"/>
              <a:t>will mutate </a:t>
            </a:r>
            <a:r>
              <a:rPr lang="en-US" dirty="0"/>
              <a:t>and spread starting a </a:t>
            </a:r>
            <a:r>
              <a:rPr lang="en-US" b="1" i="1" dirty="0"/>
              <a:t>chain of infection</a:t>
            </a:r>
            <a:r>
              <a:rPr lang="en-US" dirty="0"/>
              <a:t>. </a:t>
            </a:r>
          </a:p>
        </p:txBody>
      </p:sp>
    </p:spTree>
    <p:extLst>
      <p:ext uri="{BB962C8B-B14F-4D97-AF65-F5344CB8AC3E}">
        <p14:creationId xmlns:p14="http://schemas.microsoft.com/office/powerpoint/2010/main" val="386525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GB" sz="3200" b="1" dirty="0">
                <a:solidFill>
                  <a:srgbClr val="6ABA2F"/>
                </a:solidFill>
                <a:latin typeface="Georgia"/>
                <a:ea typeface="ＭＳ Ｐゴシック" charset="-128"/>
              </a:rPr>
              <a:t>Free State study area for 2010 Rift Valley Fever outbreak, South Africa</a:t>
            </a:r>
            <a:endParaRPr lang="en-US" dirty="0"/>
          </a:p>
        </p:txBody>
      </p:sp>
      <p:sp>
        <p:nvSpPr>
          <p:cNvPr id="3" name="Content Placeholder 2"/>
          <p:cNvSpPr>
            <a:spLocks noGrp="1"/>
          </p:cNvSpPr>
          <p:nvPr>
            <p:ph idx="1"/>
          </p:nvPr>
        </p:nvSpPr>
        <p:spPr/>
        <p:txBody>
          <a:bodyPr/>
          <a:lstStyle/>
          <a:p>
            <a:endParaRPr lang="en-US" dirty="0"/>
          </a:p>
        </p:txBody>
      </p:sp>
      <p:pic>
        <p:nvPicPr>
          <p:cNvPr id="4" name="Content Placeholder 5"/>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371600"/>
            <a:ext cx="8153400" cy="5181600"/>
          </a:xfrm>
          <a:prstGeom prst="rect">
            <a:avLst/>
          </a:prstGeom>
          <a:noFill/>
          <a:ln>
            <a:solidFill>
              <a:sysClr val="windowText" lastClr="000000"/>
            </a:solidFill>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33358909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6ABA2F"/>
                </a:solidFill>
                <a:latin typeface="Georgia" panose="02040502050405020303" pitchFamily="18" charset="0"/>
              </a:rPr>
              <a:t>Assess &gt; 50 farms on 40 000 km2          Select 15 - 22 study sites</a:t>
            </a:r>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0" y="1378526"/>
            <a:ext cx="4419600" cy="5479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0342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3600" b="1" dirty="0">
                <a:solidFill>
                  <a:srgbClr val="6ABA2F"/>
                </a:solidFill>
                <a:latin typeface="Georgia"/>
                <a:ea typeface="ＭＳ Ｐゴシック" charset="-128"/>
              </a:rPr>
              <a:t>What is Rift Valley Fever?</a:t>
            </a:r>
            <a:endParaRPr lang="en-US" sz="3600" dirty="0"/>
          </a:p>
        </p:txBody>
      </p:sp>
      <p:sp>
        <p:nvSpPr>
          <p:cNvPr id="3" name="Content Placeholder 2"/>
          <p:cNvSpPr>
            <a:spLocks noGrp="1"/>
          </p:cNvSpPr>
          <p:nvPr>
            <p:ph idx="1"/>
          </p:nvPr>
        </p:nvSpPr>
        <p:spPr>
          <a:xfrm>
            <a:off x="152400" y="1066800"/>
            <a:ext cx="8915400" cy="5638800"/>
          </a:xfrm>
        </p:spPr>
        <p:txBody>
          <a:bodyPr/>
          <a:lstStyle/>
          <a:p>
            <a:pPr lvl="0" eaLnBrk="0" hangingPunct="0">
              <a:buClr>
                <a:srgbClr val="008000"/>
              </a:buClr>
              <a:buFont typeface="Arial" panose="020B0604020202020204" pitchFamily="34" charset="0"/>
              <a:buChar char="•"/>
            </a:pPr>
            <a:r>
              <a:rPr lang="en-US" sz="2800" dirty="0">
                <a:solidFill>
                  <a:prstClr val="black"/>
                </a:solidFill>
                <a:latin typeface="Georgia"/>
                <a:ea typeface="ＭＳ Ｐゴシック" charset="-128"/>
              </a:rPr>
              <a:t>First identified in the Rift Valley, Kenya in 1924.</a:t>
            </a:r>
          </a:p>
          <a:p>
            <a:pPr eaLnBrk="0" hangingPunct="0">
              <a:buClr>
                <a:srgbClr val="008000"/>
              </a:buClr>
              <a:buFont typeface="Arial" panose="020B0604020202020204" pitchFamily="34" charset="0"/>
              <a:buChar char="•"/>
            </a:pPr>
            <a:r>
              <a:rPr lang="en-GB" sz="2800" b="1" dirty="0">
                <a:solidFill>
                  <a:prstClr val="black"/>
                </a:solidFill>
                <a:latin typeface="Georgia"/>
                <a:ea typeface="ＭＳ Ｐゴシック" charset="-128"/>
              </a:rPr>
              <a:t>Arbovirus</a:t>
            </a:r>
            <a:r>
              <a:rPr lang="en-GB" sz="2800" dirty="0">
                <a:solidFill>
                  <a:prstClr val="black"/>
                </a:solidFill>
                <a:latin typeface="Georgia"/>
                <a:ea typeface="ＭＳ Ｐゴシック" charset="-128"/>
              </a:rPr>
              <a:t> - arthropod-borne </a:t>
            </a:r>
            <a:r>
              <a:rPr lang="en-US" sz="2800" dirty="0">
                <a:solidFill>
                  <a:prstClr val="black"/>
                </a:solidFill>
                <a:latin typeface="Georgia"/>
                <a:ea typeface="ＭＳ Ｐゴシック" charset="-128"/>
              </a:rPr>
              <a:t>Zoonotic disease – spread by </a:t>
            </a:r>
            <a:r>
              <a:rPr lang="en-US" sz="2800" i="1" dirty="0">
                <a:solidFill>
                  <a:prstClr val="black"/>
                </a:solidFill>
                <a:latin typeface="Georgia"/>
                <a:ea typeface="ＭＳ Ｐゴシック" charset="-128"/>
              </a:rPr>
              <a:t>Aedes</a:t>
            </a:r>
            <a:r>
              <a:rPr lang="en-US" sz="2800" dirty="0">
                <a:solidFill>
                  <a:prstClr val="black"/>
                </a:solidFill>
                <a:latin typeface="Georgia"/>
                <a:ea typeface="ＭＳ Ｐゴシック" charset="-128"/>
              </a:rPr>
              <a:t> mosquitoes &gt; 700 species,         </a:t>
            </a:r>
            <a:r>
              <a:rPr lang="en-US" sz="2800" i="1" dirty="0">
                <a:solidFill>
                  <a:prstClr val="black"/>
                </a:solidFill>
                <a:latin typeface="Georgia"/>
                <a:ea typeface="ＭＳ Ｐゴシック" charset="-128"/>
              </a:rPr>
              <a:t>Culex</a:t>
            </a:r>
            <a:r>
              <a:rPr lang="en-US" sz="2800" dirty="0">
                <a:solidFill>
                  <a:prstClr val="black"/>
                </a:solidFill>
                <a:latin typeface="Georgia"/>
                <a:ea typeface="ＭＳ Ｐゴシック" charset="-128"/>
              </a:rPr>
              <a:t> amplifying vector &gt; 1000 sp.</a:t>
            </a:r>
          </a:p>
          <a:p>
            <a:pPr lvl="0" eaLnBrk="0" hangingPunct="0">
              <a:buClr>
                <a:srgbClr val="008000"/>
              </a:buClr>
              <a:buFont typeface="Arial" panose="020B0604020202020204" pitchFamily="34" charset="0"/>
              <a:buChar char="•"/>
            </a:pPr>
            <a:r>
              <a:rPr lang="en-US" sz="2800" dirty="0">
                <a:solidFill>
                  <a:prstClr val="black"/>
                </a:solidFill>
                <a:latin typeface="Georgia"/>
                <a:ea typeface="ＭＳ Ｐゴシック" charset="-128"/>
              </a:rPr>
              <a:t>Mosquitoes 200 Mil years old, in amber 100 My.</a:t>
            </a:r>
          </a:p>
          <a:p>
            <a:pPr lvl="0" eaLnBrk="0" hangingPunct="0">
              <a:buClr>
                <a:srgbClr val="008000"/>
              </a:buClr>
              <a:buFont typeface="Arial" panose="020B0604020202020204" pitchFamily="34" charset="0"/>
              <a:buChar char="•"/>
            </a:pPr>
            <a:r>
              <a:rPr lang="en-US" sz="2800" dirty="0">
                <a:solidFill>
                  <a:prstClr val="black"/>
                </a:solidFill>
                <a:latin typeface="Georgia"/>
                <a:ea typeface="ＭＳ Ｐゴシック" charset="-128"/>
              </a:rPr>
              <a:t>Phlebovirus genus,</a:t>
            </a:r>
            <a:r>
              <a:rPr lang="en-GB" sz="2800" dirty="0">
                <a:solidFill>
                  <a:prstClr val="black"/>
                </a:solidFill>
                <a:latin typeface="Georgia"/>
                <a:ea typeface="ＭＳ Ｐゴシック" charset="-128"/>
              </a:rPr>
              <a:t> cause disease in domestic and wild ruminants spread to humans, causing; </a:t>
            </a:r>
          </a:p>
          <a:p>
            <a:pPr lvl="0" eaLnBrk="0" hangingPunct="0">
              <a:buClr>
                <a:srgbClr val="008000"/>
              </a:buClr>
              <a:buFont typeface="Arial" panose="020B0604020202020204" pitchFamily="34" charset="0"/>
              <a:buChar char="•"/>
            </a:pPr>
            <a:r>
              <a:rPr lang="en-GB" sz="2800" dirty="0">
                <a:solidFill>
                  <a:prstClr val="black"/>
                </a:solidFill>
                <a:latin typeface="Georgia"/>
                <a:ea typeface="ＭＳ Ｐゴシック" charset="-128"/>
              </a:rPr>
              <a:t>Haemoragic fever, retinitis, hepatitis, neurological disease and death. </a:t>
            </a:r>
          </a:p>
          <a:p>
            <a:pPr lvl="0" eaLnBrk="0" hangingPunct="0">
              <a:buClr>
                <a:srgbClr val="008000"/>
              </a:buClr>
              <a:buFont typeface="Arial" panose="020B0604020202020204" pitchFamily="34" charset="0"/>
              <a:buChar char="•"/>
            </a:pPr>
            <a:r>
              <a:rPr lang="en-GB" sz="2800" dirty="0">
                <a:solidFill>
                  <a:prstClr val="black"/>
                </a:solidFill>
                <a:latin typeface="Georgia"/>
                <a:ea typeface="ＭＳ Ｐゴシック" charset="-128"/>
              </a:rPr>
              <a:t>Up to 100% abortions in ewes.</a:t>
            </a:r>
          </a:p>
          <a:p>
            <a:pPr lvl="0" eaLnBrk="0" hangingPunct="0">
              <a:buClr>
                <a:srgbClr val="008000"/>
              </a:buClr>
              <a:buFont typeface="Arial" panose="020B0604020202020204" pitchFamily="34" charset="0"/>
              <a:buChar char="•"/>
            </a:pPr>
            <a:r>
              <a:rPr lang="en-GB" sz="2800" dirty="0">
                <a:solidFill>
                  <a:prstClr val="black"/>
                </a:solidFill>
                <a:latin typeface="Georgia"/>
                <a:ea typeface="ＭＳ Ｐゴシック" charset="-128"/>
              </a:rPr>
              <a:t>Outbreaks every 20 years; 3 in South Africa      ; 1950-51, 1974-5, 2010-2011</a:t>
            </a:r>
            <a:endParaRPr lang="en-US" sz="2800" dirty="0">
              <a:solidFill>
                <a:prstClr val="black"/>
              </a:solidFill>
              <a:latin typeface="Georgia"/>
              <a:ea typeface="ＭＳ Ｐゴシック" charset="-128"/>
            </a:endParaRPr>
          </a:p>
          <a:p>
            <a:endParaRPr lang="en-US" dirty="0"/>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2867" y="2895600"/>
            <a:ext cx="2476266" cy="247626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4" descr="https://upload.wikimedia.org/wikipedia/commons/thumb/4/4d/Oldest_fossil_showing_Plasmodium_malaria.jpg/220px-Oldest_fossil_showing_Plasmodium_malaria.jpg">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7153188" y="4293660"/>
            <a:ext cx="1914612" cy="2578392"/>
          </a:xfrm>
          <a:prstGeom prst="rect">
            <a:avLst/>
          </a:prstGeom>
          <a:noFill/>
          <a:ln w="12700">
            <a:solidFill>
              <a:schemeClr val="tx1"/>
            </a:solidFill>
          </a:ln>
        </p:spPr>
      </p:pic>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761999"/>
            <a:ext cx="2590800" cy="239389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8927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76200"/>
            <a:ext cx="8915400" cy="1143000"/>
          </a:xfrm>
        </p:spPr>
        <p:txBody>
          <a:bodyPr/>
          <a:lstStyle/>
          <a:p>
            <a:r>
              <a:rPr lang="en-US" sz="3600" b="1" dirty="0">
                <a:solidFill>
                  <a:srgbClr val="6ABA2F"/>
                </a:solidFill>
                <a:latin typeface="Georgia" panose="02040502050405020303" pitchFamily="18" charset="0"/>
              </a:rPr>
              <a:t>Rift Valley Fever  Zoonosis; </a:t>
            </a:r>
            <a:r>
              <a:rPr lang="en-US" sz="3600" b="1" dirty="0">
                <a:solidFill>
                  <a:srgbClr val="6ABA2F"/>
                </a:solidFill>
                <a:latin typeface="Georgia" panose="02040502050405020303" pitchFamily="18" charset="0"/>
                <a:ea typeface="ＭＳ Ｐゴシック" charset="-128"/>
              </a:rPr>
              <a:t>Cycle of infection via vector</a:t>
            </a:r>
            <a:endParaRPr lang="en-US" sz="3600" b="1" dirty="0">
              <a:solidFill>
                <a:srgbClr val="6ABA2F"/>
              </a:solidFill>
              <a:latin typeface="Georgia" panose="02040502050405020303" pitchFamily="18" charset="0"/>
            </a:endParaRP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3400" y="1291024"/>
            <a:ext cx="8306002" cy="4957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52400" y="6172200"/>
            <a:ext cx="8763000" cy="646331"/>
          </a:xfrm>
          <a:prstGeom prst="rect">
            <a:avLst/>
          </a:prstGeom>
          <a:noFill/>
        </p:spPr>
        <p:txBody>
          <a:bodyPr wrap="square" rtlCol="0">
            <a:spAutoFit/>
          </a:bodyPr>
          <a:lstStyle/>
          <a:p>
            <a:r>
              <a:rPr lang="en-US" dirty="0"/>
              <a:t>Copyright; EcoHealth Alliance and the National Institute for Communicable Diseases (NICD).</a:t>
            </a:r>
          </a:p>
        </p:txBody>
      </p:sp>
    </p:spTree>
    <p:extLst>
      <p:ext uri="{BB962C8B-B14F-4D97-AF65-F5344CB8AC3E}">
        <p14:creationId xmlns:p14="http://schemas.microsoft.com/office/powerpoint/2010/main" val="31043775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b="1" dirty="0">
                <a:solidFill>
                  <a:srgbClr val="6ABA2F"/>
                </a:solidFill>
                <a:latin typeface="Georgia"/>
                <a:ea typeface="ＭＳ Ｐゴシック" charset="-128"/>
              </a:rPr>
              <a:t>Ecology of RVF virus during inter-epidemic periods poorly understood</a:t>
            </a:r>
            <a:endParaRPr lang="en-US" dirty="0"/>
          </a:p>
        </p:txBody>
      </p:sp>
      <p:sp>
        <p:nvSpPr>
          <p:cNvPr id="3" name="Content Placeholder 2"/>
          <p:cNvSpPr>
            <a:spLocks noGrp="1"/>
          </p:cNvSpPr>
          <p:nvPr>
            <p:ph idx="1"/>
          </p:nvPr>
        </p:nvSpPr>
        <p:spPr>
          <a:xfrm>
            <a:off x="152400" y="1524000"/>
            <a:ext cx="8686800" cy="5486400"/>
          </a:xfrm>
        </p:spPr>
        <p:txBody>
          <a:bodyPr/>
          <a:lstStyle/>
          <a:p>
            <a:pPr lvl="0" eaLnBrk="0" hangingPunct="0">
              <a:buClr>
                <a:srgbClr val="008000"/>
              </a:buClr>
              <a:buFont typeface="Arial" panose="020B0604020202020204" pitchFamily="34" charset="0"/>
              <a:buChar char="•"/>
            </a:pPr>
            <a:r>
              <a:rPr lang="en-US" sz="2800" dirty="0">
                <a:solidFill>
                  <a:prstClr val="black"/>
                </a:solidFill>
                <a:latin typeface="Georgia"/>
                <a:ea typeface="ＭＳ Ｐゴシック" charset="-128"/>
              </a:rPr>
              <a:t>Outbreaks correspond with the warm phases of the </a:t>
            </a:r>
            <a:r>
              <a:rPr lang="en-US" sz="2800" b="1" dirty="0">
                <a:solidFill>
                  <a:prstClr val="black"/>
                </a:solidFill>
                <a:latin typeface="Georgia"/>
                <a:ea typeface="ＭＳ Ｐゴシック" charset="-128"/>
              </a:rPr>
              <a:t>EI Niño</a:t>
            </a:r>
            <a:r>
              <a:rPr lang="en-US" sz="2800" dirty="0">
                <a:solidFill>
                  <a:prstClr val="black"/>
                </a:solidFill>
                <a:latin typeface="Georgia"/>
                <a:ea typeface="ＭＳ Ｐゴシック" charset="-128"/>
              </a:rPr>
              <a:t>/Southern Oscillation, </a:t>
            </a:r>
            <a:r>
              <a:rPr lang="en-US" sz="2800" b="1" dirty="0">
                <a:solidFill>
                  <a:prstClr val="black"/>
                </a:solidFill>
                <a:latin typeface="Georgia"/>
                <a:ea typeface="ＭＳ Ｐゴシック" charset="-128"/>
              </a:rPr>
              <a:t>increase rain</a:t>
            </a:r>
            <a:r>
              <a:rPr lang="en-US" sz="2800" dirty="0">
                <a:solidFill>
                  <a:prstClr val="black"/>
                </a:solidFill>
                <a:latin typeface="Georgia"/>
                <a:ea typeface="ＭＳ Ｐゴシック" charset="-128"/>
              </a:rPr>
              <a:t>.</a:t>
            </a:r>
            <a:r>
              <a:rPr lang="en-GB" sz="2800" dirty="0">
                <a:solidFill>
                  <a:prstClr val="black"/>
                </a:solidFill>
                <a:latin typeface="Georgia"/>
                <a:ea typeface="ＭＳ Ｐゴシック" charset="-128"/>
              </a:rPr>
              <a:t> </a:t>
            </a:r>
            <a:endParaRPr lang="en-US" sz="2800" dirty="0">
              <a:solidFill>
                <a:prstClr val="black"/>
              </a:solidFill>
              <a:latin typeface="Georgia"/>
              <a:ea typeface="ＭＳ Ｐゴシック" charset="-128"/>
            </a:endParaRPr>
          </a:p>
          <a:p>
            <a:pPr lvl="0" eaLnBrk="0" hangingPunct="0">
              <a:buClr>
                <a:srgbClr val="008000"/>
              </a:buClr>
              <a:buFont typeface="Arial" panose="020B0604020202020204" pitchFamily="34" charset="0"/>
              <a:buChar char="•"/>
            </a:pPr>
            <a:r>
              <a:rPr lang="en-GB" sz="2800" dirty="0">
                <a:solidFill>
                  <a:prstClr val="black"/>
                </a:solidFill>
                <a:latin typeface="Georgia"/>
                <a:ea typeface="ＭＳ Ｐゴシック" charset="-128"/>
              </a:rPr>
              <a:t>Primarily spread by infected </a:t>
            </a:r>
            <a:r>
              <a:rPr lang="en-GB" sz="2800" b="1" i="1" dirty="0">
                <a:solidFill>
                  <a:prstClr val="black"/>
                </a:solidFill>
                <a:latin typeface="Georgia"/>
                <a:ea typeface="ＭＳ Ｐゴシック" charset="-128"/>
              </a:rPr>
              <a:t>Aedes</a:t>
            </a:r>
            <a:r>
              <a:rPr lang="en-GB" sz="2800" dirty="0">
                <a:solidFill>
                  <a:prstClr val="black"/>
                </a:solidFill>
                <a:latin typeface="Georgia"/>
                <a:ea typeface="ＭＳ Ｐゴシック" charset="-128"/>
              </a:rPr>
              <a:t> mosquito bite 4-5 species, &amp; </a:t>
            </a:r>
            <a:r>
              <a:rPr lang="en-GB" sz="2800" b="1" i="1" dirty="0">
                <a:solidFill>
                  <a:prstClr val="black"/>
                </a:solidFill>
                <a:latin typeface="Georgia"/>
                <a:ea typeface="ＭＳ Ｐゴシック" charset="-128"/>
              </a:rPr>
              <a:t>Culex</a:t>
            </a:r>
            <a:r>
              <a:rPr lang="en-GB" sz="2800" dirty="0">
                <a:solidFill>
                  <a:prstClr val="black"/>
                </a:solidFill>
                <a:latin typeface="Georgia"/>
                <a:ea typeface="ＭＳ Ｐゴシック" charset="-128"/>
              </a:rPr>
              <a:t> as secondary vector.</a:t>
            </a:r>
          </a:p>
          <a:p>
            <a:pPr eaLnBrk="0" hangingPunct="0">
              <a:buClr>
                <a:srgbClr val="008000"/>
              </a:buClr>
              <a:buFont typeface="Arial" panose="020B0604020202020204" pitchFamily="34" charset="0"/>
              <a:buChar char="•"/>
            </a:pPr>
            <a:r>
              <a:rPr lang="en-GB" sz="2800" dirty="0">
                <a:solidFill>
                  <a:prstClr val="black"/>
                </a:solidFill>
                <a:latin typeface="Georgia"/>
                <a:ea typeface="ＭＳ Ｐゴシック" charset="-128"/>
              </a:rPr>
              <a:t>Herbivours grazing in wetlands, </a:t>
            </a:r>
            <a:r>
              <a:rPr lang="en-GB" sz="2800" i="1" dirty="0">
                <a:solidFill>
                  <a:prstClr val="black"/>
                </a:solidFill>
                <a:latin typeface="Georgia"/>
                <a:ea typeface="ＭＳ Ｐゴシック" charset="-128"/>
              </a:rPr>
              <a:t>Aedes</a:t>
            </a:r>
            <a:r>
              <a:rPr lang="en-GB" sz="2800" dirty="0">
                <a:solidFill>
                  <a:prstClr val="black"/>
                </a:solidFill>
                <a:latin typeface="Georgia"/>
                <a:ea typeface="ＭＳ Ｐゴシック" charset="-128"/>
              </a:rPr>
              <a:t> habitat, fly 300m only. </a:t>
            </a:r>
            <a:r>
              <a:rPr lang="en-GB" sz="2800" i="1" dirty="0">
                <a:solidFill>
                  <a:prstClr val="black"/>
                </a:solidFill>
                <a:latin typeface="Georgia"/>
                <a:ea typeface="ＭＳ Ｐゴシック" charset="-128"/>
              </a:rPr>
              <a:t>Culex</a:t>
            </a:r>
            <a:r>
              <a:rPr lang="en-GB" sz="2800" dirty="0">
                <a:solidFill>
                  <a:prstClr val="black"/>
                </a:solidFill>
                <a:latin typeface="Georgia"/>
                <a:ea typeface="ＭＳ Ｐゴシック" charset="-128"/>
              </a:rPr>
              <a:t> fly 5 km, amplify.</a:t>
            </a:r>
          </a:p>
          <a:p>
            <a:pPr lvl="0" eaLnBrk="0" hangingPunct="0">
              <a:buClr>
                <a:srgbClr val="008000"/>
              </a:buClr>
              <a:buFont typeface="Arial" panose="020B0604020202020204" pitchFamily="34" charset="0"/>
              <a:buChar char="•"/>
            </a:pPr>
            <a:r>
              <a:rPr lang="en-GB" sz="2800" dirty="0">
                <a:solidFill>
                  <a:prstClr val="black"/>
                </a:solidFill>
                <a:latin typeface="Georgia"/>
                <a:ea typeface="ＭＳ Ｐゴシック" charset="-128"/>
              </a:rPr>
              <a:t>Second method; Virus spread transovarially, </a:t>
            </a:r>
            <a:r>
              <a:rPr lang="en-GB" sz="2800" b="1" dirty="0">
                <a:solidFill>
                  <a:prstClr val="black"/>
                </a:solidFill>
                <a:latin typeface="Georgia"/>
                <a:ea typeface="ＭＳ Ｐゴシック" charset="-128"/>
              </a:rPr>
              <a:t>desiccation resistant </a:t>
            </a:r>
            <a:r>
              <a:rPr lang="en-GB" sz="2800" dirty="0">
                <a:solidFill>
                  <a:prstClr val="black"/>
                </a:solidFill>
                <a:latin typeface="Georgia"/>
                <a:ea typeface="ＭＳ Ｐゴシック" charset="-128"/>
              </a:rPr>
              <a:t>eggs survive long enough to maintain the virus between outbreaks.</a:t>
            </a:r>
          </a:p>
          <a:p>
            <a:pPr lvl="0" eaLnBrk="0" hangingPunct="0">
              <a:buClr>
                <a:srgbClr val="008000"/>
              </a:buClr>
              <a:buFont typeface="Arial" panose="020B0604020202020204" pitchFamily="34" charset="0"/>
              <a:buChar char="•"/>
            </a:pPr>
            <a:r>
              <a:rPr lang="en-GB" sz="2800" dirty="0">
                <a:solidFill>
                  <a:prstClr val="black"/>
                </a:solidFill>
                <a:latin typeface="Georgia"/>
                <a:ea typeface="ＭＳ Ｐゴシック" charset="-128"/>
              </a:rPr>
              <a:t>Low level of RVFV transmission occurs during inter-epidemic periods in wildlife, livestock. </a:t>
            </a:r>
          </a:p>
          <a:p>
            <a:endParaRPr lang="en-US" dirty="0"/>
          </a:p>
        </p:txBody>
      </p:sp>
    </p:spTree>
    <p:extLst>
      <p:ext uri="{BB962C8B-B14F-4D97-AF65-F5344CB8AC3E}">
        <p14:creationId xmlns:p14="http://schemas.microsoft.com/office/powerpoint/2010/main" val="19187850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GB" sz="3200" b="1" dirty="0">
                <a:solidFill>
                  <a:srgbClr val="6ABA2F"/>
                </a:solidFill>
                <a:latin typeface="Georgia"/>
                <a:ea typeface="ＭＳ Ｐゴシック" charset="-128"/>
              </a:rPr>
              <a:t>Context for the ecology and wetland vegetation study in South Africa</a:t>
            </a:r>
            <a:endParaRPr lang="en-US" dirty="0"/>
          </a:p>
        </p:txBody>
      </p:sp>
      <p:sp>
        <p:nvSpPr>
          <p:cNvPr id="3" name="Content Placeholder 2"/>
          <p:cNvSpPr>
            <a:spLocks noGrp="1"/>
          </p:cNvSpPr>
          <p:nvPr>
            <p:ph idx="1"/>
          </p:nvPr>
        </p:nvSpPr>
        <p:spPr>
          <a:xfrm>
            <a:off x="152400" y="1295400"/>
            <a:ext cx="8839200" cy="5181600"/>
          </a:xfrm>
        </p:spPr>
        <p:txBody>
          <a:bodyPr/>
          <a:lstStyle/>
          <a:p>
            <a:pPr eaLnBrk="0" hangingPunct="0">
              <a:buClr>
                <a:srgbClr val="008000"/>
              </a:buClr>
              <a:buFont typeface="Arial" panose="020B0604020202020204" pitchFamily="34" charset="0"/>
              <a:buChar char="•"/>
            </a:pPr>
            <a:r>
              <a:rPr lang="en-GB" sz="2800" b="1" dirty="0">
                <a:solidFill>
                  <a:prstClr val="black"/>
                </a:solidFill>
                <a:latin typeface="Georgia"/>
                <a:ea typeface="ＭＳ Ｐゴシック" charset="-128"/>
              </a:rPr>
              <a:t>Cost</a:t>
            </a:r>
            <a:r>
              <a:rPr lang="en-GB" sz="2800" dirty="0">
                <a:solidFill>
                  <a:prstClr val="black"/>
                </a:solidFill>
                <a:latin typeface="Georgia"/>
                <a:ea typeface="ＭＳ Ｐゴシック" charset="-128"/>
              </a:rPr>
              <a:t> of RVF 2008–2010: R 295.3 million &gt;$60 mil. </a:t>
            </a:r>
          </a:p>
          <a:p>
            <a:pPr lvl="0" eaLnBrk="0" hangingPunct="0">
              <a:buClr>
                <a:srgbClr val="008000"/>
              </a:buClr>
              <a:buFont typeface="Arial" panose="020B0604020202020204" pitchFamily="34" charset="0"/>
              <a:buChar char="•"/>
            </a:pPr>
            <a:r>
              <a:rPr lang="en-GB" sz="2800" dirty="0">
                <a:solidFill>
                  <a:prstClr val="black"/>
                </a:solidFill>
                <a:latin typeface="Georgia"/>
                <a:ea typeface="ＭＳ Ｐゴシック" charset="-128"/>
              </a:rPr>
              <a:t>Total </a:t>
            </a:r>
            <a:r>
              <a:rPr lang="en-GB" sz="2800" b="1" dirty="0">
                <a:solidFill>
                  <a:prstClr val="black"/>
                </a:solidFill>
                <a:latin typeface="Georgia"/>
                <a:ea typeface="ＭＳ Ｐゴシック" charset="-128"/>
              </a:rPr>
              <a:t>deaths</a:t>
            </a:r>
            <a:r>
              <a:rPr lang="en-GB" sz="2800" dirty="0">
                <a:solidFill>
                  <a:prstClr val="black"/>
                </a:solidFill>
                <a:latin typeface="Georgia"/>
                <a:ea typeface="ＭＳ Ｐゴシック" charset="-128"/>
              </a:rPr>
              <a:t>: 8877 farm animals+ 24 humans</a:t>
            </a:r>
          </a:p>
          <a:p>
            <a:pPr eaLnBrk="0" hangingPunct="0">
              <a:buClr>
                <a:srgbClr val="008000"/>
              </a:buClr>
              <a:buFont typeface="Arial" panose="020B0604020202020204" pitchFamily="34" charset="0"/>
              <a:buChar char="•"/>
            </a:pPr>
            <a:r>
              <a:rPr lang="en-GB" sz="2800" dirty="0">
                <a:solidFill>
                  <a:prstClr val="black"/>
                </a:solidFill>
                <a:latin typeface="Georgia"/>
                <a:ea typeface="ＭＳ Ｐゴシック" charset="-128"/>
              </a:rPr>
              <a:t>Total outbreaks on </a:t>
            </a:r>
            <a:r>
              <a:rPr lang="en-GB" sz="2800" b="1" dirty="0">
                <a:solidFill>
                  <a:prstClr val="black"/>
                </a:solidFill>
                <a:latin typeface="Georgia"/>
                <a:ea typeface="ＭＳ Ｐゴシック" charset="-128"/>
              </a:rPr>
              <a:t>489 farms, </a:t>
            </a:r>
            <a:r>
              <a:rPr lang="en-GB" sz="2800" dirty="0">
                <a:solidFill>
                  <a:prstClr val="black"/>
                </a:solidFill>
                <a:latin typeface="Georgia"/>
                <a:ea typeface="ＭＳ Ｐゴシック" charset="-128"/>
              </a:rPr>
              <a:t>widespread.</a:t>
            </a:r>
            <a:r>
              <a:rPr lang="en-GB" sz="1800" dirty="0">
                <a:ea typeface="Calibri"/>
                <a:cs typeface="Times New Roman"/>
              </a:rPr>
              <a:t> </a:t>
            </a:r>
            <a:endParaRPr lang="en-US" sz="1400" dirty="0">
              <a:ea typeface="Calibri"/>
              <a:cs typeface="Times New Roman"/>
            </a:endParaRPr>
          </a:p>
          <a:p>
            <a:pPr eaLnBrk="0" hangingPunct="0">
              <a:buClr>
                <a:srgbClr val="008000"/>
              </a:buClr>
              <a:buFont typeface="Arial" panose="020B0604020202020204" pitchFamily="34" charset="0"/>
              <a:buChar char="•"/>
            </a:pPr>
            <a:endParaRPr lang="en-GB" sz="2800" dirty="0">
              <a:solidFill>
                <a:prstClr val="black"/>
              </a:solidFill>
              <a:latin typeface="Georgia"/>
              <a:ea typeface="ＭＳ Ｐゴシック" charset="-128"/>
            </a:endParaRPr>
          </a:p>
          <a:p>
            <a:pPr lvl="0" eaLnBrk="0" hangingPunct="0">
              <a:buClr>
                <a:srgbClr val="008000"/>
              </a:buClr>
              <a:buFont typeface="Arial" panose="020B0604020202020204" pitchFamily="34" charset="0"/>
              <a:buChar char="•"/>
            </a:pPr>
            <a:endParaRPr lang="en-GB" sz="2800" dirty="0">
              <a:solidFill>
                <a:prstClr val="black"/>
              </a:solidFill>
              <a:latin typeface="Georgia"/>
              <a:ea typeface="ＭＳ Ｐゴシック" charset="-128"/>
            </a:endParaRPr>
          </a:p>
          <a:p>
            <a:pPr lvl="0" eaLnBrk="0" hangingPunct="0">
              <a:buClr>
                <a:srgbClr val="008000"/>
              </a:buClr>
              <a:buFont typeface="Arial" panose="020B0604020202020204" pitchFamily="34" charset="0"/>
              <a:buChar char="•"/>
            </a:pPr>
            <a:endParaRPr lang="en-GB" sz="2800" dirty="0">
              <a:solidFill>
                <a:prstClr val="black"/>
              </a:solidFill>
              <a:latin typeface="Georgia"/>
              <a:ea typeface="ＭＳ Ｐゴシック" charset="-128"/>
            </a:endParaRPr>
          </a:p>
          <a:p>
            <a:pPr lvl="0" eaLnBrk="0" hangingPunct="0">
              <a:buClr>
                <a:srgbClr val="008000"/>
              </a:buClr>
              <a:buFont typeface="Arial" panose="020B0604020202020204" pitchFamily="34" charset="0"/>
              <a:buChar char="•"/>
            </a:pPr>
            <a:endParaRPr lang="en-GB" sz="2800" dirty="0">
              <a:solidFill>
                <a:prstClr val="black"/>
              </a:solidFill>
              <a:latin typeface="Georgia"/>
              <a:ea typeface="ＭＳ Ｐゴシック" charset="-128"/>
            </a:endParaRPr>
          </a:p>
          <a:p>
            <a:pPr eaLnBrk="0" hangingPunct="0">
              <a:buClr>
                <a:srgbClr val="008000"/>
              </a:buClr>
              <a:buFont typeface="Arial" panose="020B0604020202020204" pitchFamily="34" charset="0"/>
              <a:buChar char="•"/>
            </a:pPr>
            <a:endParaRPr lang="en-GB" sz="2800" dirty="0">
              <a:solidFill>
                <a:prstClr val="black"/>
              </a:solidFill>
              <a:latin typeface="Georgia"/>
              <a:ea typeface="ＭＳ Ｐゴシック" charset="-128"/>
            </a:endParaRPr>
          </a:p>
          <a:p>
            <a:pPr lvl="0" eaLnBrk="0" hangingPunct="0">
              <a:buClr>
                <a:srgbClr val="008000"/>
              </a:buClr>
              <a:buFont typeface="Arial" panose="020B0604020202020204" pitchFamily="34" charset="0"/>
              <a:buChar char="•"/>
            </a:pPr>
            <a:endParaRPr lang="en-GB" sz="2800" dirty="0">
              <a:solidFill>
                <a:prstClr val="black"/>
              </a:solidFill>
              <a:latin typeface="Georgia"/>
              <a:ea typeface="ＭＳ Ｐゴシック" charset="-128"/>
            </a:endParaRPr>
          </a:p>
          <a:p>
            <a:pPr eaLnBrk="0" hangingPunct="0">
              <a:buClr>
                <a:srgbClr val="008000"/>
              </a:buClr>
              <a:buFont typeface="Arial" panose="020B0604020202020204" pitchFamily="34" charset="0"/>
              <a:buChar char="•"/>
            </a:pPr>
            <a:endParaRPr lang="en-GB" sz="2800" dirty="0">
              <a:solidFill>
                <a:prstClr val="black"/>
              </a:solidFill>
              <a:latin typeface="Georgia"/>
              <a:ea typeface="ＭＳ Ｐゴシック" charset="-128"/>
            </a:endParaRPr>
          </a:p>
          <a:p>
            <a:pPr lvl="0" eaLnBrk="0" hangingPunct="0">
              <a:buClr>
                <a:srgbClr val="008000"/>
              </a:buClr>
              <a:buFont typeface="Wingdings" charset="2"/>
              <a:buChar char="§"/>
            </a:pP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286367301"/>
              </p:ext>
            </p:extLst>
          </p:nvPr>
        </p:nvGraphicFramePr>
        <p:xfrm>
          <a:off x="1600200" y="2971798"/>
          <a:ext cx="5867402" cy="3962404"/>
        </p:xfrm>
        <a:graphic>
          <a:graphicData uri="http://schemas.openxmlformats.org/drawingml/2006/table">
            <a:tbl>
              <a:tblPr firstRow="1" firstCol="1" bandRow="1"/>
              <a:tblGrid>
                <a:gridCol w="1170138">
                  <a:extLst>
                    <a:ext uri="{9D8B030D-6E8A-4147-A177-3AD203B41FA5}">
                      <a16:colId xmlns:a16="http://schemas.microsoft.com/office/drawing/2014/main" val="20000"/>
                    </a:ext>
                  </a:extLst>
                </a:gridCol>
                <a:gridCol w="1198794">
                  <a:extLst>
                    <a:ext uri="{9D8B030D-6E8A-4147-A177-3AD203B41FA5}">
                      <a16:colId xmlns:a16="http://schemas.microsoft.com/office/drawing/2014/main" val="20001"/>
                    </a:ext>
                  </a:extLst>
                </a:gridCol>
                <a:gridCol w="1354016">
                  <a:extLst>
                    <a:ext uri="{9D8B030D-6E8A-4147-A177-3AD203B41FA5}">
                      <a16:colId xmlns:a16="http://schemas.microsoft.com/office/drawing/2014/main" val="20002"/>
                    </a:ext>
                  </a:extLst>
                </a:gridCol>
                <a:gridCol w="1015710">
                  <a:extLst>
                    <a:ext uri="{9D8B030D-6E8A-4147-A177-3AD203B41FA5}">
                      <a16:colId xmlns:a16="http://schemas.microsoft.com/office/drawing/2014/main" val="20003"/>
                    </a:ext>
                  </a:extLst>
                </a:gridCol>
                <a:gridCol w="1128744">
                  <a:extLst>
                    <a:ext uri="{9D8B030D-6E8A-4147-A177-3AD203B41FA5}">
                      <a16:colId xmlns:a16="http://schemas.microsoft.com/office/drawing/2014/main" val="20004"/>
                    </a:ext>
                  </a:extLst>
                </a:gridCol>
              </a:tblGrid>
              <a:tr h="709685">
                <a:tc>
                  <a:txBody>
                    <a:bodyPr/>
                    <a:lstStyle/>
                    <a:p>
                      <a:pPr marL="0" marR="0">
                        <a:lnSpc>
                          <a:spcPct val="115000"/>
                        </a:lnSpc>
                        <a:spcBef>
                          <a:spcPts val="0"/>
                        </a:spcBef>
                        <a:spcAft>
                          <a:spcPts val="0"/>
                        </a:spcAft>
                      </a:pPr>
                      <a:r>
                        <a:rPr lang="en-GB" sz="1200" b="1" dirty="0">
                          <a:effectLst/>
                          <a:latin typeface="Arial"/>
                          <a:ea typeface="Calibri"/>
                          <a:cs typeface="Times New Roman"/>
                        </a:rPr>
                        <a:t>Species</a:t>
                      </a:r>
                      <a:endParaRPr lang="en-US" sz="1200" dirty="0">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15000"/>
                        </a:lnSpc>
                        <a:spcBef>
                          <a:spcPts val="0"/>
                        </a:spcBef>
                        <a:spcAft>
                          <a:spcPts val="0"/>
                        </a:spcAft>
                      </a:pPr>
                      <a:r>
                        <a:rPr lang="en-GB" sz="1200" b="1" dirty="0">
                          <a:effectLst/>
                          <a:latin typeface="Arial"/>
                          <a:ea typeface="Calibri"/>
                          <a:cs typeface="Times New Roman"/>
                        </a:rPr>
                        <a:t>Susceptible</a:t>
                      </a:r>
                      <a:endParaRPr lang="en-US" sz="1200" dirty="0">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15000"/>
                        </a:lnSpc>
                        <a:spcBef>
                          <a:spcPts val="0"/>
                        </a:spcBef>
                        <a:spcAft>
                          <a:spcPts val="0"/>
                        </a:spcAft>
                      </a:pPr>
                      <a:r>
                        <a:rPr lang="en-GB" sz="1200" b="1">
                          <a:effectLst/>
                          <a:latin typeface="Arial"/>
                          <a:ea typeface="Calibri"/>
                          <a:cs typeface="Times New Roman"/>
                        </a:rPr>
                        <a:t>Cases</a:t>
                      </a:r>
                      <a:endParaRPr lang="en-US" sz="1200">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15000"/>
                        </a:lnSpc>
                        <a:spcBef>
                          <a:spcPts val="0"/>
                        </a:spcBef>
                        <a:spcAft>
                          <a:spcPts val="0"/>
                        </a:spcAft>
                      </a:pPr>
                      <a:r>
                        <a:rPr lang="en-GB" sz="1200" b="1" dirty="0">
                          <a:effectLst/>
                          <a:latin typeface="Arial"/>
                          <a:ea typeface="Calibri"/>
                          <a:cs typeface="Times New Roman"/>
                        </a:rPr>
                        <a:t>Deaths</a:t>
                      </a:r>
                      <a:endParaRPr lang="en-US" sz="1200" dirty="0">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15000"/>
                        </a:lnSpc>
                        <a:spcBef>
                          <a:spcPts val="0"/>
                        </a:spcBef>
                        <a:spcAft>
                          <a:spcPts val="0"/>
                        </a:spcAft>
                      </a:pPr>
                      <a:r>
                        <a:rPr lang="en-GB" sz="1200" b="1">
                          <a:effectLst/>
                          <a:latin typeface="Arial"/>
                          <a:ea typeface="Calibri"/>
                          <a:cs typeface="Times New Roman"/>
                        </a:rPr>
                        <a:t>Destroyed</a:t>
                      </a:r>
                      <a:endParaRPr lang="en-US" sz="1200">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0"/>
                  </a:ext>
                </a:extLst>
              </a:tr>
              <a:tr h="325272">
                <a:tc>
                  <a:txBody>
                    <a:bodyPr/>
                    <a:lstStyle/>
                    <a:p>
                      <a:pPr marL="0" marR="0">
                        <a:lnSpc>
                          <a:spcPct val="115000"/>
                        </a:lnSpc>
                        <a:spcBef>
                          <a:spcPts val="0"/>
                        </a:spcBef>
                        <a:spcAft>
                          <a:spcPts val="0"/>
                        </a:spcAft>
                      </a:pPr>
                      <a:r>
                        <a:rPr lang="en-GB" sz="1100" dirty="0">
                          <a:effectLst/>
                          <a:latin typeface="Arial"/>
                          <a:ea typeface="Calibri"/>
                          <a:cs typeface="Times New Roman"/>
                        </a:rPr>
                        <a:t>Sheep</a:t>
                      </a:r>
                      <a:endParaRPr lang="en-US" sz="1200" dirty="0">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100">
                          <a:effectLst/>
                          <a:latin typeface="Arial"/>
                          <a:ea typeface="Calibri"/>
                          <a:cs typeface="Times New Roman"/>
                        </a:rPr>
                        <a:t>265 080</a:t>
                      </a:r>
                      <a:endParaRPr lang="en-US" sz="1200">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100">
                          <a:effectLst/>
                          <a:latin typeface="Arial"/>
                          <a:ea typeface="Calibri"/>
                          <a:cs typeface="Times New Roman"/>
                        </a:rPr>
                        <a:t>13 117</a:t>
                      </a:r>
                      <a:endParaRPr lang="en-US" sz="1200">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100">
                          <a:effectLst/>
                          <a:latin typeface="Arial"/>
                          <a:ea typeface="Calibri"/>
                          <a:cs typeface="Times New Roman"/>
                        </a:rPr>
                        <a:t>8 078</a:t>
                      </a:r>
                      <a:endParaRPr lang="en-US" sz="1200">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100">
                          <a:effectLst/>
                          <a:latin typeface="Arial"/>
                          <a:ea typeface="Calibri"/>
                          <a:cs typeface="Times New Roman"/>
                        </a:rPr>
                        <a:t>512</a:t>
                      </a:r>
                      <a:endParaRPr lang="en-US" sz="1200">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25272">
                <a:tc>
                  <a:txBody>
                    <a:bodyPr/>
                    <a:lstStyle/>
                    <a:p>
                      <a:pPr marL="0" marR="0">
                        <a:lnSpc>
                          <a:spcPct val="115000"/>
                        </a:lnSpc>
                        <a:spcBef>
                          <a:spcPts val="0"/>
                        </a:spcBef>
                        <a:spcAft>
                          <a:spcPts val="0"/>
                        </a:spcAft>
                      </a:pPr>
                      <a:r>
                        <a:rPr lang="en-GB" sz="1100">
                          <a:effectLst/>
                          <a:latin typeface="Arial"/>
                          <a:ea typeface="Calibri"/>
                          <a:cs typeface="Times New Roman"/>
                        </a:rPr>
                        <a:t>Cattle</a:t>
                      </a:r>
                      <a:endParaRPr lang="en-US" sz="1200">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100" dirty="0">
                          <a:effectLst/>
                          <a:latin typeface="Arial"/>
                          <a:ea typeface="Calibri"/>
                          <a:cs typeface="Times New Roman"/>
                        </a:rPr>
                        <a:t>70 445</a:t>
                      </a:r>
                      <a:endParaRPr lang="en-US" sz="1200" dirty="0">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100">
                          <a:effectLst/>
                          <a:latin typeface="Arial"/>
                          <a:ea typeface="Calibri"/>
                          <a:cs typeface="Times New Roman"/>
                        </a:rPr>
                        <a:t>738</a:t>
                      </a:r>
                      <a:endParaRPr lang="en-US" sz="1200">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100">
                          <a:effectLst/>
                          <a:latin typeface="Arial"/>
                          <a:ea typeface="Calibri"/>
                          <a:cs typeface="Times New Roman"/>
                        </a:rPr>
                        <a:t>448</a:t>
                      </a:r>
                      <a:endParaRPr lang="en-US" sz="1200">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100">
                          <a:effectLst/>
                          <a:latin typeface="Arial"/>
                          <a:ea typeface="Calibri"/>
                          <a:cs typeface="Times New Roman"/>
                        </a:rPr>
                        <a:t>7</a:t>
                      </a:r>
                      <a:endParaRPr lang="en-US" sz="1200">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25272">
                <a:tc>
                  <a:txBody>
                    <a:bodyPr/>
                    <a:lstStyle/>
                    <a:p>
                      <a:pPr marL="0" marR="0">
                        <a:lnSpc>
                          <a:spcPct val="115000"/>
                        </a:lnSpc>
                        <a:spcBef>
                          <a:spcPts val="0"/>
                        </a:spcBef>
                        <a:spcAft>
                          <a:spcPts val="0"/>
                        </a:spcAft>
                      </a:pPr>
                      <a:r>
                        <a:rPr lang="en-GB" sz="1100">
                          <a:effectLst/>
                          <a:latin typeface="Arial"/>
                          <a:ea typeface="Calibri"/>
                          <a:cs typeface="Times New Roman"/>
                        </a:rPr>
                        <a:t>Goats</a:t>
                      </a:r>
                      <a:endParaRPr lang="en-US" sz="1200">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100">
                          <a:effectLst/>
                          <a:latin typeface="Arial"/>
                          <a:ea typeface="Calibri"/>
                          <a:cs typeface="Times New Roman"/>
                        </a:rPr>
                        <a:t>5 993</a:t>
                      </a:r>
                      <a:endParaRPr lang="en-US" sz="1200">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100" dirty="0">
                          <a:effectLst/>
                          <a:latin typeface="Arial"/>
                          <a:ea typeface="Calibri"/>
                          <a:cs typeface="Times New Roman"/>
                        </a:rPr>
                        <a:t>157</a:t>
                      </a:r>
                      <a:endParaRPr lang="en-US" sz="1200" dirty="0">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100" dirty="0">
                          <a:effectLst/>
                          <a:latin typeface="Arial"/>
                          <a:ea typeface="Calibri"/>
                          <a:cs typeface="Times New Roman"/>
                        </a:rPr>
                        <a:t>86</a:t>
                      </a:r>
                      <a:endParaRPr lang="en-US" sz="1200" dirty="0">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100">
                          <a:effectLst/>
                          <a:latin typeface="Arial"/>
                          <a:ea typeface="Calibri"/>
                          <a:cs typeface="Times New Roman"/>
                        </a:rPr>
                        <a:t>11</a:t>
                      </a:r>
                      <a:endParaRPr lang="en-US" sz="1200">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25272">
                <a:tc>
                  <a:txBody>
                    <a:bodyPr/>
                    <a:lstStyle/>
                    <a:p>
                      <a:pPr marL="0" marR="0">
                        <a:lnSpc>
                          <a:spcPct val="115000"/>
                        </a:lnSpc>
                        <a:spcBef>
                          <a:spcPts val="0"/>
                        </a:spcBef>
                        <a:spcAft>
                          <a:spcPts val="0"/>
                        </a:spcAft>
                      </a:pPr>
                      <a:r>
                        <a:rPr lang="en-GB" sz="1100">
                          <a:effectLst/>
                          <a:latin typeface="Arial"/>
                          <a:ea typeface="Calibri"/>
                          <a:cs typeface="Times New Roman"/>
                        </a:rPr>
                        <a:t>Goats/sheep</a:t>
                      </a:r>
                      <a:endParaRPr lang="en-US" sz="1200">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100" dirty="0">
                          <a:effectLst/>
                          <a:latin typeface="Arial"/>
                          <a:ea typeface="Calibri"/>
                          <a:cs typeface="Times New Roman"/>
                        </a:rPr>
                        <a:t>5 163</a:t>
                      </a:r>
                      <a:endParaRPr lang="en-US" sz="1200" dirty="0">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100">
                          <a:effectLst/>
                          <a:latin typeface="Arial"/>
                          <a:ea typeface="Calibri"/>
                          <a:cs typeface="Times New Roman"/>
                        </a:rPr>
                        <a:t>269</a:t>
                      </a:r>
                      <a:endParaRPr lang="en-US" sz="1200">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100">
                          <a:effectLst/>
                          <a:latin typeface="Arial"/>
                          <a:ea typeface="Calibri"/>
                          <a:cs typeface="Times New Roman"/>
                        </a:rPr>
                        <a:t>204</a:t>
                      </a:r>
                      <a:endParaRPr lang="en-US" sz="1200">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100">
                          <a:effectLst/>
                          <a:latin typeface="Arial"/>
                          <a:ea typeface="Calibri"/>
                          <a:cs typeface="Times New Roman"/>
                        </a:rPr>
                        <a:t>1</a:t>
                      </a:r>
                      <a:endParaRPr lang="en-US" sz="1200">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25272">
                <a:tc>
                  <a:txBody>
                    <a:bodyPr/>
                    <a:lstStyle/>
                    <a:p>
                      <a:pPr marL="0" marR="0">
                        <a:lnSpc>
                          <a:spcPct val="115000"/>
                        </a:lnSpc>
                        <a:spcBef>
                          <a:spcPts val="0"/>
                        </a:spcBef>
                        <a:spcAft>
                          <a:spcPts val="0"/>
                        </a:spcAft>
                      </a:pPr>
                      <a:r>
                        <a:rPr lang="en-GB" sz="1100">
                          <a:effectLst/>
                          <a:latin typeface="Arial"/>
                          <a:ea typeface="Calibri"/>
                          <a:cs typeface="Times New Roman"/>
                        </a:rPr>
                        <a:t>Wild species</a:t>
                      </a:r>
                      <a:endParaRPr lang="en-US" sz="1200">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100" dirty="0">
                          <a:effectLst/>
                          <a:latin typeface="Arial"/>
                          <a:ea typeface="Calibri"/>
                          <a:cs typeface="Times New Roman"/>
                        </a:rPr>
                        <a:t>9 344</a:t>
                      </a:r>
                      <a:endParaRPr lang="en-US" sz="1200" dirty="0">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100" dirty="0">
                          <a:effectLst/>
                          <a:latin typeface="Arial"/>
                          <a:ea typeface="Calibri"/>
                          <a:cs typeface="Times New Roman"/>
                        </a:rPr>
                        <a:t>52</a:t>
                      </a:r>
                      <a:endParaRPr lang="en-US" sz="1200" dirty="0">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100" dirty="0">
                          <a:effectLst/>
                          <a:latin typeface="Arial"/>
                          <a:ea typeface="Calibri"/>
                          <a:cs typeface="Times New Roman"/>
                        </a:rPr>
                        <a:t>52</a:t>
                      </a:r>
                      <a:endParaRPr lang="en-US" sz="1200" dirty="0">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100">
                          <a:effectLst/>
                          <a:latin typeface="Arial"/>
                          <a:ea typeface="Calibri"/>
                          <a:cs typeface="Times New Roman"/>
                        </a:rPr>
                        <a:t>0</a:t>
                      </a:r>
                      <a:endParaRPr lang="en-US" sz="1200">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25272">
                <a:tc>
                  <a:txBody>
                    <a:bodyPr/>
                    <a:lstStyle/>
                    <a:p>
                      <a:pPr marL="0" marR="0">
                        <a:lnSpc>
                          <a:spcPct val="115000"/>
                        </a:lnSpc>
                        <a:spcBef>
                          <a:spcPts val="0"/>
                        </a:spcBef>
                        <a:spcAft>
                          <a:spcPts val="0"/>
                        </a:spcAft>
                      </a:pPr>
                      <a:r>
                        <a:rPr lang="en-GB" sz="1100">
                          <a:effectLst/>
                          <a:latin typeface="Arial"/>
                          <a:ea typeface="Calibri"/>
                          <a:cs typeface="Times New Roman"/>
                        </a:rPr>
                        <a:t>Camelidae</a:t>
                      </a:r>
                      <a:endParaRPr lang="en-US" sz="1200">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100" dirty="0">
                          <a:effectLst/>
                          <a:latin typeface="Arial"/>
                          <a:ea typeface="Calibri"/>
                          <a:cs typeface="Times New Roman"/>
                        </a:rPr>
                        <a:t>227</a:t>
                      </a:r>
                      <a:endParaRPr lang="en-US" sz="1200" dirty="0">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100">
                          <a:effectLst/>
                          <a:latin typeface="Arial"/>
                          <a:ea typeface="Calibri"/>
                          <a:cs typeface="Times New Roman"/>
                        </a:rPr>
                        <a:t>5</a:t>
                      </a:r>
                      <a:endParaRPr lang="en-US" sz="1200">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100" dirty="0">
                          <a:effectLst/>
                          <a:latin typeface="Arial"/>
                          <a:ea typeface="Calibri"/>
                          <a:cs typeface="Times New Roman"/>
                        </a:rPr>
                        <a:t>5</a:t>
                      </a:r>
                      <a:endParaRPr lang="en-US" sz="1200" dirty="0">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100">
                          <a:effectLst/>
                          <a:latin typeface="Arial"/>
                          <a:ea typeface="Calibri"/>
                          <a:cs typeface="Times New Roman"/>
                        </a:rPr>
                        <a:t>0</a:t>
                      </a:r>
                      <a:endParaRPr lang="en-US" sz="1200">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25272">
                <a:tc>
                  <a:txBody>
                    <a:bodyPr/>
                    <a:lstStyle/>
                    <a:p>
                      <a:pPr marL="0" marR="0">
                        <a:lnSpc>
                          <a:spcPct val="115000"/>
                        </a:lnSpc>
                        <a:spcBef>
                          <a:spcPts val="0"/>
                        </a:spcBef>
                        <a:spcAft>
                          <a:spcPts val="0"/>
                        </a:spcAft>
                      </a:pPr>
                      <a:r>
                        <a:rPr lang="en-GB" sz="1100">
                          <a:effectLst/>
                          <a:latin typeface="Arial"/>
                          <a:ea typeface="Calibri"/>
                          <a:cs typeface="Times New Roman"/>
                        </a:rPr>
                        <a:t>Buffaloes</a:t>
                      </a:r>
                      <a:endParaRPr lang="en-US" sz="1200">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100">
                          <a:effectLst/>
                          <a:latin typeface="Arial"/>
                          <a:ea typeface="Calibri"/>
                          <a:cs typeface="Times New Roman"/>
                        </a:rPr>
                        <a:t>146</a:t>
                      </a:r>
                      <a:endParaRPr lang="en-US" sz="1200">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100">
                          <a:effectLst/>
                          <a:latin typeface="Arial"/>
                          <a:ea typeface="Calibri"/>
                          <a:cs typeface="Times New Roman"/>
                        </a:rPr>
                        <a:t>4</a:t>
                      </a:r>
                      <a:endParaRPr lang="en-US" sz="1200">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100">
                          <a:effectLst/>
                          <a:latin typeface="Arial"/>
                          <a:ea typeface="Calibri"/>
                          <a:cs typeface="Times New Roman"/>
                        </a:rPr>
                        <a:t>4</a:t>
                      </a:r>
                      <a:endParaRPr lang="en-US" sz="1200">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100">
                          <a:effectLst/>
                          <a:latin typeface="Arial"/>
                          <a:ea typeface="Calibri"/>
                          <a:cs typeface="Times New Roman"/>
                        </a:rPr>
                        <a:t>0</a:t>
                      </a:r>
                      <a:endParaRPr lang="en-US" sz="1200">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25272">
                <a:tc>
                  <a:txBody>
                    <a:bodyPr/>
                    <a:lstStyle/>
                    <a:p>
                      <a:pPr marL="0" marR="0">
                        <a:lnSpc>
                          <a:spcPct val="115000"/>
                        </a:lnSpc>
                        <a:spcBef>
                          <a:spcPts val="0"/>
                        </a:spcBef>
                        <a:spcAft>
                          <a:spcPts val="0"/>
                        </a:spcAft>
                      </a:pPr>
                      <a:r>
                        <a:rPr lang="en-GB" sz="1100" b="1" dirty="0">
                          <a:effectLst/>
                          <a:latin typeface="Arial"/>
                          <a:ea typeface="Calibri"/>
                          <a:cs typeface="Times New Roman"/>
                        </a:rPr>
                        <a:t>Totals</a:t>
                      </a:r>
                      <a:endParaRPr lang="en-US" sz="1200" dirty="0">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100" b="1" dirty="0">
                          <a:effectLst/>
                          <a:latin typeface="Arial"/>
                          <a:ea typeface="Calibri"/>
                          <a:cs typeface="Times New Roman"/>
                        </a:rPr>
                        <a:t>356 398</a:t>
                      </a:r>
                      <a:endParaRPr lang="en-US" sz="1200" dirty="0">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100" b="1">
                          <a:effectLst/>
                          <a:latin typeface="Arial"/>
                          <a:ea typeface="Calibri"/>
                          <a:cs typeface="Times New Roman"/>
                        </a:rPr>
                        <a:t>14 342</a:t>
                      </a:r>
                      <a:endParaRPr lang="en-US" sz="1200">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100" b="1">
                          <a:effectLst/>
                          <a:latin typeface="Arial"/>
                          <a:ea typeface="Calibri"/>
                          <a:cs typeface="Times New Roman"/>
                        </a:rPr>
                        <a:t>8 877</a:t>
                      </a:r>
                      <a:endParaRPr lang="en-US" sz="1200">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100" b="1">
                          <a:effectLst/>
                          <a:latin typeface="Arial"/>
                          <a:ea typeface="Calibri"/>
                          <a:cs typeface="Times New Roman"/>
                        </a:rPr>
                        <a:t>530</a:t>
                      </a:r>
                      <a:endParaRPr lang="en-US" sz="1200">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650543">
                <a:tc gridSpan="5">
                  <a:txBody>
                    <a:bodyPr/>
                    <a:lstStyle/>
                    <a:p>
                      <a:pPr marL="0" marR="0">
                        <a:lnSpc>
                          <a:spcPct val="115000"/>
                        </a:lnSpc>
                        <a:spcBef>
                          <a:spcPts val="0"/>
                        </a:spcBef>
                        <a:spcAft>
                          <a:spcPts val="0"/>
                        </a:spcAft>
                      </a:pPr>
                      <a:r>
                        <a:rPr lang="en-GB" sz="1200" dirty="0">
                          <a:ea typeface="Calibri"/>
                          <a:cs typeface="Times New Roman"/>
                        </a:rPr>
                        <a:t>Data derived from RSA, OIE Report 17, pp. 98.</a:t>
                      </a:r>
                      <a:endParaRPr lang="en-US" sz="1200" dirty="0">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577431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296400" cy="1453587"/>
          </a:xfrm>
        </p:spPr>
        <p:txBody>
          <a:bodyPr/>
          <a:lstStyle/>
          <a:p>
            <a:r>
              <a:rPr lang="en-US" b="1" dirty="0">
                <a:solidFill>
                  <a:srgbClr val="6ABA2F"/>
                </a:solidFill>
                <a:latin typeface="Georgia" panose="02040502050405020303" pitchFamily="18" charset="0"/>
              </a:rPr>
              <a:t>Assess 22 Wetlands &amp; 132 relevés Collect 200 Plants</a:t>
            </a: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495425"/>
            <a:ext cx="2968625" cy="40671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447800"/>
            <a:ext cx="3535363" cy="47132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p:nvPr/>
        </p:nvPicPr>
        <p:blipFill>
          <a:blip r:embed="rId5">
            <a:extLst>
              <a:ext uri="{28A0092B-C50C-407E-A947-70E740481C1C}">
                <a14:useLocalDpi xmlns:a14="http://schemas.microsoft.com/office/drawing/2010/main" val="0"/>
              </a:ext>
            </a:extLst>
          </a:blip>
          <a:srcRect/>
          <a:stretch>
            <a:fillRect/>
          </a:stretch>
        </p:blipFill>
        <p:spPr bwMode="auto">
          <a:xfrm>
            <a:off x="4419600" y="3285110"/>
            <a:ext cx="4572000" cy="3496690"/>
          </a:xfrm>
          <a:prstGeom prst="rect">
            <a:avLst/>
          </a:prstGeom>
          <a:noFill/>
          <a:ln>
            <a:noFill/>
          </a:ln>
          <a:effectLst/>
        </p:spPr>
      </p:pic>
      <p:pic>
        <p:nvPicPr>
          <p:cNvPr id="11" name="Content Placeholder 10" descr="C:\Users\rbrand\Documents\EcoHealth presentation 2017\Line point 1.jpg"/>
          <p:cNvPicPr>
            <a:picLocks noGrp="1"/>
          </p:cNvPicPr>
          <p:nvPr>
            <p:ph idx="1"/>
          </p:nvPr>
        </p:nvPicPr>
        <p:blipFill>
          <a:blip r:embed="rId6" cstate="print">
            <a:extLst>
              <a:ext uri="{28A0092B-C50C-407E-A947-70E740481C1C}">
                <a14:useLocalDpi xmlns:a14="http://schemas.microsoft.com/office/drawing/2010/main" val="0"/>
              </a:ext>
            </a:extLst>
          </a:blip>
          <a:srcRect/>
          <a:stretch>
            <a:fillRect/>
          </a:stretch>
        </p:blipFill>
        <p:spPr bwMode="auto">
          <a:xfrm>
            <a:off x="182301" y="1461304"/>
            <a:ext cx="2971800" cy="4185213"/>
          </a:xfrm>
          <a:prstGeom prst="rect">
            <a:avLst/>
          </a:prstGeom>
          <a:noFill/>
          <a:ln w="9525">
            <a:solidFill>
              <a:schemeClr val="tx1"/>
            </a:solidFill>
          </a:ln>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 y="3048000"/>
            <a:ext cx="4869542" cy="3652156"/>
          </a:xfrm>
          <a:prstGeom prst="rect">
            <a:avLst/>
          </a:prstGeom>
          <a:ln w="9525">
            <a:solidFill>
              <a:schemeClr val="tx1"/>
            </a:solidFill>
          </a:ln>
        </p:spPr>
      </p:pic>
    </p:spTree>
    <p:extLst>
      <p:ext uri="{BB962C8B-B14F-4D97-AF65-F5344CB8AC3E}">
        <p14:creationId xmlns:p14="http://schemas.microsoft.com/office/powerpoint/2010/main" val="233157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291"/>
                                        </p:tgtEl>
                                        <p:attrNameLst>
                                          <p:attrName>style.visibility</p:attrName>
                                        </p:attrNameLst>
                                      </p:cBhvr>
                                      <p:to>
                                        <p:strVal val="visible"/>
                                      </p:to>
                                    </p:set>
                                    <p:anim calcmode="lin" valueType="num">
                                      <p:cBhvr additive="base">
                                        <p:cTn id="13" dur="500" fill="hold"/>
                                        <p:tgtEl>
                                          <p:spTgt spid="12291"/>
                                        </p:tgtEl>
                                        <p:attrNameLst>
                                          <p:attrName>ppt_x</p:attrName>
                                        </p:attrNameLst>
                                      </p:cBhvr>
                                      <p:tavLst>
                                        <p:tav tm="0">
                                          <p:val>
                                            <p:strVal val="#ppt_x"/>
                                          </p:val>
                                        </p:tav>
                                        <p:tav tm="100000">
                                          <p:val>
                                            <p:strVal val="#ppt_x"/>
                                          </p:val>
                                        </p:tav>
                                      </p:tavLst>
                                    </p:anim>
                                    <p:anim calcmode="lin" valueType="num">
                                      <p:cBhvr additive="base">
                                        <p:cTn id="14" dur="500" fill="hold"/>
                                        <p:tgtEl>
                                          <p:spTgt spid="1229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292"/>
                                        </p:tgtEl>
                                        <p:attrNameLst>
                                          <p:attrName>style.visibility</p:attrName>
                                        </p:attrNameLst>
                                      </p:cBhvr>
                                      <p:to>
                                        <p:strVal val="visible"/>
                                      </p:to>
                                    </p:set>
                                    <p:anim calcmode="lin" valueType="num">
                                      <p:cBhvr additive="base">
                                        <p:cTn id="25" dur="500" fill="hold"/>
                                        <p:tgtEl>
                                          <p:spTgt spid="12292"/>
                                        </p:tgtEl>
                                        <p:attrNameLst>
                                          <p:attrName>ppt_x</p:attrName>
                                        </p:attrNameLst>
                                      </p:cBhvr>
                                      <p:tavLst>
                                        <p:tav tm="0">
                                          <p:val>
                                            <p:strVal val="#ppt_x"/>
                                          </p:val>
                                        </p:tav>
                                        <p:tav tm="100000">
                                          <p:val>
                                            <p:strVal val="#ppt_x"/>
                                          </p:val>
                                        </p:tav>
                                      </p:tavLst>
                                    </p:anim>
                                    <p:anim calcmode="lin" valueType="num">
                                      <p:cBhvr additive="base">
                                        <p:cTn id="26" dur="500" fill="hold"/>
                                        <p:tgtEl>
                                          <p:spTgt spid="1229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220200" cy="1828800"/>
          </a:xfrm>
        </p:spPr>
        <p:txBody>
          <a:bodyPr/>
          <a:lstStyle/>
          <a:p>
            <a:r>
              <a:rPr lang="en-US" b="1" dirty="0">
                <a:solidFill>
                  <a:srgbClr val="6ABA2F"/>
                </a:solidFill>
                <a:latin typeface="Georgia" panose="02040502050405020303" pitchFamily="18" charset="0"/>
              </a:rPr>
              <a:t>Mosquito; </a:t>
            </a:r>
            <a:r>
              <a:rPr lang="en-US" sz="2800" b="1" dirty="0">
                <a:solidFill>
                  <a:srgbClr val="6ABA2F"/>
                </a:solidFill>
                <a:latin typeface="Georgia" panose="02040502050405020303" pitchFamily="18" charset="0"/>
              </a:rPr>
              <a:t>115000 collect, 5000 identified. </a:t>
            </a:r>
            <a:r>
              <a:rPr lang="en-US" b="1" dirty="0">
                <a:solidFill>
                  <a:srgbClr val="6ABA2F"/>
                </a:solidFill>
                <a:latin typeface="Georgia" panose="02040502050405020303" pitchFamily="18" charset="0"/>
              </a:rPr>
              <a:t>22 Weather Stations installed</a:t>
            </a: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1981200"/>
            <a:ext cx="3232050" cy="45259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3596" y="1600200"/>
            <a:ext cx="2962275" cy="39512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1981200"/>
            <a:ext cx="3560763" cy="39751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C:\Users\rbrand\Documents\EcoHealth presentation 2017\Buffalo pan 1 Alan line point mossies and veg.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74907" y="3731260"/>
            <a:ext cx="4092893" cy="3050540"/>
          </a:xfrm>
          <a:prstGeom prst="rect">
            <a:avLst/>
          </a:prstGeom>
          <a:noFill/>
          <a:ln w="9525">
            <a:solidFill>
              <a:schemeClr val="tx1"/>
            </a:solidFill>
          </a:ln>
        </p:spPr>
      </p:pic>
    </p:spTree>
    <p:extLst>
      <p:ext uri="{BB962C8B-B14F-4D97-AF65-F5344CB8AC3E}">
        <p14:creationId xmlns:p14="http://schemas.microsoft.com/office/powerpoint/2010/main" val="321131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ppt_x"/>
                                          </p:val>
                                        </p:tav>
                                        <p:tav tm="100000">
                                          <p:val>
                                            <p:strVal val="#ppt_x"/>
                                          </p:val>
                                        </p:tav>
                                      </p:tavLst>
                                    </p:anim>
                                    <p:anim calcmode="lin" valueType="num">
                                      <p:cBhvr additive="base">
                                        <p:cTn id="8"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44"/>
                                        </p:tgtEl>
                                        <p:attrNameLst>
                                          <p:attrName>style.visibility</p:attrName>
                                        </p:attrNameLst>
                                      </p:cBhvr>
                                      <p:to>
                                        <p:strVal val="visible"/>
                                      </p:to>
                                    </p:set>
                                    <p:anim calcmode="lin" valueType="num">
                                      <p:cBhvr additive="base">
                                        <p:cTn id="13" dur="500" fill="hold"/>
                                        <p:tgtEl>
                                          <p:spTgt spid="10244"/>
                                        </p:tgtEl>
                                        <p:attrNameLst>
                                          <p:attrName>ppt_x</p:attrName>
                                        </p:attrNameLst>
                                      </p:cBhvr>
                                      <p:tavLst>
                                        <p:tav tm="0">
                                          <p:val>
                                            <p:strVal val="#ppt_x"/>
                                          </p:val>
                                        </p:tav>
                                        <p:tav tm="100000">
                                          <p:val>
                                            <p:strVal val="#ppt_x"/>
                                          </p:val>
                                        </p:tav>
                                      </p:tavLst>
                                    </p:anim>
                                    <p:anim calcmode="lin" valueType="num">
                                      <p:cBhvr additive="base">
                                        <p:cTn id="14" dur="500" fill="hold"/>
                                        <p:tgtEl>
                                          <p:spTgt spid="1024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43"/>
                                        </p:tgtEl>
                                        <p:attrNameLst>
                                          <p:attrName>style.visibility</p:attrName>
                                        </p:attrNameLst>
                                      </p:cBhvr>
                                      <p:to>
                                        <p:strVal val="visible"/>
                                      </p:to>
                                    </p:set>
                                    <p:anim calcmode="lin" valueType="num">
                                      <p:cBhvr additive="base">
                                        <p:cTn id="19" dur="500" fill="hold"/>
                                        <p:tgtEl>
                                          <p:spTgt spid="10243"/>
                                        </p:tgtEl>
                                        <p:attrNameLst>
                                          <p:attrName>ppt_x</p:attrName>
                                        </p:attrNameLst>
                                      </p:cBhvr>
                                      <p:tavLst>
                                        <p:tav tm="0">
                                          <p:val>
                                            <p:strVal val="#ppt_x"/>
                                          </p:val>
                                        </p:tav>
                                        <p:tav tm="100000">
                                          <p:val>
                                            <p:strVal val="#ppt_x"/>
                                          </p:val>
                                        </p:tav>
                                      </p:tavLst>
                                    </p:anim>
                                    <p:anim calcmode="lin" valueType="num">
                                      <p:cBhvr additive="base">
                                        <p:cTn id="20" dur="500" fill="hold"/>
                                        <p:tgtEl>
                                          <p:spTgt spid="1024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144000" cy="1828800"/>
          </a:xfrm>
        </p:spPr>
        <p:txBody>
          <a:bodyPr/>
          <a:lstStyle/>
          <a:p>
            <a:pPr algn="l"/>
            <a:r>
              <a:rPr lang="en-US" b="1" dirty="0">
                <a:solidFill>
                  <a:srgbClr val="6ABA2F"/>
                </a:solidFill>
                <a:latin typeface="Georgia" panose="02040502050405020303" pitchFamily="18" charset="0"/>
              </a:rPr>
              <a:t>Blood sampling; </a:t>
            </a:r>
            <a:r>
              <a:rPr lang="en-US" sz="2800" b="1" dirty="0">
                <a:solidFill>
                  <a:srgbClr val="6ABA2F"/>
                </a:solidFill>
                <a:latin typeface="Georgia" panose="02040502050405020303" pitchFamily="18" charset="0"/>
              </a:rPr>
              <a:t>livestock, 6458</a:t>
            </a:r>
            <a:r>
              <a:rPr lang="en-US" b="1" dirty="0">
                <a:solidFill>
                  <a:srgbClr val="6ABA2F"/>
                </a:solidFill>
                <a:latin typeface="Georgia" panose="02040502050405020303" pitchFamily="18" charset="0"/>
              </a:rPr>
              <a:t>, </a:t>
            </a:r>
            <a:r>
              <a:rPr lang="en-US" sz="2800" b="1" dirty="0">
                <a:solidFill>
                  <a:srgbClr val="6ABA2F"/>
                </a:solidFill>
                <a:latin typeface="Georgia" panose="02040502050405020303" pitchFamily="18" charset="0"/>
              </a:rPr>
              <a:t>antelope/buffalo, 2475,</a:t>
            </a:r>
            <a:r>
              <a:rPr lang="en-US" sz="2800" b="1" dirty="0">
                <a:solidFill>
                  <a:srgbClr val="6ABA2F"/>
                </a:solidFill>
              </a:rPr>
              <a:t> </a:t>
            </a:r>
            <a:r>
              <a:rPr lang="en-US" sz="2800" b="1" dirty="0">
                <a:solidFill>
                  <a:srgbClr val="6ABA2F"/>
                </a:solidFill>
                <a:latin typeface="Georgia" panose="02040502050405020303" pitchFamily="18" charset="0"/>
              </a:rPr>
              <a:t>human serology, 1247</a:t>
            </a:r>
            <a:br>
              <a:rPr lang="en-US" sz="2800" b="1" dirty="0">
                <a:solidFill>
                  <a:srgbClr val="6ABA2F"/>
                </a:solidFill>
                <a:latin typeface="Georgia" panose="02040502050405020303" pitchFamily="18" charset="0"/>
              </a:rPr>
            </a:br>
            <a:r>
              <a:rPr lang="en-US" b="1" dirty="0">
                <a:solidFill>
                  <a:srgbClr val="6ABA2F"/>
                </a:solidFill>
                <a:latin typeface="Georgia" panose="02040502050405020303" pitchFamily="18" charset="0"/>
              </a:rPr>
              <a:t>Lab work; </a:t>
            </a:r>
            <a:r>
              <a:rPr lang="en-US" sz="3200" b="1" dirty="0">
                <a:solidFill>
                  <a:srgbClr val="6ABA2F"/>
                </a:solidFill>
                <a:latin typeface="Georgia" panose="02040502050405020303" pitchFamily="18" charset="0"/>
              </a:rPr>
              <a:t>10180 analysed</a:t>
            </a:r>
            <a:br>
              <a:rPr lang="en-US" b="1" dirty="0">
                <a:solidFill>
                  <a:srgbClr val="6ABA2F"/>
                </a:solidFill>
                <a:latin typeface="Georgia" panose="02040502050405020303" pitchFamily="18" charset="0"/>
              </a:rPr>
            </a:br>
            <a:r>
              <a:rPr lang="en-US" b="1" dirty="0">
                <a:solidFill>
                  <a:srgbClr val="6ABA2F"/>
                </a:solidFill>
                <a:latin typeface="Georgia" panose="02040502050405020303" pitchFamily="18" charset="0"/>
              </a:rPr>
              <a:t> </a:t>
            </a:r>
          </a:p>
        </p:txBody>
      </p:sp>
      <p:pic>
        <p:nvPicPr>
          <p:cNvPr id="4" name="Content Placeholder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 y="1782448"/>
            <a:ext cx="4267200" cy="319177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cid:5A7C9D2A-26A2-4515-904C-37FD9A05342D@verizon.net"/>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4962646" y="4148466"/>
            <a:ext cx="3969385" cy="2634297"/>
          </a:xfrm>
          <a:prstGeom prst="rect">
            <a:avLst/>
          </a:prstGeom>
          <a:noFill/>
          <a:ln w="9525">
            <a:solidFill>
              <a:schemeClr val="tx1"/>
            </a:solidFill>
          </a:ln>
        </p:spPr>
      </p:pic>
      <p:pic>
        <p:nvPicPr>
          <p:cNvPr id="6" name="Picture 5" descr="cid:0E4C7B82-ECFB-412F-9739-B7DEA4E12CF4@verizon.net"/>
          <p:cNvPicPr/>
          <p:nvPr/>
        </p:nvPicPr>
        <p:blipFill>
          <a:blip r:embed="rId6" r:link="rId7" cstate="print">
            <a:extLst>
              <a:ext uri="{28A0092B-C50C-407E-A947-70E740481C1C}">
                <a14:useLocalDpi xmlns:a14="http://schemas.microsoft.com/office/drawing/2010/main" val="0"/>
              </a:ext>
            </a:extLst>
          </a:blip>
          <a:srcRect/>
          <a:stretch>
            <a:fillRect/>
          </a:stretch>
        </p:blipFill>
        <p:spPr bwMode="auto">
          <a:xfrm>
            <a:off x="5181600" y="1664732"/>
            <a:ext cx="3124200" cy="3657599"/>
          </a:xfrm>
          <a:prstGeom prst="rect">
            <a:avLst/>
          </a:prstGeom>
          <a:noFill/>
          <a:ln w="9525">
            <a:solidFill>
              <a:schemeClr val="tx1"/>
            </a:solidFill>
          </a:ln>
        </p:spPr>
      </p:pic>
      <p:pic>
        <p:nvPicPr>
          <p:cNvPr id="7" name="Picture 6" descr="cid:AD7F7F66-A6B1-4511-98D8-7150B475B309@verizon.net"/>
          <p:cNvPicPr/>
          <p:nvPr/>
        </p:nvPicPr>
        <p:blipFill>
          <a:blip r:embed="rId8" r:link="rId9" cstate="print">
            <a:extLst>
              <a:ext uri="{28A0092B-C50C-407E-A947-70E740481C1C}">
                <a14:useLocalDpi xmlns:a14="http://schemas.microsoft.com/office/drawing/2010/main" val="0"/>
              </a:ext>
            </a:extLst>
          </a:blip>
          <a:srcRect/>
          <a:stretch>
            <a:fillRect/>
          </a:stretch>
        </p:blipFill>
        <p:spPr bwMode="auto">
          <a:xfrm>
            <a:off x="152400" y="3732835"/>
            <a:ext cx="4267200" cy="3048965"/>
          </a:xfrm>
          <a:prstGeom prst="rect">
            <a:avLst/>
          </a:prstGeom>
          <a:noFill/>
          <a:ln w="9525">
            <a:solidFill>
              <a:schemeClr val="tx1"/>
            </a:solidFill>
          </a:ln>
        </p:spPr>
      </p:pic>
      <p:sp>
        <p:nvSpPr>
          <p:cNvPr id="8" name="Rectangle 7"/>
          <p:cNvSpPr/>
          <p:nvPr/>
        </p:nvSpPr>
        <p:spPr>
          <a:xfrm>
            <a:off x="762000" y="1295400"/>
            <a:ext cx="5334000" cy="369332"/>
          </a:xfrm>
          <a:prstGeom prst="rect">
            <a:avLst/>
          </a:prstGeom>
        </p:spPr>
        <p:txBody>
          <a:bodyPr wrap="square">
            <a:spAutoFit/>
          </a:bodyPr>
          <a:lstStyle/>
          <a:p>
            <a:r>
              <a:rPr lang="en-US" dirty="0"/>
              <a:t> </a:t>
            </a:r>
          </a:p>
        </p:txBody>
      </p:sp>
    </p:spTree>
    <p:extLst>
      <p:ext uri="{BB962C8B-B14F-4D97-AF65-F5344CB8AC3E}">
        <p14:creationId xmlns:p14="http://schemas.microsoft.com/office/powerpoint/2010/main" val="404394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6ABA2F"/>
                </a:solidFill>
                <a:latin typeface="Georgia" panose="02040502050405020303" pitchFamily="18" charset="0"/>
              </a:rPr>
              <a:t>RFV Data Collected</a:t>
            </a:r>
          </a:p>
        </p:txBody>
      </p:sp>
      <p:sp>
        <p:nvSpPr>
          <p:cNvPr id="3" name="Content Placeholder 2"/>
          <p:cNvSpPr>
            <a:spLocks noGrp="1"/>
          </p:cNvSpPr>
          <p:nvPr>
            <p:ph idx="1"/>
          </p:nvPr>
        </p:nvSpPr>
        <p:spPr>
          <a:xfrm>
            <a:off x="228600" y="1143000"/>
            <a:ext cx="8763000" cy="5638800"/>
          </a:xfrm>
        </p:spPr>
        <p:txBody>
          <a:bodyPr/>
          <a:lstStyle/>
          <a:p>
            <a:r>
              <a:rPr lang="en-US" sz="2800" dirty="0"/>
              <a:t>22 sites &amp; 132 relevés assessed over 40,000 km2.</a:t>
            </a:r>
          </a:p>
          <a:p>
            <a:r>
              <a:rPr lang="en-US" sz="2800" dirty="0"/>
              <a:t>&gt; 200 plants identified, described and vouchered.</a:t>
            </a:r>
          </a:p>
          <a:p>
            <a:r>
              <a:rPr lang="en-US" sz="2800" dirty="0"/>
              <a:t>± </a:t>
            </a:r>
            <a:r>
              <a:rPr lang="en-US" sz="2800" b="1" dirty="0"/>
              <a:t>120 soil samples </a:t>
            </a:r>
            <a:r>
              <a:rPr lang="en-US" sz="2800" dirty="0"/>
              <a:t>collected and analysed.</a:t>
            </a:r>
          </a:p>
          <a:p>
            <a:r>
              <a:rPr lang="en-US" sz="2800" dirty="0"/>
              <a:t>&gt;115000 mosquitoes collect &amp; 5000 identified.</a:t>
            </a:r>
          </a:p>
          <a:p>
            <a:r>
              <a:rPr lang="en-US" sz="2800" b="1" dirty="0"/>
              <a:t>Publications</a:t>
            </a:r>
            <a:r>
              <a:rPr lang="en-US" sz="2800" dirty="0"/>
              <a:t>: peer reviewed: 7, and others: 6</a:t>
            </a:r>
          </a:p>
          <a:p>
            <a:r>
              <a:rPr lang="en-US" sz="2800" dirty="0"/>
              <a:t>International </a:t>
            </a:r>
            <a:r>
              <a:rPr lang="en-US" sz="2800" b="1" dirty="0"/>
              <a:t>seminars</a:t>
            </a:r>
            <a:r>
              <a:rPr lang="en-US" sz="2800" dirty="0"/>
              <a:t>: 6, </a:t>
            </a:r>
            <a:r>
              <a:rPr lang="en-US" sz="2800" b="1" dirty="0"/>
              <a:t>workshops</a:t>
            </a:r>
            <a:r>
              <a:rPr lang="en-US" sz="2800" dirty="0"/>
              <a:t>: 4 </a:t>
            </a:r>
          </a:p>
          <a:p>
            <a:r>
              <a:rPr lang="en-US" sz="2800" dirty="0"/>
              <a:t>Bloodwork: livestock, 6458; antelope/buffalo: 2475.</a:t>
            </a:r>
          </a:p>
          <a:p>
            <a:r>
              <a:rPr lang="en-US" sz="2800" dirty="0"/>
              <a:t>Numbers of humans tested for serology: 1247</a:t>
            </a:r>
          </a:p>
          <a:p>
            <a:r>
              <a:rPr lang="en-US" sz="2800" dirty="0"/>
              <a:t>22 weather stations installed at sites. </a:t>
            </a:r>
          </a:p>
          <a:p>
            <a:r>
              <a:rPr lang="en-US" sz="2800" b="1" dirty="0"/>
              <a:t>Student degrees</a:t>
            </a:r>
            <a:r>
              <a:rPr lang="en-US" sz="2800" dirty="0"/>
              <a:t>: 5 (+2 US) masters, 1 (+3 US) PhDs produced – 5 undergrad students</a:t>
            </a:r>
            <a:r>
              <a:rPr lang="en-US" dirty="0"/>
              <a:t>.</a:t>
            </a:r>
            <a:endParaRPr lang="en-US" sz="2800" dirty="0"/>
          </a:p>
        </p:txBody>
      </p:sp>
    </p:spTree>
    <p:extLst>
      <p:ext uri="{BB962C8B-B14F-4D97-AF65-F5344CB8AC3E}">
        <p14:creationId xmlns:p14="http://schemas.microsoft.com/office/powerpoint/2010/main" val="3777110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9067800" cy="1143000"/>
          </a:xfrm>
        </p:spPr>
        <p:txBody>
          <a:bodyPr/>
          <a:lstStyle/>
          <a:p>
            <a:r>
              <a:rPr lang="en-US" sz="4000" b="1" dirty="0">
                <a:solidFill>
                  <a:srgbClr val="6ABA2F"/>
                </a:solidFill>
                <a:latin typeface="Georgia" panose="02040502050405020303" pitchFamily="18" charset="0"/>
              </a:rPr>
              <a:t>Problems with Definitions: </a:t>
            </a:r>
            <a:br>
              <a:rPr lang="en-US" sz="4000" b="1" dirty="0">
                <a:solidFill>
                  <a:srgbClr val="6ABA2F"/>
                </a:solidFill>
                <a:latin typeface="Georgia" panose="02040502050405020303" pitchFamily="18" charset="0"/>
              </a:rPr>
            </a:br>
            <a:r>
              <a:rPr lang="en-US" sz="4000" b="1" dirty="0">
                <a:solidFill>
                  <a:srgbClr val="6ABA2F"/>
                </a:solidFill>
                <a:latin typeface="Georgia" panose="02040502050405020303" pitchFamily="18" charset="0"/>
              </a:rPr>
              <a:t>Basic Concepts + Anthropocene</a:t>
            </a:r>
          </a:p>
        </p:txBody>
      </p:sp>
      <p:sp>
        <p:nvSpPr>
          <p:cNvPr id="3" name="Content Placeholder 2"/>
          <p:cNvSpPr>
            <a:spLocks noGrp="1"/>
          </p:cNvSpPr>
          <p:nvPr>
            <p:ph idx="1"/>
          </p:nvPr>
        </p:nvSpPr>
        <p:spPr>
          <a:xfrm>
            <a:off x="152400" y="1676400"/>
            <a:ext cx="8763000" cy="5029200"/>
          </a:xfrm>
        </p:spPr>
        <p:txBody>
          <a:bodyPr/>
          <a:lstStyle/>
          <a:p>
            <a:r>
              <a:rPr lang="en-US" b="1" i="1" dirty="0"/>
              <a:t>Words</a:t>
            </a:r>
            <a:r>
              <a:rPr lang="en-US" dirty="0"/>
              <a:t> profoundly </a:t>
            </a:r>
            <a:r>
              <a:rPr lang="en-US" b="1" i="1" dirty="0"/>
              <a:t>influence behaviour</a:t>
            </a:r>
            <a:r>
              <a:rPr lang="en-US" dirty="0"/>
              <a:t>. </a:t>
            </a:r>
          </a:p>
          <a:p>
            <a:r>
              <a:rPr lang="en-US" b="1" i="1" dirty="0"/>
              <a:t>Natural Conditions</a:t>
            </a:r>
            <a:r>
              <a:rPr lang="en-US" dirty="0"/>
              <a:t>: No longer apply in </a:t>
            </a:r>
            <a:r>
              <a:rPr lang="en-US" b="1" i="1" dirty="0"/>
              <a:t>Post-human</a:t>
            </a:r>
            <a:r>
              <a:rPr lang="en-US" i="1" dirty="0"/>
              <a:t> </a:t>
            </a:r>
            <a:r>
              <a:rPr lang="en-US" dirty="0"/>
              <a:t>age. Zoonosis is the result of ecosystem destruction and imbalance.</a:t>
            </a:r>
          </a:p>
          <a:p>
            <a:r>
              <a:rPr lang="en-US" b="1" i="1" dirty="0"/>
              <a:t>Animals</a:t>
            </a:r>
            <a:r>
              <a:rPr lang="en-US" b="1" dirty="0"/>
              <a:t> </a:t>
            </a:r>
            <a:r>
              <a:rPr lang="en-US" dirty="0"/>
              <a:t>and</a:t>
            </a:r>
            <a:r>
              <a:rPr lang="en-US" b="1" dirty="0"/>
              <a:t> </a:t>
            </a:r>
            <a:r>
              <a:rPr lang="en-US" b="1" i="1" dirty="0"/>
              <a:t>humans</a:t>
            </a:r>
            <a:r>
              <a:rPr lang="en-US" dirty="0"/>
              <a:t>. Implying humans are </a:t>
            </a:r>
            <a:r>
              <a:rPr lang="en-US" b="1" i="1" dirty="0"/>
              <a:t>not</a:t>
            </a:r>
            <a:r>
              <a:rPr lang="en-US" dirty="0"/>
              <a:t> animals, something different, ‘higher’ than ‘mere’ animals.</a:t>
            </a:r>
          </a:p>
          <a:p>
            <a:r>
              <a:rPr lang="en-US" b="1" i="1" dirty="0"/>
              <a:t>Man</a:t>
            </a:r>
            <a:r>
              <a:rPr lang="en-US" dirty="0"/>
              <a:t>: generic use for humanity, </a:t>
            </a:r>
            <a:r>
              <a:rPr lang="en-US" b="1" i="1" dirty="0"/>
              <a:t>excludes</a:t>
            </a:r>
            <a:r>
              <a:rPr lang="en-US" dirty="0"/>
              <a:t> </a:t>
            </a:r>
            <a:r>
              <a:rPr lang="en-US" b="1" i="1" dirty="0"/>
              <a:t>females</a:t>
            </a:r>
            <a:r>
              <a:rPr lang="en-US" dirty="0"/>
              <a:t> who equal 50% of humans. </a:t>
            </a:r>
          </a:p>
          <a:p>
            <a:endParaRPr lang="en-US" dirty="0"/>
          </a:p>
          <a:p>
            <a:endParaRPr lang="en-US" dirty="0"/>
          </a:p>
        </p:txBody>
      </p:sp>
    </p:spTree>
    <p:extLst>
      <p:ext uri="{BB962C8B-B14F-4D97-AF65-F5344CB8AC3E}">
        <p14:creationId xmlns:p14="http://schemas.microsoft.com/office/powerpoint/2010/main" val="121587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12838"/>
          </a:xfrm>
        </p:spPr>
        <p:txBody>
          <a:bodyPr/>
          <a:lstStyle/>
          <a:p>
            <a:r>
              <a:rPr lang="en-US" sz="4000" b="1" dirty="0">
                <a:solidFill>
                  <a:srgbClr val="6ABA2F"/>
                </a:solidFill>
                <a:latin typeface="Georgia" panose="02040502050405020303" pitchFamily="18" charset="0"/>
              </a:rPr>
              <a:t>Results and findings: Ecological Relationships</a:t>
            </a:r>
          </a:p>
        </p:txBody>
      </p:sp>
      <p:sp>
        <p:nvSpPr>
          <p:cNvPr id="3" name="Content Placeholder 2"/>
          <p:cNvSpPr>
            <a:spLocks noGrp="1"/>
          </p:cNvSpPr>
          <p:nvPr>
            <p:ph idx="1"/>
          </p:nvPr>
        </p:nvSpPr>
        <p:spPr/>
        <p:txBody>
          <a:bodyPr/>
          <a:lstStyle/>
          <a:p>
            <a:r>
              <a:rPr lang="en-US" dirty="0"/>
              <a:t>Geology; Ecca, Beaufort series and</a:t>
            </a:r>
          </a:p>
          <a:p>
            <a:r>
              <a:rPr lang="en-US" dirty="0"/>
              <a:t>High clay-content soils, forming </a:t>
            </a:r>
          </a:p>
          <a:p>
            <a:r>
              <a:rPr lang="en-US" dirty="0"/>
              <a:t>Wetland categories 2, non-saline upland depressions</a:t>
            </a:r>
          </a:p>
          <a:p>
            <a:r>
              <a:rPr lang="en-US" dirty="0"/>
              <a:t>Juncus/sedge plant associations 2 flooding periods from heavy rain </a:t>
            </a:r>
          </a:p>
        </p:txBody>
      </p:sp>
      <p:pic>
        <p:nvPicPr>
          <p:cNvPr id="5"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657600" y="188250"/>
            <a:ext cx="6926676" cy="4400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6" name="Content Placeholder 4"/>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20535" y="2057400"/>
            <a:ext cx="3537065" cy="471331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3600" y="1788289"/>
            <a:ext cx="3378958" cy="4505277"/>
          </a:xfrm>
          <a:prstGeom prst="rect">
            <a:avLst/>
          </a:prstGeom>
        </p:spPr>
      </p:pic>
      <p:pic>
        <p:nvPicPr>
          <p:cNvPr id="9" name="Picture 8" descr="C:\Users\Robert F b\Documents\EcoHealth RVFV\Site Photos\Photos Jacobsdal 22 October 2014\DSCN2048.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57600" y="3352800"/>
            <a:ext cx="5410201" cy="3429000"/>
          </a:xfrm>
          <a:prstGeom prst="rect">
            <a:avLst/>
          </a:prstGeom>
          <a:noFill/>
          <a:ln>
            <a:noFill/>
          </a:ln>
        </p:spPr>
      </p:pic>
    </p:spTree>
    <p:extLst>
      <p:ext uri="{BB962C8B-B14F-4D97-AF65-F5344CB8AC3E}">
        <p14:creationId xmlns:p14="http://schemas.microsoft.com/office/powerpoint/2010/main" val="370886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199" y="273050"/>
            <a:ext cx="4685251" cy="750407"/>
          </a:xfrm>
        </p:spPr>
        <p:txBody>
          <a:bodyPr/>
          <a:lstStyle/>
          <a:p>
            <a:r>
              <a:rPr lang="en-GB" sz="3200" dirty="0">
                <a:solidFill>
                  <a:srgbClr val="6ABA2F"/>
                </a:solidFill>
                <a:latin typeface="Georgia"/>
                <a:ea typeface="ＭＳ Ｐゴシック" charset="-128"/>
              </a:rPr>
              <a:t>Survival of mosquito </a:t>
            </a:r>
            <a:br>
              <a:rPr lang="en-GB" sz="3200" dirty="0">
                <a:solidFill>
                  <a:srgbClr val="6ABA2F"/>
                </a:solidFill>
                <a:latin typeface="Georgia"/>
                <a:ea typeface="ＭＳ Ｐゴシック" charset="-128"/>
              </a:rPr>
            </a:br>
            <a:r>
              <a:rPr lang="en-GB" sz="3200" dirty="0">
                <a:solidFill>
                  <a:srgbClr val="6ABA2F"/>
                </a:solidFill>
                <a:latin typeface="Georgia"/>
                <a:ea typeface="ＭＳ Ｐゴシック" charset="-128"/>
              </a:rPr>
              <a:t>eggs and Virus</a:t>
            </a:r>
            <a:endParaRPr lang="en-GB" sz="2400"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67066" y="76200"/>
            <a:ext cx="2881534" cy="1900142"/>
          </a:xfrm>
          <a:ln w="9525"/>
        </p:spPr>
      </p:pic>
      <p:sp>
        <p:nvSpPr>
          <p:cNvPr id="7" name="Text Placeholder 6"/>
          <p:cNvSpPr>
            <a:spLocks noGrp="1"/>
          </p:cNvSpPr>
          <p:nvPr>
            <p:ph type="body" sz="half" idx="2"/>
          </p:nvPr>
        </p:nvSpPr>
        <p:spPr>
          <a:xfrm>
            <a:off x="152400" y="990600"/>
            <a:ext cx="4267200" cy="5813384"/>
          </a:xfrm>
        </p:spPr>
        <p:txBody>
          <a:bodyPr/>
          <a:lstStyle/>
          <a:p>
            <a:pPr algn="ctr"/>
            <a:r>
              <a:rPr lang="en-GB" sz="2000" b="1" dirty="0">
                <a:latin typeface="Georgia" panose="02040502050405020303" pitchFamily="18" charset="0"/>
              </a:rPr>
              <a:t>Survival factors: </a:t>
            </a:r>
            <a:r>
              <a:rPr lang="en-GB" sz="2000" dirty="0">
                <a:latin typeface="Georgia" panose="02040502050405020303" pitchFamily="18" charset="0"/>
              </a:rPr>
              <a:t>Virus may aestivate during inter-outbreak periods</a:t>
            </a:r>
            <a:r>
              <a:rPr lang="en-GB" sz="2000" b="1" dirty="0">
                <a:latin typeface="Georgia" panose="02040502050405020303" pitchFamily="18" charset="0"/>
              </a:rPr>
              <a:t>:</a:t>
            </a:r>
            <a:endParaRPr lang="en-GB" sz="2000" dirty="0">
              <a:solidFill>
                <a:prstClr val="black"/>
              </a:solidFill>
              <a:latin typeface="Georgia"/>
              <a:ea typeface="ＭＳ Ｐゴシック" charset="-128"/>
            </a:endParaRPr>
          </a:p>
          <a:p>
            <a:pPr lvl="0" eaLnBrk="0" hangingPunct="0">
              <a:buClr>
                <a:srgbClr val="008000"/>
              </a:buClr>
              <a:buFont typeface="+mj-lt"/>
              <a:buAutoNum type="arabicPeriod"/>
            </a:pPr>
            <a:r>
              <a:rPr lang="en-GB" sz="2000" dirty="0">
                <a:solidFill>
                  <a:prstClr val="black"/>
                </a:solidFill>
                <a:latin typeface="Georgia"/>
                <a:ea typeface="ＭＳ Ｐゴシック" charset="-128"/>
              </a:rPr>
              <a:t>Clay soils</a:t>
            </a:r>
          </a:p>
          <a:p>
            <a:pPr lvl="0" eaLnBrk="0" hangingPunct="0">
              <a:buClr>
                <a:srgbClr val="008000"/>
              </a:buClr>
              <a:buFont typeface="+mj-lt"/>
              <a:buAutoNum type="arabicPeriod"/>
            </a:pPr>
            <a:r>
              <a:rPr lang="en-GB" sz="2000" dirty="0">
                <a:solidFill>
                  <a:prstClr val="black"/>
                </a:solidFill>
                <a:latin typeface="Georgia"/>
                <a:ea typeface="ＭＳ Ｐゴシック" charset="-128"/>
              </a:rPr>
              <a:t>Vegetation matrix</a:t>
            </a:r>
          </a:p>
          <a:p>
            <a:pPr lvl="0" eaLnBrk="0" hangingPunct="0">
              <a:buClr>
                <a:srgbClr val="008000"/>
              </a:buClr>
              <a:buFont typeface="+mj-lt"/>
              <a:buAutoNum type="arabicPeriod"/>
            </a:pPr>
            <a:r>
              <a:rPr lang="en-GB" sz="2000" dirty="0">
                <a:solidFill>
                  <a:prstClr val="black"/>
                </a:solidFill>
                <a:latin typeface="Georgia"/>
                <a:ea typeface="ＭＳ Ｐゴシック" charset="-128"/>
              </a:rPr>
              <a:t> Wetlands </a:t>
            </a:r>
          </a:p>
          <a:p>
            <a:pPr lvl="0" algn="ctr" eaLnBrk="0" hangingPunct="0">
              <a:buClr>
                <a:srgbClr val="008000"/>
              </a:buClr>
            </a:pPr>
            <a:r>
              <a:rPr lang="en-GB" sz="2000" b="1" dirty="0">
                <a:solidFill>
                  <a:prstClr val="black"/>
                </a:solidFill>
                <a:latin typeface="Georgia"/>
                <a:ea typeface="ＭＳ Ｐゴシック" charset="-128"/>
              </a:rPr>
              <a:t>Hypothesis for spreading</a:t>
            </a:r>
          </a:p>
          <a:p>
            <a:pPr lvl="0" eaLnBrk="0" hangingPunct="0">
              <a:buClr>
                <a:srgbClr val="008000"/>
              </a:buClr>
              <a:buFont typeface="+mj-lt"/>
              <a:buAutoNum type="arabicPeriod"/>
            </a:pPr>
            <a:r>
              <a:rPr lang="en-GB" sz="2000" dirty="0">
                <a:solidFill>
                  <a:prstClr val="black"/>
                </a:solidFill>
                <a:latin typeface="Georgia"/>
                <a:ea typeface="ＭＳ Ｐゴシック" charset="-128"/>
              </a:rPr>
              <a:t>Extra-cellular nucleic acids found in aquatic + soil sediments </a:t>
            </a:r>
          </a:p>
          <a:p>
            <a:pPr lvl="0" eaLnBrk="0" hangingPunct="0">
              <a:buClr>
                <a:srgbClr val="008000"/>
              </a:buClr>
              <a:buFont typeface="+mj-lt"/>
              <a:buAutoNum type="arabicPeriod"/>
            </a:pPr>
            <a:r>
              <a:rPr lang="en-GB" sz="2000" dirty="0">
                <a:solidFill>
                  <a:prstClr val="black"/>
                </a:solidFill>
                <a:latin typeface="Georgia"/>
                <a:ea typeface="ＭＳ Ｐゴシック" charset="-128"/>
              </a:rPr>
              <a:t> Transformed by &gt;40 bacteria species able to modify their physiology to absorb and integrate DNA into their genome </a:t>
            </a:r>
          </a:p>
          <a:p>
            <a:pPr lvl="0" eaLnBrk="0" hangingPunct="0">
              <a:buClr>
                <a:srgbClr val="008000"/>
              </a:buClr>
              <a:buFont typeface="+mj-lt"/>
              <a:buAutoNum type="arabicPeriod"/>
            </a:pPr>
            <a:r>
              <a:rPr lang="en-GB" sz="2000" dirty="0">
                <a:solidFill>
                  <a:prstClr val="black"/>
                </a:solidFill>
                <a:latin typeface="Georgia"/>
                <a:ea typeface="ＭＳ Ｐゴシック" charset="-128"/>
              </a:rPr>
              <a:t> Possible mechanism for RVFV? </a:t>
            </a:r>
          </a:p>
          <a:p>
            <a:pPr lvl="0" eaLnBrk="0" hangingPunct="0">
              <a:buClr>
                <a:srgbClr val="008000"/>
              </a:buClr>
              <a:buFont typeface="+mj-lt"/>
              <a:buAutoNum type="arabicPeriod"/>
            </a:pPr>
            <a:r>
              <a:rPr lang="en-GB" sz="2000" dirty="0">
                <a:solidFill>
                  <a:prstClr val="black"/>
                </a:solidFill>
                <a:latin typeface="Georgia"/>
                <a:ea typeface="ＭＳ Ｐゴシック" charset="-128"/>
              </a:rPr>
              <a:t> Wetland birds may spread virus on legs, feathers, or blood in guts</a:t>
            </a:r>
          </a:p>
        </p:txBody>
      </p:sp>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52400"/>
            <a:ext cx="2416194" cy="322159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0" y="1447800"/>
            <a:ext cx="7118390" cy="533879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30464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 calcmode="lin" valueType="num">
                                      <p:cBhvr additive="base">
                                        <p:cTn id="7" dur="500" fill="hold"/>
                                        <p:tgtEl>
                                          <p:spTgt spid="1029"/>
                                        </p:tgtEl>
                                        <p:attrNameLst>
                                          <p:attrName>ppt_x</p:attrName>
                                        </p:attrNameLst>
                                      </p:cBhvr>
                                      <p:tavLst>
                                        <p:tav tm="0">
                                          <p:val>
                                            <p:strVal val="#ppt_x"/>
                                          </p:val>
                                        </p:tav>
                                        <p:tav tm="100000">
                                          <p:val>
                                            <p:strVal val="#ppt_x"/>
                                          </p:val>
                                        </p:tav>
                                      </p:tavLst>
                                    </p:anim>
                                    <p:anim calcmode="lin" valueType="num">
                                      <p:cBhvr additive="base">
                                        <p:cTn id="8"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 calcmode="lin" valueType="num">
                                      <p:cBhvr additive="base">
                                        <p:cTn id="13" dur="500" fill="hold"/>
                                        <p:tgtEl>
                                          <p:spTgt spid="1030"/>
                                        </p:tgtEl>
                                        <p:attrNameLst>
                                          <p:attrName>ppt_x</p:attrName>
                                        </p:attrNameLst>
                                      </p:cBhvr>
                                      <p:tavLst>
                                        <p:tav tm="0">
                                          <p:val>
                                            <p:strVal val="#ppt_x"/>
                                          </p:val>
                                        </p:tav>
                                        <p:tav tm="100000">
                                          <p:val>
                                            <p:strVal val="#ppt_x"/>
                                          </p:val>
                                        </p:tav>
                                      </p:tavLst>
                                    </p:anim>
                                    <p:anim calcmode="lin" valueType="num">
                                      <p:cBhvr additive="base">
                                        <p:cTn id="14"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4000" b="1" spc="-100" dirty="0">
                <a:solidFill>
                  <a:srgbClr val="6ABA2F"/>
                </a:solidFill>
                <a:latin typeface="Georgia" panose="02040502050405020303" pitchFamily="18" charset="0"/>
              </a:rPr>
              <a:t>Conclusion: </a:t>
            </a:r>
            <a:r>
              <a:rPr lang="en-GB" sz="4000" b="1" dirty="0">
                <a:solidFill>
                  <a:srgbClr val="6ABA2F"/>
                </a:solidFill>
                <a:latin typeface="Georgia" panose="02040502050405020303" pitchFamily="18" charset="0"/>
              </a:rPr>
              <a:t>Climate Change  Impact on Zoonosis &amp; </a:t>
            </a:r>
            <a:r>
              <a:rPr lang="en-US" sz="4000" b="1" spc="-100" dirty="0">
                <a:solidFill>
                  <a:srgbClr val="6ABA2F"/>
                </a:solidFill>
                <a:latin typeface="Georgia" panose="02040502050405020303" pitchFamily="18" charset="0"/>
              </a:rPr>
              <a:t>RFV. </a:t>
            </a:r>
            <a:endParaRPr lang="en-US" dirty="0"/>
          </a:p>
        </p:txBody>
      </p:sp>
      <p:sp>
        <p:nvSpPr>
          <p:cNvPr id="7" name="Content Placeholder 6"/>
          <p:cNvSpPr>
            <a:spLocks noGrp="1"/>
          </p:cNvSpPr>
          <p:nvPr>
            <p:ph idx="1"/>
          </p:nvPr>
        </p:nvSpPr>
        <p:spPr>
          <a:xfrm>
            <a:off x="0" y="1676400"/>
            <a:ext cx="9144000" cy="5181600"/>
          </a:xfrm>
        </p:spPr>
        <p:txBody>
          <a:bodyPr/>
          <a:lstStyle/>
          <a:p>
            <a:r>
              <a:rPr lang="en-US" dirty="0"/>
              <a:t>More frequent and intense outbreaks.</a:t>
            </a:r>
          </a:p>
          <a:p>
            <a:r>
              <a:rPr lang="en-US" dirty="0"/>
              <a:t>Better Understand environmental parameters. </a:t>
            </a:r>
          </a:p>
          <a:p>
            <a:r>
              <a:rPr lang="en-US" b="1" dirty="0"/>
              <a:t>Build resilience </a:t>
            </a:r>
            <a:r>
              <a:rPr lang="en-US" dirty="0"/>
              <a:t>– develop affordable vaccine.</a:t>
            </a:r>
          </a:p>
          <a:p>
            <a:r>
              <a:rPr lang="en-US" b="1" dirty="0"/>
              <a:t>Change behaviour </a:t>
            </a:r>
            <a:r>
              <a:rPr lang="en-US" dirty="0"/>
              <a:t>– more information.</a:t>
            </a:r>
          </a:p>
          <a:p>
            <a:r>
              <a:rPr lang="en-US" b="1" dirty="0"/>
              <a:t>Education</a:t>
            </a:r>
            <a:r>
              <a:rPr lang="en-US" dirty="0"/>
              <a:t> via papers &amp; workshops - farmers, workers, scientists, students, media.</a:t>
            </a:r>
          </a:p>
          <a:p>
            <a:r>
              <a:rPr lang="en-US" dirty="0"/>
              <a:t>Develop management </a:t>
            </a:r>
            <a:r>
              <a:rPr lang="en-US" b="1" dirty="0"/>
              <a:t>policy</a:t>
            </a:r>
            <a:r>
              <a:rPr lang="en-US" dirty="0"/>
              <a:t> – Governments, Veterinarians, Healthcare workers, public.   </a:t>
            </a:r>
          </a:p>
          <a:p>
            <a:r>
              <a:rPr lang="en-US" dirty="0"/>
              <a:t>Ongoing monitoring, evaluation, reassessment.</a:t>
            </a:r>
          </a:p>
        </p:txBody>
      </p:sp>
    </p:spTree>
    <p:extLst>
      <p:ext uri="{BB962C8B-B14F-4D97-AF65-F5344CB8AC3E}">
        <p14:creationId xmlns:p14="http://schemas.microsoft.com/office/powerpoint/2010/main" val="30107134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686800" cy="1295400"/>
          </a:xfrm>
        </p:spPr>
        <p:txBody>
          <a:bodyPr/>
          <a:lstStyle/>
          <a:p>
            <a:r>
              <a:rPr lang="en-US" sz="3500" b="1" dirty="0">
                <a:solidFill>
                  <a:srgbClr val="6ABA2F"/>
                </a:solidFill>
                <a:latin typeface="Georgia" panose="02040502050405020303" pitchFamily="18" charset="0"/>
              </a:rPr>
              <a:t>US and Globally; What’s Needed for </a:t>
            </a:r>
            <a:br>
              <a:rPr lang="en-US" sz="3500" b="1" dirty="0">
                <a:solidFill>
                  <a:srgbClr val="6ABA2F"/>
                </a:solidFill>
                <a:latin typeface="Georgia" panose="02040502050405020303" pitchFamily="18" charset="0"/>
              </a:rPr>
            </a:br>
            <a:r>
              <a:rPr lang="en-US" sz="3500" b="1" dirty="0">
                <a:solidFill>
                  <a:srgbClr val="6ABA2F"/>
                </a:solidFill>
                <a:latin typeface="Georgia" panose="02040502050405020303" pitchFamily="18" charset="0"/>
              </a:rPr>
              <a:t>Ecosystems &amp; Human Health? </a:t>
            </a:r>
            <a:r>
              <a:rPr lang="en-US" sz="3500" b="1" spc="-100" dirty="0">
                <a:solidFill>
                  <a:srgbClr val="6ABA2F"/>
                </a:solidFill>
                <a:latin typeface="Georgia" panose="02040502050405020303" pitchFamily="18" charset="0"/>
              </a:rPr>
              <a:t> </a:t>
            </a:r>
            <a:endParaRPr lang="en-US" sz="3500" dirty="0"/>
          </a:p>
        </p:txBody>
      </p:sp>
      <p:sp>
        <p:nvSpPr>
          <p:cNvPr id="3" name="Content Placeholder 2"/>
          <p:cNvSpPr>
            <a:spLocks noGrp="1"/>
          </p:cNvSpPr>
          <p:nvPr>
            <p:ph idx="1"/>
          </p:nvPr>
        </p:nvSpPr>
        <p:spPr>
          <a:xfrm>
            <a:off x="0" y="1524000"/>
            <a:ext cx="9067800" cy="5715000"/>
          </a:xfrm>
        </p:spPr>
        <p:txBody>
          <a:bodyPr/>
          <a:lstStyle/>
          <a:p>
            <a:r>
              <a:rPr lang="en-US" dirty="0"/>
              <a:t>Zoonosis increase in intensity &amp; frequency.</a:t>
            </a:r>
          </a:p>
          <a:p>
            <a:r>
              <a:rPr lang="en-US" dirty="0"/>
              <a:t>Policies needed – ecosystem + human health.</a:t>
            </a:r>
          </a:p>
          <a:p>
            <a:r>
              <a:rPr lang="en-US" dirty="0"/>
              <a:t>Collaboration – regional, national, international.</a:t>
            </a:r>
          </a:p>
          <a:p>
            <a:r>
              <a:rPr lang="en-US" dirty="0"/>
              <a:t>Protection of indigenous biodiversity.</a:t>
            </a:r>
          </a:p>
          <a:p>
            <a:r>
              <a:rPr lang="en-US" dirty="0"/>
              <a:t>Resources are limited – Earth is finite.</a:t>
            </a:r>
          </a:p>
          <a:p>
            <a:r>
              <a:rPr lang="en-US" dirty="0"/>
              <a:t>Limits to (human) population growth – Malthus 1798 biological population growth curve. </a:t>
            </a:r>
          </a:p>
          <a:p>
            <a:r>
              <a:rPr lang="en-US" dirty="0"/>
              <a:t>Population &amp; Economics – Ricardo 1821.</a:t>
            </a:r>
          </a:p>
          <a:p>
            <a:r>
              <a:rPr lang="en-US" dirty="0"/>
              <a:t>Economics; Alvin Toffler 1970 ‘Limits to Growth’</a:t>
            </a:r>
          </a:p>
        </p:txBody>
      </p:sp>
    </p:spTree>
    <p:extLst>
      <p:ext uri="{BB962C8B-B14F-4D97-AF65-F5344CB8AC3E}">
        <p14:creationId xmlns:p14="http://schemas.microsoft.com/office/powerpoint/2010/main" val="26531106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905000"/>
          </a:xfrm>
        </p:spPr>
        <p:txBody>
          <a:bodyPr/>
          <a:lstStyle/>
          <a:p>
            <a:r>
              <a:rPr lang="en-US" b="1" dirty="0">
                <a:solidFill>
                  <a:srgbClr val="6ABA2F"/>
                </a:solidFill>
                <a:latin typeface="Georgia" panose="02040502050405020303" pitchFamily="18" charset="0"/>
              </a:rPr>
              <a:t>Climate Change &amp; Zoonosis: Importance for Health Care Workers? What can You Do? </a:t>
            </a:r>
          </a:p>
        </p:txBody>
      </p:sp>
      <p:sp>
        <p:nvSpPr>
          <p:cNvPr id="3" name="Content Placeholder 2"/>
          <p:cNvSpPr>
            <a:spLocks noGrp="1"/>
          </p:cNvSpPr>
          <p:nvPr>
            <p:ph idx="1"/>
          </p:nvPr>
        </p:nvSpPr>
        <p:spPr>
          <a:xfrm>
            <a:off x="0" y="2057401"/>
            <a:ext cx="8991600" cy="4800600"/>
          </a:xfrm>
        </p:spPr>
        <p:txBody>
          <a:bodyPr/>
          <a:lstStyle/>
          <a:p>
            <a:r>
              <a:rPr lang="en-US" dirty="0"/>
              <a:t>Increased extreme weather as CO</a:t>
            </a:r>
            <a:r>
              <a:rPr lang="en-US" sz="2400" dirty="0"/>
              <a:t>2</a:t>
            </a:r>
            <a:r>
              <a:rPr lang="en-US" dirty="0"/>
              <a:t> levels rise</a:t>
            </a:r>
          </a:p>
          <a:p>
            <a:r>
              <a:rPr lang="en-US" dirty="0"/>
              <a:t>Increase in people with zoonotic disease.</a:t>
            </a:r>
          </a:p>
          <a:p>
            <a:r>
              <a:rPr lang="en-US" dirty="0"/>
              <a:t>This is; You, family, friends, patients!</a:t>
            </a:r>
          </a:p>
          <a:p>
            <a:r>
              <a:rPr lang="en-US" dirty="0"/>
              <a:t>Provide Health Care knowledge on zoonosis.</a:t>
            </a:r>
          </a:p>
          <a:p>
            <a:r>
              <a:rPr lang="en-US" dirty="0"/>
              <a:t>Importance of Education; self, others.</a:t>
            </a:r>
          </a:p>
          <a:p>
            <a:r>
              <a:rPr lang="en-US" dirty="0"/>
              <a:t>Steps you can take: reduce consumption.</a:t>
            </a:r>
          </a:p>
          <a:p>
            <a:r>
              <a:rPr lang="en-US" dirty="0"/>
              <a:t>Women's rights to reproductive health.</a:t>
            </a:r>
          </a:p>
          <a:p>
            <a:r>
              <a:rPr lang="en-US" dirty="0"/>
              <a:t>Reduce human impact on ecosystems.</a:t>
            </a:r>
          </a:p>
          <a:p>
            <a:endParaRPr lang="en-US" dirty="0"/>
          </a:p>
        </p:txBody>
      </p:sp>
    </p:spTree>
    <p:extLst>
      <p:ext uri="{BB962C8B-B14F-4D97-AF65-F5344CB8AC3E}">
        <p14:creationId xmlns:p14="http://schemas.microsoft.com/office/powerpoint/2010/main" val="19299260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610600" cy="1341438"/>
          </a:xfrm>
        </p:spPr>
        <p:txBody>
          <a:bodyPr/>
          <a:lstStyle/>
          <a:p>
            <a:r>
              <a:rPr lang="en-US" b="1" dirty="0">
                <a:solidFill>
                  <a:srgbClr val="6ABA2F"/>
                </a:solidFill>
                <a:latin typeface="Georgia" panose="02040502050405020303" pitchFamily="18" charset="0"/>
              </a:rPr>
              <a:t>Human Population 2060, when you retire at age 65!  </a:t>
            </a:r>
          </a:p>
        </p:txBody>
      </p:sp>
      <p:pic>
        <p:nvPicPr>
          <p:cNvPr id="102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665732" y="1295400"/>
            <a:ext cx="5554468"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1295400"/>
            <a:ext cx="3810000" cy="5632311"/>
          </a:xfrm>
          <a:prstGeom prst="rect">
            <a:avLst/>
          </a:prstGeom>
          <a:noFill/>
        </p:spPr>
        <p:txBody>
          <a:bodyPr wrap="square" rtlCol="0">
            <a:spAutoFit/>
          </a:bodyPr>
          <a:lstStyle/>
          <a:p>
            <a:pPr algn="ctr"/>
            <a:r>
              <a:rPr lang="en-US" sz="3200" b="1" dirty="0"/>
              <a:t>Climate Change and Zoonosis </a:t>
            </a:r>
          </a:p>
          <a:p>
            <a:pPr algn="ctr"/>
            <a:r>
              <a:rPr lang="en-US" sz="3200" dirty="0"/>
              <a:t>World population 2060</a:t>
            </a:r>
          </a:p>
          <a:p>
            <a:pPr algn="ctr"/>
            <a:r>
              <a:rPr lang="en-US" sz="3200" b="1" dirty="0">
                <a:solidFill>
                  <a:srgbClr val="FF0000"/>
                </a:solidFill>
              </a:rPr>
              <a:t>10,184,289,992</a:t>
            </a:r>
          </a:p>
          <a:p>
            <a:pPr algn="ctr"/>
            <a:r>
              <a:rPr lang="en-US" sz="3200" dirty="0"/>
              <a:t>2100 ±</a:t>
            </a:r>
            <a:r>
              <a:rPr lang="en-US" sz="3200" b="1" dirty="0">
                <a:solidFill>
                  <a:srgbClr val="FF0000"/>
                </a:solidFill>
              </a:rPr>
              <a:t>11 Gig</a:t>
            </a:r>
          </a:p>
          <a:p>
            <a:pPr marL="457200" indent="-457200">
              <a:buFont typeface="Arial" panose="020B0604020202020204" pitchFamily="34" charset="0"/>
              <a:buChar char="•"/>
            </a:pPr>
            <a:r>
              <a:rPr lang="en-US" sz="2800" dirty="0"/>
              <a:t>Habitat destruction</a:t>
            </a:r>
          </a:p>
          <a:p>
            <a:pPr marL="457200" indent="-457200">
              <a:buFont typeface="Arial" panose="020B0604020202020204" pitchFamily="34" charset="0"/>
              <a:buChar char="•"/>
            </a:pPr>
            <a:r>
              <a:rPr lang="en-US" sz="2800" dirty="0"/>
              <a:t>Urban development</a:t>
            </a:r>
          </a:p>
          <a:p>
            <a:pPr marL="457200" indent="-457200">
              <a:buFont typeface="Arial" panose="020B0604020202020204" pitchFamily="34" charset="0"/>
              <a:buChar char="•"/>
            </a:pPr>
            <a:r>
              <a:rPr lang="en-US" sz="2800" dirty="0"/>
              <a:t>Agriculture Increase </a:t>
            </a:r>
          </a:p>
          <a:p>
            <a:pPr marL="457200" indent="-457200">
              <a:buFont typeface="Arial" panose="020B0604020202020204" pitchFamily="34" charset="0"/>
              <a:buChar char="•"/>
            </a:pPr>
            <a:r>
              <a:rPr lang="en-US" sz="2800" dirty="0"/>
              <a:t>Raw materials</a:t>
            </a:r>
          </a:p>
          <a:p>
            <a:pPr marL="457200" indent="-457200">
              <a:buFont typeface="Arial" panose="020B0604020202020204" pitchFamily="34" charset="0"/>
              <a:buChar char="•"/>
            </a:pPr>
            <a:r>
              <a:rPr lang="en-US" sz="2800" dirty="0"/>
              <a:t>Industry demands</a:t>
            </a:r>
          </a:p>
          <a:p>
            <a:pPr marL="457200" indent="-457200">
              <a:buFont typeface="Arial" panose="020B0604020202020204" pitchFamily="34" charset="0"/>
              <a:buChar char="•"/>
            </a:pPr>
            <a:r>
              <a:rPr lang="en-US" sz="2800" dirty="0"/>
              <a:t>Greenhouse Gases</a:t>
            </a:r>
          </a:p>
        </p:txBody>
      </p:sp>
    </p:spTree>
    <p:extLst>
      <p:ext uri="{BB962C8B-B14F-4D97-AF65-F5344CB8AC3E}">
        <p14:creationId xmlns:p14="http://schemas.microsoft.com/office/powerpoint/2010/main" val="4859657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1143000"/>
          </a:xfrm>
        </p:spPr>
        <p:txBody>
          <a:bodyPr rtlCol="0">
            <a:normAutofit fontScale="90000"/>
          </a:bodyPr>
          <a:lstStyle/>
          <a:p>
            <a:pPr fontAlgn="auto">
              <a:spcAft>
                <a:spcPts val="0"/>
              </a:spcAft>
              <a:defRPr/>
            </a:pPr>
            <a:br>
              <a:rPr lang="en-US" dirty="0"/>
            </a:br>
            <a:r>
              <a:rPr lang="en-US" dirty="0"/>
              <a:t>Questions?</a:t>
            </a:r>
          </a:p>
        </p:txBody>
      </p:sp>
      <p:sp>
        <p:nvSpPr>
          <p:cNvPr id="94210" name="Content Placeholder 2"/>
          <p:cNvSpPr>
            <a:spLocks noGrp="1"/>
          </p:cNvSpPr>
          <p:nvPr>
            <p:ph idx="1"/>
          </p:nvPr>
        </p:nvSpPr>
        <p:spPr>
          <a:xfrm>
            <a:off x="457200" y="2209800"/>
            <a:ext cx="8229600" cy="4525963"/>
          </a:xfrm>
        </p:spPr>
        <p:txBody>
          <a:bodyPr/>
          <a:lstStyle/>
          <a:p>
            <a:pPr marL="0" indent="0" algn="ctr">
              <a:buFont typeface="Arial" charset="0"/>
              <a:buNone/>
            </a:pPr>
            <a:r>
              <a:rPr lang="en-US" dirty="0"/>
              <a:t>Robert F. Brand</a:t>
            </a:r>
          </a:p>
          <a:p>
            <a:pPr marL="0" indent="0" algn="ctr">
              <a:buFont typeface="Arial" charset="0"/>
              <a:buNone/>
            </a:pPr>
            <a:r>
              <a:rPr lang="en-US" dirty="0"/>
              <a:t>Office: 216-201-2001 x 1236</a:t>
            </a:r>
          </a:p>
          <a:p>
            <a:pPr marL="0" indent="0" algn="ctr">
              <a:buFont typeface="Arial" charset="0"/>
              <a:buNone/>
            </a:pPr>
            <a:r>
              <a:rPr lang="en-US" dirty="0"/>
              <a:t>Cell: 216 213 9083</a:t>
            </a:r>
          </a:p>
          <a:p>
            <a:pPr marL="0" indent="0" algn="ctr">
              <a:buFont typeface="Arial" charset="0"/>
              <a:buNone/>
            </a:pPr>
            <a:r>
              <a:rPr lang="en-US" dirty="0">
                <a:hlinkClick r:id="rId3"/>
              </a:rPr>
              <a:t>rbrand@ccbh.net</a:t>
            </a:r>
            <a:r>
              <a:rPr lang="en-US" dirty="0"/>
              <a:t> </a:t>
            </a:r>
          </a:p>
          <a:p>
            <a:pPr marL="0" indent="0" algn="ctr">
              <a:buFont typeface="Arial" charset="0"/>
              <a:buNone/>
            </a:pP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29DE8-90D8-4F73-82D1-9BA7D2412579}"/>
              </a:ext>
            </a:extLst>
          </p:cNvPr>
          <p:cNvSpPr>
            <a:spLocks noGrp="1"/>
          </p:cNvSpPr>
          <p:nvPr>
            <p:ph type="title"/>
          </p:nvPr>
        </p:nvSpPr>
        <p:spPr/>
        <p:txBody>
          <a:bodyPr/>
          <a:lstStyle/>
          <a:p>
            <a:pPr marL="0" marR="0">
              <a:lnSpc>
                <a:spcPct val="115000"/>
              </a:lnSpc>
              <a:spcBef>
                <a:spcPts val="0"/>
              </a:spcBef>
              <a:spcAft>
                <a:spcPts val="1000"/>
              </a:spcAft>
            </a:pPr>
            <a:r>
              <a:rPr lang="en-GB" dirty="0">
                <a:latin typeface="Arial" panose="020B0604020202020204" pitchFamily="34" charset="0"/>
                <a:ea typeface="Calibri" panose="020F0502020204030204" pitchFamily="34" charset="0"/>
                <a:cs typeface="Times New Roman" panose="02020603050405020304" pitchFamily="18" charset="0"/>
              </a:rPr>
              <a:t>References</a:t>
            </a:r>
            <a:endParaRPr lang="en-US" dirty="0"/>
          </a:p>
        </p:txBody>
      </p:sp>
      <p:sp>
        <p:nvSpPr>
          <p:cNvPr id="3" name="Content Placeholder 2">
            <a:extLst>
              <a:ext uri="{FF2B5EF4-FFF2-40B4-BE49-F238E27FC236}">
                <a16:creationId xmlns:a16="http://schemas.microsoft.com/office/drawing/2014/main" id="{CCB2FBC0-ADA6-4E5B-BE8F-7C1F21A02588}"/>
              </a:ext>
            </a:extLst>
          </p:cNvPr>
          <p:cNvSpPr>
            <a:spLocks noGrp="1"/>
          </p:cNvSpPr>
          <p:nvPr>
            <p:ph idx="1"/>
          </p:nvPr>
        </p:nvSpPr>
        <p:spPr/>
        <p:txBody>
          <a:bodyPr/>
          <a:lstStyle/>
          <a:p>
            <a:pPr marL="0" marR="0">
              <a:lnSpc>
                <a:spcPct val="115000"/>
              </a:lnSpc>
              <a:spcBef>
                <a:spcPts val="0"/>
              </a:spcBef>
              <a:spcAft>
                <a:spcPts val="1000"/>
              </a:spcAft>
            </a:pPr>
            <a:r>
              <a:rPr lang="en-GB" sz="800" dirty="0" err="1">
                <a:latin typeface="Arial" panose="020B0604020202020204" pitchFamily="34" charset="0"/>
                <a:ea typeface="Calibri" panose="020F0502020204030204" pitchFamily="34" charset="0"/>
                <a:cs typeface="Times New Roman" panose="02020603050405020304" pitchFamily="18" charset="0"/>
              </a:rPr>
              <a:t>Eidson</a:t>
            </a:r>
            <a:r>
              <a:rPr lang="en-GB" sz="800" dirty="0">
                <a:latin typeface="Arial" panose="020B0604020202020204" pitchFamily="34" charset="0"/>
                <a:ea typeface="Calibri" panose="020F0502020204030204" pitchFamily="34" charset="0"/>
                <a:cs typeface="Times New Roman" panose="02020603050405020304" pitchFamily="18" charset="0"/>
              </a:rPr>
              <a:t>, Millicent. "Zoonotic disease". </a:t>
            </a:r>
            <a:r>
              <a:rPr lang="en-GB" sz="800" dirty="0" err="1">
                <a:latin typeface="Arial" panose="020B0604020202020204" pitchFamily="34" charset="0"/>
                <a:ea typeface="Calibri" panose="020F0502020204030204" pitchFamily="34" charset="0"/>
                <a:cs typeface="Times New Roman" panose="02020603050405020304" pitchFamily="18" charset="0"/>
              </a:rPr>
              <a:t>Encyclopedia</a:t>
            </a:r>
            <a:r>
              <a:rPr lang="en-GB" sz="800" dirty="0">
                <a:latin typeface="Arial" panose="020B0604020202020204" pitchFamily="34" charset="0"/>
                <a:ea typeface="Calibri" panose="020F0502020204030204" pitchFamily="34" charset="0"/>
                <a:cs typeface="Times New Roman" panose="02020603050405020304" pitchFamily="18" charset="0"/>
              </a:rPr>
              <a:t> Britannica, 4 Jan. 2018, </a:t>
            </a:r>
            <a:r>
              <a:rPr lang="en-GB" sz="800" u="sng" dirty="0">
                <a:solidFill>
                  <a:srgbClr val="0000FF"/>
                </a:solidFill>
                <a:latin typeface="Arial" panose="020B0604020202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https://www.britannica.com/science/zoonotic-disease. Accessed 18 February 2021</a:t>
            </a:r>
            <a:r>
              <a:rPr lang="en-GB" sz="800" dirty="0">
                <a:latin typeface="Arial" panose="020B0604020202020204" pitchFamily="34" charset="0"/>
                <a:ea typeface="Calibri" panose="020F0502020204030204" pitchFamily="34" charset="0"/>
                <a:cs typeface="Times New Roman" panose="02020603050405020304" pitchFamily="18" charset="0"/>
              </a:rPr>
              <a:t>)</a:t>
            </a:r>
            <a:endParaRPr lang="en-US" sz="800" dirty="0">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GB" sz="800" dirty="0">
                <a:latin typeface="Arial" panose="020B0604020202020204" pitchFamily="34" charset="0"/>
                <a:ea typeface="Calibri" panose="020F0502020204030204" pitchFamily="34" charset="0"/>
                <a:cs typeface="Times New Roman" panose="02020603050405020304" pitchFamily="18" charset="0"/>
              </a:rPr>
              <a:t>Nava, A., et al., 2021. Anthropogenic drivers and Infectious Diseases diversity, Conference: </a:t>
            </a:r>
            <a:r>
              <a:rPr lang="en-GB" sz="800" dirty="0" err="1">
                <a:latin typeface="Arial" panose="020B0604020202020204" pitchFamily="34" charset="0"/>
                <a:ea typeface="Calibri" panose="020F0502020204030204" pitchFamily="34" charset="0"/>
                <a:cs typeface="Times New Roman" panose="02020603050405020304" pitchFamily="18" charset="0"/>
              </a:rPr>
              <a:t>EcoHealth</a:t>
            </a:r>
            <a:r>
              <a:rPr lang="en-GB" sz="800" dirty="0">
                <a:latin typeface="Arial" panose="020B0604020202020204" pitchFamily="34" charset="0"/>
                <a:ea typeface="Calibri" panose="020F0502020204030204" pitchFamily="34" charset="0"/>
                <a:cs typeface="Times New Roman" panose="02020603050405020304" pitchFamily="18" charset="0"/>
              </a:rPr>
              <a:t> Congress. DOI: 10.13140/RG.2.2.12103.52642.</a:t>
            </a:r>
            <a:endParaRPr lang="en-US" sz="800" dirty="0">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GB" sz="800" dirty="0">
                <a:latin typeface="Arial" panose="020B0604020202020204" pitchFamily="34" charset="0"/>
                <a:ea typeface="Calibri" panose="020F0502020204030204" pitchFamily="34" charset="0"/>
                <a:cs typeface="Times New Roman" panose="02020603050405020304" pitchFamily="18" charset="0"/>
              </a:rPr>
              <a:t>A study by Simpson et al., in 2013, suggested at least 320,000 different viruses infect the 6,495 mammal species. If all vertebrates, invertebrates, plants, lichens, mushrooms, and brown algae are included an estimate of 100,939,140 viruses is made. This does not include viruses of bacteria, archaea, and other single-celled organisms (https://www.virology.ws/2013/09/06/how-many-viruses-on-earth).</a:t>
            </a:r>
            <a:endParaRPr lang="en-US" sz="800" dirty="0">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GB" sz="800" dirty="0">
                <a:latin typeface="Arial" panose="020B0604020202020204" pitchFamily="34" charset="0"/>
                <a:ea typeface="Calibri" panose="020F0502020204030204" pitchFamily="34" charset="0"/>
                <a:cs typeface="Times New Roman" panose="02020603050405020304" pitchFamily="18" charset="0"/>
              </a:rPr>
              <a:t>Uddin, M., et al., 2020. Ecology of bat drinking behaviour and AMR patterns of Sal spp., Staphylococcus spp. and E. coli recovered from faecal droppings of bats and water in Dakar. International Journal of Infectious Disease, Volume 101, supplement 1. DOI: </a:t>
            </a:r>
            <a:r>
              <a:rPr lang="en-GB" sz="800" u="sng" dirty="0">
                <a:solidFill>
                  <a:srgbClr val="0000FF"/>
                </a:solidFill>
                <a:latin typeface="Arial" panose="020B0604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https://doi.org/10.1016/j.ijid.2020.09.060</a:t>
            </a:r>
            <a:endParaRPr lang="en-US" sz="800" dirty="0">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GB" sz="800" dirty="0">
                <a:latin typeface="Arial" panose="020B0604020202020204" pitchFamily="34" charset="0"/>
                <a:ea typeface="Calibri" panose="020F0502020204030204" pitchFamily="34" charset="0"/>
                <a:cs typeface="Times New Roman" panose="02020603050405020304" pitchFamily="18" charset="0"/>
              </a:rPr>
              <a:t>Malthus, Thomas Robert (1798). An Essay on the Principle of Population. Oxfordshire, England: Oxford World's Classics. ISBN 978-1450535540.</a:t>
            </a:r>
            <a:endParaRPr lang="en-US" sz="800" dirty="0">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GB" sz="800" dirty="0">
                <a:latin typeface="Arial" panose="020B0604020202020204" pitchFamily="34" charset="0"/>
                <a:ea typeface="Calibri" panose="020F0502020204030204" pitchFamily="34" charset="0"/>
                <a:cs typeface="Times New Roman" panose="02020603050405020304" pitchFamily="18" charset="0"/>
              </a:rPr>
              <a:t>Ricardo, David (1821). On the Principles of Political Economy and Taxation. John Murray.</a:t>
            </a:r>
            <a:endParaRPr lang="en-US" sz="800" dirty="0">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GB" sz="800" dirty="0">
                <a:latin typeface="Arial" panose="020B0604020202020204" pitchFamily="34" charset="0"/>
                <a:ea typeface="Calibri" panose="020F0502020204030204" pitchFamily="34" charset="0"/>
                <a:cs typeface="Times New Roman" panose="02020603050405020304" pitchFamily="18" charset="0"/>
              </a:rPr>
              <a:t>Alvin Toffler, (1970). Future Shock, ‘Limits to Growth’, Bantam Books.</a:t>
            </a:r>
            <a:endParaRPr lang="en-US" sz="800" dirty="0">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GB" sz="800" dirty="0">
                <a:latin typeface="Arial" panose="020B0604020202020204" pitchFamily="34" charset="0"/>
                <a:ea typeface="Calibri" panose="020F0502020204030204" pitchFamily="34" charset="0"/>
                <a:cs typeface="Times New Roman" panose="02020603050405020304" pitchFamily="18" charset="0"/>
              </a:rPr>
              <a:t>Alvin Toffler, (1980). The Third Wave, Bantam Books.</a:t>
            </a:r>
            <a:endParaRPr lang="en-US" sz="800" dirty="0">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GB" sz="800" dirty="0">
                <a:latin typeface="Arial" panose="020B0604020202020204" pitchFamily="34" charset="0"/>
                <a:ea typeface="Calibri" panose="020F0502020204030204" pitchFamily="34" charset="0"/>
                <a:cs typeface="Times New Roman" panose="02020603050405020304" pitchFamily="18" charset="0"/>
              </a:rPr>
              <a:t>Rift Valley Fever (RVF) References</a:t>
            </a:r>
            <a:endParaRPr lang="en-US" sz="800" dirty="0">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GB" sz="800" dirty="0">
                <a:latin typeface="Arial" panose="020B0604020202020204" pitchFamily="34" charset="0"/>
                <a:ea typeface="Calibri" panose="020F0502020204030204" pitchFamily="34" charset="0"/>
                <a:cs typeface="Times New Roman" panose="02020603050405020304" pitchFamily="18" charset="0"/>
              </a:rPr>
              <a:t>Linthicum K., Davies F., Bailey C., and Kairo A., 1984. Mosquito species encountered in a flooded grassland </a:t>
            </a:r>
            <a:r>
              <a:rPr lang="en-GB" sz="800" dirty="0" err="1">
                <a:latin typeface="Arial" panose="020B0604020202020204" pitchFamily="34" charset="0"/>
                <a:ea typeface="Calibri" panose="020F0502020204030204" pitchFamily="34" charset="0"/>
                <a:cs typeface="Times New Roman" panose="02020603050405020304" pitchFamily="18" charset="0"/>
              </a:rPr>
              <a:t>dambo</a:t>
            </a:r>
            <a:r>
              <a:rPr lang="en-GB" sz="800" dirty="0">
                <a:latin typeface="Arial" panose="020B0604020202020204" pitchFamily="34" charset="0"/>
                <a:ea typeface="Calibri" panose="020F0502020204030204" pitchFamily="34" charset="0"/>
                <a:cs typeface="Times New Roman" panose="02020603050405020304" pitchFamily="18" charset="0"/>
              </a:rPr>
              <a:t> in Kenya. </a:t>
            </a:r>
            <a:r>
              <a:rPr lang="en-GB" sz="800" dirty="0" err="1">
                <a:latin typeface="Arial" panose="020B0604020202020204" pitchFamily="34" charset="0"/>
                <a:ea typeface="Calibri" panose="020F0502020204030204" pitchFamily="34" charset="0"/>
                <a:cs typeface="Times New Roman" panose="02020603050405020304" pitchFamily="18" charset="0"/>
              </a:rPr>
              <a:t>Mosq</a:t>
            </a:r>
            <a:r>
              <a:rPr lang="en-GB" sz="800" dirty="0">
                <a:latin typeface="Arial" panose="020B0604020202020204" pitchFamily="34" charset="0"/>
                <a:ea typeface="Calibri" panose="020F0502020204030204" pitchFamily="34" charset="0"/>
                <a:cs typeface="Times New Roman" panose="02020603050405020304" pitchFamily="18" charset="0"/>
              </a:rPr>
              <a:t> News. http://cat.inist.fr/?aModele=affichN&amp;cpsidt=89 13484</a:t>
            </a:r>
            <a:endParaRPr lang="en-US" sz="800" dirty="0">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GB" sz="800" dirty="0">
                <a:latin typeface="Arial" panose="020B0604020202020204" pitchFamily="34" charset="0"/>
                <a:ea typeface="Calibri" panose="020F0502020204030204" pitchFamily="34" charset="0"/>
                <a:cs typeface="Times New Roman" panose="02020603050405020304" pitchFamily="18" charset="0"/>
              </a:rPr>
              <a:t>Britch S.C., and Linthicum K.J., 2007. Rift Valley Fever Working Group. Developing a research agenda and a comprehensive national prevention and response plan for Rift Valley fever in the United States. </a:t>
            </a:r>
            <a:r>
              <a:rPr lang="en-GB" sz="800" dirty="0" err="1">
                <a:latin typeface="Arial" panose="020B0604020202020204" pitchFamily="34" charset="0"/>
                <a:ea typeface="Calibri" panose="020F0502020204030204" pitchFamily="34" charset="0"/>
                <a:cs typeface="Times New Roman" panose="02020603050405020304" pitchFamily="18" charset="0"/>
              </a:rPr>
              <a:t>Emerg</a:t>
            </a:r>
            <a:r>
              <a:rPr lang="en-GB" sz="800" dirty="0">
                <a:latin typeface="Arial" panose="020B0604020202020204" pitchFamily="34" charset="0"/>
                <a:ea typeface="Calibri" panose="020F0502020204030204" pitchFamily="34" charset="0"/>
                <a:cs typeface="Times New Roman" panose="02020603050405020304" pitchFamily="18" charset="0"/>
              </a:rPr>
              <a:t> Infect Dis., Volume 13, Number 8. Available from http://www.cdc.gov/EID/content/13///e1.htm </a:t>
            </a:r>
            <a:endParaRPr lang="en-US" sz="800" dirty="0">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GB" sz="800" dirty="0" err="1">
                <a:latin typeface="Arial" panose="020B0604020202020204" pitchFamily="34" charset="0"/>
                <a:ea typeface="Calibri" panose="020F0502020204030204" pitchFamily="34" charset="0"/>
                <a:cs typeface="Times New Roman" panose="02020603050405020304" pitchFamily="18" charset="0"/>
              </a:rPr>
              <a:t>Rostal</a:t>
            </a:r>
            <a:r>
              <a:rPr lang="en-GB" sz="800" dirty="0">
                <a:latin typeface="Arial" panose="020B0604020202020204" pitchFamily="34" charset="0"/>
                <a:ea typeface="Calibri" panose="020F0502020204030204" pitchFamily="34" charset="0"/>
                <a:cs typeface="Times New Roman" panose="02020603050405020304" pitchFamily="18" charset="0"/>
              </a:rPr>
              <a:t> MK, </a:t>
            </a:r>
            <a:r>
              <a:rPr lang="en-GB" sz="800" dirty="0" err="1">
                <a:latin typeface="Arial" panose="020B0604020202020204" pitchFamily="34" charset="0"/>
                <a:ea typeface="Calibri" panose="020F0502020204030204" pitchFamily="34" charset="0"/>
                <a:cs typeface="Times New Roman" panose="02020603050405020304" pitchFamily="18" charset="0"/>
              </a:rPr>
              <a:t>Cordel</a:t>
            </a:r>
            <a:r>
              <a:rPr lang="en-GB" sz="800" dirty="0">
                <a:latin typeface="Arial" panose="020B0604020202020204" pitchFamily="34" charset="0"/>
                <a:ea typeface="Calibri" panose="020F0502020204030204" pitchFamily="34" charset="0"/>
                <a:cs typeface="Times New Roman" panose="02020603050405020304" pitchFamily="18" charset="0"/>
              </a:rPr>
              <a:t> C, van </a:t>
            </a:r>
            <a:r>
              <a:rPr lang="en-GB" sz="800" dirty="0" err="1">
                <a:latin typeface="Arial" panose="020B0604020202020204" pitchFamily="34" charset="0"/>
                <a:ea typeface="Calibri" panose="020F0502020204030204" pitchFamily="34" charset="0"/>
                <a:cs typeface="Times New Roman" panose="02020603050405020304" pitchFamily="18" charset="0"/>
              </a:rPr>
              <a:t>Staden</a:t>
            </a:r>
            <a:r>
              <a:rPr lang="en-GB" sz="800" dirty="0">
                <a:latin typeface="Arial" panose="020B0604020202020204" pitchFamily="34" charset="0"/>
                <a:ea typeface="Calibri" panose="020F0502020204030204" pitchFamily="34" charset="0"/>
                <a:cs typeface="Times New Roman" panose="02020603050405020304" pitchFamily="18" charset="0"/>
              </a:rPr>
              <a:t> L, Haydon D, </a:t>
            </a:r>
            <a:r>
              <a:rPr lang="en-GB" sz="800" dirty="0" err="1">
                <a:latin typeface="Arial" panose="020B0604020202020204" pitchFamily="34" charset="0"/>
                <a:ea typeface="Calibri" panose="020F0502020204030204" pitchFamily="34" charset="0"/>
                <a:cs typeface="Times New Roman" panose="02020603050405020304" pitchFamily="18" charset="0"/>
              </a:rPr>
              <a:t>Paweska</a:t>
            </a:r>
            <a:r>
              <a:rPr lang="en-GB" sz="800" dirty="0">
                <a:latin typeface="Arial" panose="020B0604020202020204" pitchFamily="34" charset="0"/>
                <a:ea typeface="Calibri" panose="020F0502020204030204" pitchFamily="34" charset="0"/>
                <a:cs typeface="Times New Roman" panose="02020603050405020304" pitchFamily="18" charset="0"/>
              </a:rPr>
              <a:t> JP, </a:t>
            </a:r>
            <a:r>
              <a:rPr lang="en-GB" sz="800" dirty="0" err="1">
                <a:latin typeface="Arial" panose="020B0604020202020204" pitchFamily="34" charset="0"/>
                <a:ea typeface="Calibri" panose="020F0502020204030204" pitchFamily="34" charset="0"/>
                <a:cs typeface="Times New Roman" panose="02020603050405020304" pitchFamily="18" charset="0"/>
              </a:rPr>
              <a:t>Karesh</a:t>
            </a:r>
            <a:r>
              <a:rPr lang="en-GB" sz="800" dirty="0">
                <a:latin typeface="Arial" panose="020B0604020202020204" pitchFamily="34" charset="0"/>
                <a:ea typeface="Calibri" panose="020F0502020204030204" pitchFamily="34" charset="0"/>
                <a:cs typeface="Times New Roman" panose="02020603050405020304" pitchFamily="18" charset="0"/>
              </a:rPr>
              <a:t> WB, </a:t>
            </a:r>
            <a:r>
              <a:rPr lang="en-GB" sz="800" dirty="0" err="1">
                <a:latin typeface="Arial" panose="020B0604020202020204" pitchFamily="34" charset="0"/>
                <a:ea typeface="Calibri" panose="020F0502020204030204" pitchFamily="34" charset="0"/>
                <a:cs typeface="Times New Roman" panose="02020603050405020304" pitchFamily="18" charset="0"/>
              </a:rPr>
              <a:t>Cleaveland</a:t>
            </a:r>
            <a:r>
              <a:rPr lang="en-GB" sz="800" dirty="0">
                <a:latin typeface="Arial" panose="020B0604020202020204" pitchFamily="34" charset="0"/>
                <a:ea typeface="Calibri" panose="020F0502020204030204" pitchFamily="34" charset="0"/>
                <a:cs typeface="Times New Roman" panose="02020603050405020304" pitchFamily="18" charset="0"/>
              </a:rPr>
              <a:t> S, Matthews L, Ross N. (2020) Predictors of Livestock Mortalities and Abortions During the 2010 Rift Valley Fever Outbreak in Central South Africa. Pathogens 9:914. DOI: 10.3390/pathogens9110914.</a:t>
            </a:r>
            <a:endParaRPr lang="en-US" sz="800" dirty="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063695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F8AC8-70F9-4586-A09B-8475EEB119DB}"/>
              </a:ext>
            </a:extLst>
          </p:cNvPr>
          <p:cNvSpPr>
            <a:spLocks noGrp="1"/>
          </p:cNvSpPr>
          <p:nvPr>
            <p:ph type="title"/>
          </p:nvPr>
        </p:nvSpPr>
        <p:spPr/>
        <p:txBody>
          <a:bodyPr/>
          <a:lstStyle/>
          <a:p>
            <a:r>
              <a:rPr lang="en-GB" dirty="0">
                <a:solidFill>
                  <a:prstClr val="black"/>
                </a:solidFill>
                <a:latin typeface="Arial" panose="020B0604020202020204" pitchFamily="34" charset="0"/>
                <a:ea typeface="Calibri" panose="020F0502020204030204" pitchFamily="34" charset="0"/>
                <a:cs typeface="Times New Roman" panose="02020603050405020304" pitchFamily="18" charset="0"/>
              </a:rPr>
              <a:t>References</a:t>
            </a:r>
            <a:endParaRPr lang="en-US" dirty="0"/>
          </a:p>
        </p:txBody>
      </p:sp>
      <p:sp>
        <p:nvSpPr>
          <p:cNvPr id="3" name="Content Placeholder 2">
            <a:extLst>
              <a:ext uri="{FF2B5EF4-FFF2-40B4-BE49-F238E27FC236}">
                <a16:creationId xmlns:a16="http://schemas.microsoft.com/office/drawing/2014/main" id="{2E54AC1D-15D9-4ADD-9525-0FF0F2CA866F}"/>
              </a:ext>
            </a:extLst>
          </p:cNvPr>
          <p:cNvSpPr>
            <a:spLocks noGrp="1"/>
          </p:cNvSpPr>
          <p:nvPr>
            <p:ph idx="1"/>
          </p:nvPr>
        </p:nvSpPr>
        <p:spPr/>
        <p:txBody>
          <a:bodyPr/>
          <a:lstStyle/>
          <a:p>
            <a:pPr marL="0" marR="0">
              <a:lnSpc>
                <a:spcPct val="115000"/>
              </a:lnSpc>
              <a:spcBef>
                <a:spcPts val="0"/>
              </a:spcBef>
              <a:spcAft>
                <a:spcPts val="1000"/>
              </a:spcAft>
            </a:pPr>
            <a:r>
              <a:rPr lang="en-GB" sz="800" dirty="0" err="1">
                <a:latin typeface="Arial" panose="020B0604020202020204" pitchFamily="34" charset="0"/>
                <a:ea typeface="Calibri" panose="020F0502020204030204" pitchFamily="34" charset="0"/>
                <a:cs typeface="Times New Roman" panose="02020603050405020304" pitchFamily="18" charset="0"/>
              </a:rPr>
              <a:t>Verster</a:t>
            </a:r>
            <a:r>
              <a:rPr lang="en-GB" sz="800" dirty="0">
                <a:latin typeface="Arial" panose="020B0604020202020204" pitchFamily="34" charset="0"/>
                <a:ea typeface="Calibri" panose="020F0502020204030204" pitchFamily="34" charset="0"/>
                <a:cs typeface="Times New Roman" panose="02020603050405020304" pitchFamily="18" charset="0"/>
              </a:rPr>
              <a:t> AM, </a:t>
            </a:r>
            <a:r>
              <a:rPr lang="en-GB" sz="800" dirty="0" err="1">
                <a:latin typeface="Arial" panose="020B0604020202020204" pitchFamily="34" charset="0"/>
                <a:ea typeface="Calibri" panose="020F0502020204030204" pitchFamily="34" charset="0"/>
                <a:cs typeface="Times New Roman" panose="02020603050405020304" pitchFamily="18" charset="0"/>
              </a:rPr>
              <a:t>Rostal</a:t>
            </a:r>
            <a:r>
              <a:rPr lang="en-GB" sz="800" dirty="0">
                <a:latin typeface="Arial" panose="020B0604020202020204" pitchFamily="34" charset="0"/>
                <a:ea typeface="Calibri" panose="020F0502020204030204" pitchFamily="34" charset="0"/>
                <a:cs typeface="Times New Roman" panose="02020603050405020304" pitchFamily="18" charset="0"/>
              </a:rPr>
              <a:t> MK, Liang JE, Kemp A, Brand RF, </a:t>
            </a:r>
            <a:r>
              <a:rPr lang="en-GB" sz="800" dirty="0" err="1">
                <a:latin typeface="Arial" panose="020B0604020202020204" pitchFamily="34" charset="0"/>
                <a:ea typeface="Calibri" panose="020F0502020204030204" pitchFamily="34" charset="0"/>
                <a:cs typeface="Times New Roman" panose="02020603050405020304" pitchFamily="18" charset="0"/>
              </a:rPr>
              <a:t>Anyamba</a:t>
            </a:r>
            <a:r>
              <a:rPr lang="en-GB" sz="800" dirty="0">
                <a:latin typeface="Arial" panose="020B0604020202020204" pitchFamily="34" charset="0"/>
                <a:ea typeface="Calibri" panose="020F0502020204030204" pitchFamily="34" charset="0"/>
                <a:cs typeface="Times New Roman" panose="02020603050405020304" pitchFamily="18" charset="0"/>
              </a:rPr>
              <a:t> A, </a:t>
            </a:r>
            <a:r>
              <a:rPr lang="en-GB" sz="800" dirty="0" err="1">
                <a:latin typeface="Arial" panose="020B0604020202020204" pitchFamily="34" charset="0"/>
                <a:ea typeface="Calibri" panose="020F0502020204030204" pitchFamily="34" charset="0"/>
                <a:cs typeface="Times New Roman" panose="02020603050405020304" pitchFamily="18" charset="0"/>
              </a:rPr>
              <a:t>Schal</a:t>
            </a:r>
            <a:r>
              <a:rPr lang="en-GB" sz="800" dirty="0">
                <a:latin typeface="Arial" panose="020B0604020202020204" pitchFamily="34" charset="0"/>
                <a:ea typeface="Calibri" panose="020F0502020204030204" pitchFamily="34" charset="0"/>
                <a:cs typeface="Times New Roman" panose="02020603050405020304" pitchFamily="18" charset="0"/>
              </a:rPr>
              <a:t> R, </a:t>
            </a:r>
            <a:r>
              <a:rPr lang="en-GB" sz="800" dirty="0" err="1">
                <a:latin typeface="Arial" panose="020B0604020202020204" pitchFamily="34" charset="0"/>
                <a:ea typeface="Calibri" panose="020F0502020204030204" pitchFamily="34" charset="0"/>
                <a:cs typeface="Times New Roman" panose="02020603050405020304" pitchFamily="18" charset="0"/>
              </a:rPr>
              <a:t>Paweska</a:t>
            </a:r>
            <a:r>
              <a:rPr lang="en-GB" sz="800" dirty="0">
                <a:latin typeface="Arial" panose="020B0604020202020204" pitchFamily="34" charset="0"/>
                <a:ea typeface="Calibri" panose="020F0502020204030204" pitchFamily="34" charset="0"/>
                <a:cs typeface="Times New Roman" panose="02020603050405020304" pitchFamily="18" charset="0"/>
              </a:rPr>
              <a:t> JT, </a:t>
            </a:r>
            <a:r>
              <a:rPr lang="en-GB" sz="800" dirty="0" err="1">
                <a:latin typeface="Arial" panose="020B0604020202020204" pitchFamily="34" charset="0"/>
                <a:ea typeface="Calibri" panose="020F0502020204030204" pitchFamily="34" charset="0"/>
                <a:cs typeface="Times New Roman" panose="02020603050405020304" pitchFamily="18" charset="0"/>
              </a:rPr>
              <a:t>Karesh</a:t>
            </a:r>
            <a:r>
              <a:rPr lang="en-GB" sz="800" dirty="0">
                <a:latin typeface="Arial" panose="020B0604020202020204" pitchFamily="34" charset="0"/>
                <a:ea typeface="Calibri" panose="020F0502020204030204" pitchFamily="34" charset="0"/>
                <a:cs typeface="Times New Roman" panose="02020603050405020304" pitchFamily="18" charset="0"/>
              </a:rPr>
              <a:t> WB, van </a:t>
            </a:r>
            <a:r>
              <a:rPr lang="en-GB" sz="800" dirty="0" err="1">
                <a:latin typeface="Arial" panose="020B0604020202020204" pitchFamily="34" charset="0"/>
                <a:ea typeface="Calibri" panose="020F0502020204030204" pitchFamily="34" charset="0"/>
                <a:cs typeface="Times New Roman" panose="02020603050405020304" pitchFamily="18" charset="0"/>
              </a:rPr>
              <a:t>Huyssteen</a:t>
            </a:r>
            <a:r>
              <a:rPr lang="en-GB" sz="800" dirty="0">
                <a:latin typeface="Arial" panose="020B0604020202020204" pitchFamily="34" charset="0"/>
                <a:ea typeface="Calibri" panose="020F0502020204030204" pitchFamily="34" charset="0"/>
                <a:cs typeface="Times New Roman" panose="02020603050405020304" pitchFamily="18" charset="0"/>
              </a:rPr>
              <a:t> CW. (2020) Selected wetland soil properties correlate to Rift Valley fever livestock mortalities reported in 2009-10 in central South Africa. </a:t>
            </a:r>
            <a:r>
              <a:rPr lang="en-GB" sz="800" dirty="0" err="1">
                <a:latin typeface="Arial" panose="020B0604020202020204" pitchFamily="34" charset="0"/>
                <a:ea typeface="Calibri" panose="020F0502020204030204" pitchFamily="34" charset="0"/>
                <a:cs typeface="Times New Roman" panose="02020603050405020304" pitchFamily="18" charset="0"/>
              </a:rPr>
              <a:t>PLoS</a:t>
            </a:r>
            <a:r>
              <a:rPr lang="en-GB" sz="800" dirty="0">
                <a:latin typeface="Arial" panose="020B0604020202020204" pitchFamily="34" charset="0"/>
                <a:ea typeface="Calibri" panose="020F0502020204030204" pitchFamily="34" charset="0"/>
                <a:cs typeface="Times New Roman" panose="02020603050405020304" pitchFamily="18" charset="0"/>
              </a:rPr>
              <a:t> One 15(5):e0232481. DOI: 10.1371/journal.pone.0232481.</a:t>
            </a:r>
            <a:endParaRPr lang="en-US" sz="800" dirty="0">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GB" sz="800" dirty="0" err="1">
                <a:latin typeface="Arial" panose="020B0604020202020204" pitchFamily="34" charset="0"/>
                <a:ea typeface="Calibri" panose="020F0502020204030204" pitchFamily="34" charset="0"/>
                <a:cs typeface="Times New Roman" panose="02020603050405020304" pitchFamily="18" charset="0"/>
              </a:rPr>
              <a:t>Ngoshe</a:t>
            </a:r>
            <a:r>
              <a:rPr lang="en-GB" sz="800" dirty="0">
                <a:latin typeface="Arial" panose="020B0604020202020204" pitchFamily="34" charset="0"/>
                <a:ea typeface="Calibri" panose="020F0502020204030204" pitchFamily="34" charset="0"/>
                <a:cs typeface="Times New Roman" panose="02020603050405020304" pitchFamily="18" charset="0"/>
              </a:rPr>
              <a:t> Y*, </a:t>
            </a:r>
            <a:r>
              <a:rPr lang="en-GB" sz="800" dirty="0" err="1">
                <a:latin typeface="Arial" panose="020B0604020202020204" pitchFamily="34" charset="0"/>
                <a:ea typeface="Calibri" panose="020F0502020204030204" pitchFamily="34" charset="0"/>
                <a:cs typeface="Times New Roman" panose="02020603050405020304" pitchFamily="18" charset="0"/>
              </a:rPr>
              <a:t>Avenant</a:t>
            </a:r>
            <a:r>
              <a:rPr lang="en-GB" sz="800" dirty="0">
                <a:latin typeface="Arial" panose="020B0604020202020204" pitchFamily="34" charset="0"/>
                <a:ea typeface="Calibri" panose="020F0502020204030204" pitchFamily="34" charset="0"/>
                <a:cs typeface="Times New Roman" panose="02020603050405020304" pitchFamily="18" charset="0"/>
              </a:rPr>
              <a:t> L*, </a:t>
            </a:r>
            <a:r>
              <a:rPr lang="en-GB" sz="800" dirty="0" err="1">
                <a:latin typeface="Arial" panose="020B0604020202020204" pitchFamily="34" charset="0"/>
                <a:ea typeface="Calibri" panose="020F0502020204030204" pitchFamily="34" charset="0"/>
                <a:cs typeface="Times New Roman" panose="02020603050405020304" pitchFamily="18" charset="0"/>
              </a:rPr>
              <a:t>Rostal</a:t>
            </a:r>
            <a:r>
              <a:rPr lang="en-GB" sz="800" dirty="0">
                <a:latin typeface="Arial" panose="020B0604020202020204" pitchFamily="34" charset="0"/>
                <a:ea typeface="Calibri" panose="020F0502020204030204" pitchFamily="34" charset="0"/>
                <a:cs typeface="Times New Roman" panose="02020603050405020304" pitchFamily="18" charset="0"/>
              </a:rPr>
              <a:t> MK, </a:t>
            </a:r>
            <a:r>
              <a:rPr lang="en-GB" sz="800" dirty="0" err="1">
                <a:latin typeface="Arial" panose="020B0604020202020204" pitchFamily="34" charset="0"/>
                <a:ea typeface="Calibri" panose="020F0502020204030204" pitchFamily="34" charset="0"/>
                <a:cs typeface="Times New Roman" panose="02020603050405020304" pitchFamily="18" charset="0"/>
              </a:rPr>
              <a:t>Karesh</a:t>
            </a:r>
            <a:r>
              <a:rPr lang="en-GB" sz="800" dirty="0">
                <a:latin typeface="Arial" panose="020B0604020202020204" pitchFamily="34" charset="0"/>
                <a:ea typeface="Calibri" panose="020F0502020204030204" pitchFamily="34" charset="0"/>
                <a:cs typeface="Times New Roman" panose="02020603050405020304" pitchFamily="18" charset="0"/>
              </a:rPr>
              <a:t> WB,  </a:t>
            </a:r>
            <a:r>
              <a:rPr lang="en-GB" sz="800" dirty="0" err="1">
                <a:latin typeface="Arial" panose="020B0604020202020204" pitchFamily="34" charset="0"/>
                <a:ea typeface="Calibri" panose="020F0502020204030204" pitchFamily="34" charset="0"/>
                <a:cs typeface="Times New Roman" panose="02020603050405020304" pitchFamily="18" charset="0"/>
              </a:rPr>
              <a:t>Paweska</a:t>
            </a:r>
            <a:r>
              <a:rPr lang="en-GB" sz="800" dirty="0">
                <a:latin typeface="Arial" panose="020B0604020202020204" pitchFamily="34" charset="0"/>
                <a:ea typeface="Calibri" panose="020F0502020204030204" pitchFamily="34" charset="0"/>
                <a:cs typeface="Times New Roman" panose="02020603050405020304" pitchFamily="18" charset="0"/>
              </a:rPr>
              <a:t> JP, </a:t>
            </a:r>
            <a:r>
              <a:rPr lang="en-GB" sz="800" dirty="0" err="1">
                <a:latin typeface="Arial" panose="020B0604020202020204" pitchFamily="34" charset="0"/>
                <a:ea typeface="Calibri" panose="020F0502020204030204" pitchFamily="34" charset="0"/>
                <a:cs typeface="Times New Roman" panose="02020603050405020304" pitchFamily="18" charset="0"/>
              </a:rPr>
              <a:t>Bagge</a:t>
            </a:r>
            <a:r>
              <a:rPr lang="en-GB" sz="800" dirty="0">
                <a:latin typeface="Arial" panose="020B0604020202020204" pitchFamily="34" charset="0"/>
                <a:ea typeface="Calibri" panose="020F0502020204030204" pitchFamily="34" charset="0"/>
                <a:cs typeface="Times New Roman" panose="02020603050405020304" pitchFamily="18" charset="0"/>
              </a:rPr>
              <a:t> WB, Jansen van </a:t>
            </a:r>
            <a:r>
              <a:rPr lang="en-GB" sz="800" dirty="0" err="1">
                <a:latin typeface="Arial" panose="020B0604020202020204" pitchFamily="34" charset="0"/>
                <a:ea typeface="Calibri" panose="020F0502020204030204" pitchFamily="34" charset="0"/>
                <a:cs typeface="Times New Roman" panose="02020603050405020304" pitchFamily="18" charset="0"/>
              </a:rPr>
              <a:t>Vuren</a:t>
            </a:r>
            <a:r>
              <a:rPr lang="en-GB" sz="800" dirty="0">
                <a:latin typeface="Arial" panose="020B0604020202020204" pitchFamily="34" charset="0"/>
                <a:ea typeface="Calibri" panose="020F0502020204030204" pitchFamily="34" charset="0"/>
                <a:cs typeface="Times New Roman" panose="02020603050405020304" pitchFamily="18" charset="0"/>
              </a:rPr>
              <a:t>, JP, Kemp A, </a:t>
            </a:r>
            <a:r>
              <a:rPr lang="en-GB" sz="800" dirty="0" err="1">
                <a:latin typeface="Arial" panose="020B0604020202020204" pitchFamily="34" charset="0"/>
                <a:ea typeface="Calibri" panose="020F0502020204030204" pitchFamily="34" charset="0"/>
                <a:cs typeface="Times New Roman" panose="02020603050405020304" pitchFamily="18" charset="0"/>
              </a:rPr>
              <a:t>Cordel</a:t>
            </a:r>
            <a:r>
              <a:rPr lang="en-GB" sz="800" dirty="0">
                <a:latin typeface="Arial" panose="020B0604020202020204" pitchFamily="34" charset="0"/>
                <a:ea typeface="Calibri" panose="020F0502020204030204" pitchFamily="34" charset="0"/>
                <a:cs typeface="Times New Roman" panose="02020603050405020304" pitchFamily="18" charset="0"/>
              </a:rPr>
              <a:t> C, </a:t>
            </a:r>
            <a:r>
              <a:rPr lang="en-GB" sz="800" dirty="0" err="1">
                <a:latin typeface="Arial" panose="020B0604020202020204" pitchFamily="34" charset="0"/>
                <a:ea typeface="Calibri" panose="020F0502020204030204" pitchFamily="34" charset="0"/>
                <a:cs typeface="Times New Roman" panose="02020603050405020304" pitchFamily="18" charset="0"/>
              </a:rPr>
              <a:t>Msimang</a:t>
            </a:r>
            <a:r>
              <a:rPr lang="en-GB" sz="800" dirty="0">
                <a:latin typeface="Arial" panose="020B0604020202020204" pitchFamily="34" charset="0"/>
                <a:ea typeface="Calibri" panose="020F0502020204030204" pitchFamily="34" charset="0"/>
                <a:cs typeface="Times New Roman" panose="02020603050405020304" pitchFamily="18" charset="0"/>
              </a:rPr>
              <a:t> V, Thompson P. (2020) Patterns of Rift Valley fever virus seropositivity in domestic ruminants in central South Africa four years after a large outbreak. Scientific Reports 10:5489. DOI: 10.1038/s41598-020-62453-6.</a:t>
            </a:r>
            <a:endParaRPr lang="en-US" sz="800" dirty="0">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GB" sz="800" dirty="0" err="1">
                <a:latin typeface="Arial" panose="020B0604020202020204" pitchFamily="34" charset="0"/>
                <a:ea typeface="Calibri" panose="020F0502020204030204" pitchFamily="34" charset="0"/>
                <a:cs typeface="Times New Roman" panose="02020603050405020304" pitchFamily="18" charset="0"/>
              </a:rPr>
              <a:t>Msimang</a:t>
            </a:r>
            <a:r>
              <a:rPr lang="en-GB" sz="800" dirty="0">
                <a:latin typeface="Arial" panose="020B0604020202020204" pitchFamily="34" charset="0"/>
                <a:ea typeface="Calibri" panose="020F0502020204030204" pitchFamily="34" charset="0"/>
                <a:cs typeface="Times New Roman" panose="02020603050405020304" pitchFamily="18" charset="0"/>
              </a:rPr>
              <a:t> V, Thompson PN, Jansen van </a:t>
            </a:r>
            <a:r>
              <a:rPr lang="en-GB" sz="800" dirty="0" err="1">
                <a:latin typeface="Arial" panose="020B0604020202020204" pitchFamily="34" charset="0"/>
                <a:ea typeface="Calibri" panose="020F0502020204030204" pitchFamily="34" charset="0"/>
                <a:cs typeface="Times New Roman" panose="02020603050405020304" pitchFamily="18" charset="0"/>
              </a:rPr>
              <a:t>Vuren</a:t>
            </a:r>
            <a:r>
              <a:rPr lang="en-GB" sz="800" dirty="0">
                <a:latin typeface="Arial" panose="020B0604020202020204" pitchFamily="34" charset="0"/>
                <a:ea typeface="Calibri" panose="020F0502020204030204" pitchFamily="34" charset="0"/>
                <a:cs typeface="Times New Roman" panose="02020603050405020304" pitchFamily="18" charset="0"/>
              </a:rPr>
              <a:t> P, </a:t>
            </a:r>
            <a:r>
              <a:rPr lang="en-GB" sz="800" dirty="0" err="1">
                <a:latin typeface="Arial" panose="020B0604020202020204" pitchFamily="34" charset="0"/>
                <a:ea typeface="Calibri" panose="020F0502020204030204" pitchFamily="34" charset="0"/>
                <a:cs typeface="Times New Roman" panose="02020603050405020304" pitchFamily="18" charset="0"/>
              </a:rPr>
              <a:t>Tempia</a:t>
            </a:r>
            <a:r>
              <a:rPr lang="en-GB" sz="800" dirty="0">
                <a:latin typeface="Arial" panose="020B0604020202020204" pitchFamily="34" charset="0"/>
                <a:ea typeface="Calibri" panose="020F0502020204030204" pitchFamily="34" charset="0"/>
                <a:cs typeface="Times New Roman" panose="02020603050405020304" pitchFamily="18" charset="0"/>
              </a:rPr>
              <a:t> S, </a:t>
            </a:r>
            <a:r>
              <a:rPr lang="en-GB" sz="800" dirty="0" err="1">
                <a:latin typeface="Arial" panose="020B0604020202020204" pitchFamily="34" charset="0"/>
                <a:ea typeface="Calibri" panose="020F0502020204030204" pitchFamily="34" charset="0"/>
                <a:cs typeface="Times New Roman" panose="02020603050405020304" pitchFamily="18" charset="0"/>
              </a:rPr>
              <a:t>Cordel</a:t>
            </a:r>
            <a:r>
              <a:rPr lang="en-GB" sz="800" dirty="0">
                <a:latin typeface="Arial" panose="020B0604020202020204" pitchFamily="34" charset="0"/>
                <a:ea typeface="Calibri" panose="020F0502020204030204" pitchFamily="34" charset="0"/>
                <a:cs typeface="Times New Roman" panose="02020603050405020304" pitchFamily="18" charset="0"/>
              </a:rPr>
              <a:t> C, </a:t>
            </a:r>
            <a:r>
              <a:rPr lang="en-GB" sz="800" dirty="0" err="1">
                <a:latin typeface="Arial" panose="020B0604020202020204" pitchFamily="34" charset="0"/>
                <a:ea typeface="Calibri" panose="020F0502020204030204" pitchFamily="34" charset="0"/>
                <a:cs typeface="Times New Roman" panose="02020603050405020304" pitchFamily="18" charset="0"/>
              </a:rPr>
              <a:t>Kgaladi</a:t>
            </a:r>
            <a:r>
              <a:rPr lang="en-GB" sz="800" dirty="0">
                <a:latin typeface="Arial" panose="020B0604020202020204" pitchFamily="34" charset="0"/>
                <a:ea typeface="Calibri" panose="020F0502020204030204" pitchFamily="34" charset="0"/>
                <a:cs typeface="Times New Roman" panose="02020603050405020304" pitchFamily="18" charset="0"/>
              </a:rPr>
              <a:t> J, </a:t>
            </a:r>
            <a:r>
              <a:rPr lang="en-GB" sz="800" dirty="0" err="1">
                <a:latin typeface="Arial" panose="020B0604020202020204" pitchFamily="34" charset="0"/>
                <a:ea typeface="Calibri" panose="020F0502020204030204" pitchFamily="34" charset="0"/>
                <a:cs typeface="Times New Roman" panose="02020603050405020304" pitchFamily="18" charset="0"/>
              </a:rPr>
              <a:t>Khosa</a:t>
            </a:r>
            <a:r>
              <a:rPr lang="en-GB" sz="800" dirty="0">
                <a:latin typeface="Arial" panose="020B0604020202020204" pitchFamily="34" charset="0"/>
                <a:ea typeface="Calibri" panose="020F0502020204030204" pitchFamily="34" charset="0"/>
                <a:cs typeface="Times New Roman" panose="02020603050405020304" pitchFamily="18" charset="0"/>
              </a:rPr>
              <a:t> J, Burt FJ, Liang J, </a:t>
            </a:r>
            <a:r>
              <a:rPr lang="en-GB" sz="800" dirty="0" err="1">
                <a:latin typeface="Arial" panose="020B0604020202020204" pitchFamily="34" charset="0"/>
                <a:ea typeface="Calibri" panose="020F0502020204030204" pitchFamily="34" charset="0"/>
                <a:cs typeface="Times New Roman" panose="02020603050405020304" pitchFamily="18" charset="0"/>
              </a:rPr>
              <a:t>Rostal</a:t>
            </a:r>
            <a:r>
              <a:rPr lang="en-GB" sz="800" dirty="0">
                <a:latin typeface="Arial" panose="020B0604020202020204" pitchFamily="34" charset="0"/>
                <a:ea typeface="Calibri" panose="020F0502020204030204" pitchFamily="34" charset="0"/>
                <a:cs typeface="Times New Roman" panose="02020603050405020304" pitchFamily="18" charset="0"/>
              </a:rPr>
              <a:t> MK, </a:t>
            </a:r>
            <a:r>
              <a:rPr lang="en-GB" sz="800" dirty="0" err="1">
                <a:latin typeface="Arial" panose="020B0604020202020204" pitchFamily="34" charset="0"/>
                <a:ea typeface="Calibri" panose="020F0502020204030204" pitchFamily="34" charset="0"/>
                <a:cs typeface="Times New Roman" panose="02020603050405020304" pitchFamily="18" charset="0"/>
              </a:rPr>
              <a:t>Karesh</a:t>
            </a:r>
            <a:r>
              <a:rPr lang="en-GB" sz="800" dirty="0">
                <a:latin typeface="Arial" panose="020B0604020202020204" pitchFamily="34" charset="0"/>
                <a:ea typeface="Calibri" panose="020F0502020204030204" pitchFamily="34" charset="0"/>
                <a:cs typeface="Times New Roman" panose="02020603050405020304" pitchFamily="18" charset="0"/>
              </a:rPr>
              <a:t> WB, </a:t>
            </a:r>
            <a:r>
              <a:rPr lang="en-GB" sz="800" dirty="0" err="1">
                <a:latin typeface="Arial" panose="020B0604020202020204" pitchFamily="34" charset="0"/>
                <a:ea typeface="Calibri" panose="020F0502020204030204" pitchFamily="34" charset="0"/>
                <a:cs typeface="Times New Roman" panose="02020603050405020304" pitchFamily="18" charset="0"/>
              </a:rPr>
              <a:t>Paweska</a:t>
            </a:r>
            <a:r>
              <a:rPr lang="en-GB" sz="800" dirty="0">
                <a:latin typeface="Arial" panose="020B0604020202020204" pitchFamily="34" charset="0"/>
                <a:ea typeface="Calibri" panose="020F0502020204030204" pitchFamily="34" charset="0"/>
                <a:cs typeface="Times New Roman" panose="02020603050405020304" pitchFamily="18" charset="0"/>
              </a:rPr>
              <a:t> JP. (2019) Rift Valley fever virus exposure amongst farmers, farm workers, and veterinary professionals in central South Africa. Viruses 11:140. DOI: 10.3390/v11020140.</a:t>
            </a:r>
            <a:endParaRPr lang="en-US" sz="800" dirty="0">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GB" sz="800" dirty="0">
                <a:latin typeface="Arial" panose="020B0604020202020204" pitchFamily="34" charset="0"/>
                <a:ea typeface="Calibri" panose="020F0502020204030204" pitchFamily="34" charset="0"/>
                <a:cs typeface="Times New Roman" panose="02020603050405020304" pitchFamily="18" charset="0"/>
              </a:rPr>
              <a:t>Brand R, </a:t>
            </a:r>
            <a:r>
              <a:rPr lang="en-GB" sz="800" dirty="0" err="1">
                <a:latin typeface="Arial" panose="020B0604020202020204" pitchFamily="34" charset="0"/>
                <a:ea typeface="Calibri" panose="020F0502020204030204" pitchFamily="34" charset="0"/>
                <a:cs typeface="Times New Roman" panose="02020603050405020304" pitchFamily="18" charset="0"/>
              </a:rPr>
              <a:t>Rostal</a:t>
            </a:r>
            <a:r>
              <a:rPr lang="en-GB" sz="800" dirty="0">
                <a:latin typeface="Arial" panose="020B0604020202020204" pitchFamily="34" charset="0"/>
                <a:ea typeface="Calibri" panose="020F0502020204030204" pitchFamily="34" charset="0"/>
                <a:cs typeface="Times New Roman" panose="02020603050405020304" pitchFamily="18" charset="0"/>
              </a:rPr>
              <a:t> MK, Kemp A, </a:t>
            </a:r>
            <a:r>
              <a:rPr lang="en-GB" sz="800" dirty="0" err="1">
                <a:latin typeface="Arial" panose="020B0604020202020204" pitchFamily="34" charset="0"/>
                <a:ea typeface="Calibri" panose="020F0502020204030204" pitchFamily="34" charset="0"/>
                <a:cs typeface="Times New Roman" panose="02020603050405020304" pitchFamily="18" charset="0"/>
              </a:rPr>
              <a:t>Anyamba</a:t>
            </a:r>
            <a:r>
              <a:rPr lang="en-GB" sz="800" dirty="0">
                <a:latin typeface="Arial" panose="020B0604020202020204" pitchFamily="34" charset="0"/>
                <a:ea typeface="Calibri" panose="020F0502020204030204" pitchFamily="34" charset="0"/>
                <a:cs typeface="Times New Roman" panose="02020603050405020304" pitchFamily="18" charset="0"/>
              </a:rPr>
              <a:t> A, </a:t>
            </a:r>
            <a:r>
              <a:rPr lang="en-GB" sz="800" dirty="0" err="1">
                <a:latin typeface="Arial" panose="020B0604020202020204" pitchFamily="34" charset="0"/>
                <a:ea typeface="Calibri" panose="020F0502020204030204" pitchFamily="34" charset="0"/>
                <a:cs typeface="Times New Roman" panose="02020603050405020304" pitchFamily="18" charset="0"/>
              </a:rPr>
              <a:t>Zweigers</a:t>
            </a:r>
            <a:r>
              <a:rPr lang="en-GB" sz="800" dirty="0">
                <a:latin typeface="Arial" panose="020B0604020202020204" pitchFamily="34" charset="0"/>
                <a:ea typeface="Calibri" panose="020F0502020204030204" pitchFamily="34" charset="0"/>
                <a:cs typeface="Times New Roman" panose="02020603050405020304" pitchFamily="18" charset="0"/>
              </a:rPr>
              <a:t> H, van </a:t>
            </a:r>
            <a:r>
              <a:rPr lang="en-GB" sz="800" dirty="0" err="1">
                <a:latin typeface="Arial" panose="020B0604020202020204" pitchFamily="34" charset="0"/>
                <a:ea typeface="Calibri" panose="020F0502020204030204" pitchFamily="34" charset="0"/>
                <a:cs typeface="Times New Roman" panose="02020603050405020304" pitchFamily="18" charset="0"/>
              </a:rPr>
              <a:t>Huuysteen</a:t>
            </a:r>
            <a:r>
              <a:rPr lang="en-GB" sz="800" dirty="0">
                <a:latin typeface="Arial" panose="020B0604020202020204" pitchFamily="34" charset="0"/>
                <a:ea typeface="Calibri" panose="020F0502020204030204" pitchFamily="34" charset="0"/>
                <a:cs typeface="Times New Roman" panose="02020603050405020304" pitchFamily="18" charset="0"/>
              </a:rPr>
              <a:t> C, </a:t>
            </a:r>
            <a:r>
              <a:rPr lang="en-GB" sz="800" dirty="0" err="1">
                <a:latin typeface="Arial" panose="020B0604020202020204" pitchFamily="34" charset="0"/>
                <a:ea typeface="Calibri" panose="020F0502020204030204" pitchFamily="34" charset="0"/>
                <a:cs typeface="Times New Roman" panose="02020603050405020304" pitchFamily="18" charset="0"/>
              </a:rPr>
              <a:t>Karesh</a:t>
            </a:r>
            <a:r>
              <a:rPr lang="en-GB" sz="800" dirty="0">
                <a:latin typeface="Arial" panose="020B0604020202020204" pitchFamily="34" charset="0"/>
                <a:ea typeface="Calibri" panose="020F0502020204030204" pitchFamily="34" charset="0"/>
                <a:cs typeface="Times New Roman" panose="02020603050405020304" pitchFamily="18" charset="0"/>
              </a:rPr>
              <a:t> WB, </a:t>
            </a:r>
            <a:r>
              <a:rPr lang="en-GB" sz="800" dirty="0" err="1">
                <a:latin typeface="Arial" panose="020B0604020202020204" pitchFamily="34" charset="0"/>
                <a:ea typeface="Calibri" panose="020F0502020204030204" pitchFamily="34" charset="0"/>
                <a:cs typeface="Times New Roman" panose="02020603050405020304" pitchFamily="18" charset="0"/>
              </a:rPr>
              <a:t>Paweska</a:t>
            </a:r>
            <a:r>
              <a:rPr lang="en-GB" sz="800" dirty="0">
                <a:latin typeface="Arial" panose="020B0604020202020204" pitchFamily="34" charset="0"/>
                <a:ea typeface="Calibri" panose="020F0502020204030204" pitchFamily="34" charset="0"/>
                <a:cs typeface="Times New Roman" panose="02020603050405020304" pitchFamily="18" charset="0"/>
              </a:rPr>
              <a:t> JP. (2018) A phytosociological analysis and description of wetland vegetation and ecological factors associated with locations of high mortality for the 2010-11 Rift Valley fever outbreak in South Africa. </a:t>
            </a:r>
            <a:r>
              <a:rPr lang="en-GB" sz="800" dirty="0" err="1">
                <a:latin typeface="Arial" panose="020B0604020202020204" pitchFamily="34" charset="0"/>
                <a:ea typeface="Calibri" panose="020F0502020204030204" pitchFamily="34" charset="0"/>
                <a:cs typeface="Times New Roman" panose="02020603050405020304" pitchFamily="18" charset="0"/>
              </a:rPr>
              <a:t>PLoS</a:t>
            </a:r>
            <a:r>
              <a:rPr lang="en-GB" sz="800" dirty="0">
                <a:latin typeface="Arial" panose="020B0604020202020204" pitchFamily="34" charset="0"/>
                <a:ea typeface="Calibri" panose="020F0502020204030204" pitchFamily="34" charset="0"/>
                <a:cs typeface="Times New Roman" panose="02020603050405020304" pitchFamily="18" charset="0"/>
              </a:rPr>
              <a:t> One 13(2): e0191585. DOI: 10.1371/journal.pone.0191585.</a:t>
            </a:r>
            <a:endParaRPr lang="en-US" sz="800" dirty="0">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GB" sz="800" dirty="0" err="1">
                <a:latin typeface="Arial" panose="020B0604020202020204" pitchFamily="34" charset="0"/>
                <a:ea typeface="Calibri" panose="020F0502020204030204" pitchFamily="34" charset="0"/>
                <a:cs typeface="Times New Roman" panose="02020603050405020304" pitchFamily="18" charset="0"/>
              </a:rPr>
              <a:t>Rostal</a:t>
            </a:r>
            <a:r>
              <a:rPr lang="en-GB" sz="800" dirty="0">
                <a:latin typeface="Arial" panose="020B0604020202020204" pitchFamily="34" charset="0"/>
                <a:ea typeface="Calibri" panose="020F0502020204030204" pitchFamily="34" charset="0"/>
                <a:cs typeface="Times New Roman" panose="02020603050405020304" pitchFamily="18" charset="0"/>
              </a:rPr>
              <a:t> MK, Ross N, </a:t>
            </a:r>
            <a:r>
              <a:rPr lang="en-GB" sz="800" dirty="0" err="1">
                <a:latin typeface="Arial" panose="020B0604020202020204" pitchFamily="34" charset="0"/>
                <a:ea typeface="Calibri" panose="020F0502020204030204" pitchFamily="34" charset="0"/>
                <a:cs typeface="Times New Roman" panose="02020603050405020304" pitchFamily="18" charset="0"/>
              </a:rPr>
              <a:t>Machalaba</a:t>
            </a:r>
            <a:r>
              <a:rPr lang="en-GB" sz="800" dirty="0">
                <a:latin typeface="Arial" panose="020B0604020202020204" pitchFamily="34" charset="0"/>
                <a:ea typeface="Calibri" panose="020F0502020204030204" pitchFamily="34" charset="0"/>
                <a:cs typeface="Times New Roman" panose="02020603050405020304" pitchFamily="18" charset="0"/>
              </a:rPr>
              <a:t> C, </a:t>
            </a:r>
            <a:r>
              <a:rPr lang="en-GB" sz="800" dirty="0" err="1">
                <a:latin typeface="Arial" panose="020B0604020202020204" pitchFamily="34" charset="0"/>
                <a:ea typeface="Calibri" panose="020F0502020204030204" pitchFamily="34" charset="0"/>
                <a:cs typeface="Times New Roman" panose="02020603050405020304" pitchFamily="18" charset="0"/>
              </a:rPr>
              <a:t>Cordel</a:t>
            </a:r>
            <a:r>
              <a:rPr lang="en-GB" sz="800" dirty="0">
                <a:latin typeface="Arial" panose="020B0604020202020204" pitchFamily="34" charset="0"/>
                <a:ea typeface="Calibri" panose="020F0502020204030204" pitchFamily="34" charset="0"/>
                <a:cs typeface="Times New Roman" panose="02020603050405020304" pitchFamily="18" charset="0"/>
              </a:rPr>
              <a:t> C, </a:t>
            </a:r>
            <a:r>
              <a:rPr lang="en-GB" sz="800" dirty="0" err="1">
                <a:latin typeface="Arial" panose="020B0604020202020204" pitchFamily="34" charset="0"/>
                <a:ea typeface="Calibri" panose="020F0502020204030204" pitchFamily="34" charset="0"/>
                <a:cs typeface="Times New Roman" panose="02020603050405020304" pitchFamily="18" charset="0"/>
              </a:rPr>
              <a:t>Paweska</a:t>
            </a:r>
            <a:r>
              <a:rPr lang="en-GB" sz="800" dirty="0">
                <a:latin typeface="Arial" panose="020B0604020202020204" pitchFamily="34" charset="0"/>
                <a:ea typeface="Calibri" panose="020F0502020204030204" pitchFamily="34" charset="0"/>
                <a:cs typeface="Times New Roman" panose="02020603050405020304" pitchFamily="18" charset="0"/>
              </a:rPr>
              <a:t> JT, </a:t>
            </a:r>
            <a:r>
              <a:rPr lang="en-GB" sz="800" dirty="0" err="1">
                <a:latin typeface="Arial" panose="020B0604020202020204" pitchFamily="34" charset="0"/>
                <a:ea typeface="Calibri" panose="020F0502020204030204" pitchFamily="34" charset="0"/>
                <a:cs typeface="Times New Roman" panose="02020603050405020304" pitchFamily="18" charset="0"/>
              </a:rPr>
              <a:t>Karesh</a:t>
            </a:r>
            <a:r>
              <a:rPr lang="en-GB" sz="800" dirty="0">
                <a:latin typeface="Arial" panose="020B0604020202020204" pitchFamily="34" charset="0"/>
                <a:ea typeface="Calibri" panose="020F0502020204030204" pitchFamily="34" charset="0"/>
                <a:cs typeface="Times New Roman" panose="02020603050405020304" pitchFamily="18" charset="0"/>
              </a:rPr>
              <a:t> WB. (2018) Benefits of a One Health approach: An example using Rift Valley fever. One Health 5:34-36. DOI: 10.1016/j.onehlt.2018.01.001.</a:t>
            </a:r>
            <a:endParaRPr lang="en-US" sz="800" dirty="0">
              <a:latin typeface="Arial" panose="020B0604020202020204" pitchFamily="34" charset="0"/>
              <a:ea typeface="Calibri" panose="020F0502020204030204" pitchFamily="34" charset="0"/>
              <a:cs typeface="Times New Roman" panose="02020603050405020304" pitchFamily="18" charset="0"/>
            </a:endParaRPr>
          </a:p>
          <a:p>
            <a:r>
              <a:rPr lang="en-GB" sz="800" dirty="0" err="1">
                <a:latin typeface="Arial" panose="020B0604020202020204" pitchFamily="34" charset="0"/>
                <a:ea typeface="Calibri" panose="020F0502020204030204" pitchFamily="34" charset="0"/>
                <a:cs typeface="Times New Roman" panose="02020603050405020304" pitchFamily="18" charset="0"/>
              </a:rPr>
              <a:t>Rostal</a:t>
            </a:r>
            <a:r>
              <a:rPr lang="en-GB" sz="800" dirty="0">
                <a:latin typeface="Arial" panose="020B0604020202020204" pitchFamily="34" charset="0"/>
                <a:ea typeface="Calibri" panose="020F0502020204030204" pitchFamily="34" charset="0"/>
                <a:cs typeface="Times New Roman" panose="02020603050405020304" pitchFamily="18" charset="0"/>
              </a:rPr>
              <a:t> MK, Liang JE, Zimmermann D, </a:t>
            </a:r>
            <a:r>
              <a:rPr lang="en-GB" sz="800" dirty="0" err="1">
                <a:latin typeface="Arial" panose="020B0604020202020204" pitchFamily="34" charset="0"/>
                <a:ea typeface="Calibri" panose="020F0502020204030204" pitchFamily="34" charset="0"/>
                <a:cs typeface="Times New Roman" panose="02020603050405020304" pitchFamily="18" charset="0"/>
              </a:rPr>
              <a:t>Bengis</a:t>
            </a:r>
            <a:r>
              <a:rPr lang="en-GB" sz="800" dirty="0">
                <a:latin typeface="Arial" panose="020B0604020202020204" pitchFamily="34" charset="0"/>
                <a:ea typeface="Calibri" panose="020F0502020204030204" pitchFamily="34" charset="0"/>
                <a:cs typeface="Times New Roman" panose="02020603050405020304" pitchFamily="18" charset="0"/>
              </a:rPr>
              <a:t> R, </a:t>
            </a:r>
            <a:r>
              <a:rPr lang="en-GB" sz="800" dirty="0" err="1">
                <a:latin typeface="Arial" panose="020B0604020202020204" pitchFamily="34" charset="0"/>
                <a:ea typeface="Calibri" panose="020F0502020204030204" pitchFamily="34" charset="0"/>
                <a:cs typeface="Times New Roman" panose="02020603050405020304" pitchFamily="18" charset="0"/>
              </a:rPr>
              <a:t>Paweska</a:t>
            </a:r>
            <a:r>
              <a:rPr lang="en-GB" sz="800" dirty="0">
                <a:latin typeface="Arial" panose="020B0604020202020204" pitchFamily="34" charset="0"/>
                <a:ea typeface="Calibri" panose="020F0502020204030204" pitchFamily="34" charset="0"/>
                <a:cs typeface="Times New Roman" panose="02020603050405020304" pitchFamily="18" charset="0"/>
              </a:rPr>
              <a:t> JP, </a:t>
            </a:r>
            <a:r>
              <a:rPr lang="en-GB" sz="800" dirty="0" err="1">
                <a:latin typeface="Arial" panose="020B0604020202020204" pitchFamily="34" charset="0"/>
                <a:ea typeface="Calibri" panose="020F0502020204030204" pitchFamily="34" charset="0"/>
                <a:cs typeface="Times New Roman" panose="02020603050405020304" pitchFamily="18" charset="0"/>
              </a:rPr>
              <a:t>Karesh</a:t>
            </a:r>
            <a:r>
              <a:rPr lang="en-GB" sz="800" dirty="0">
                <a:latin typeface="Arial" panose="020B0604020202020204" pitchFamily="34" charset="0"/>
                <a:ea typeface="Calibri" panose="020F0502020204030204" pitchFamily="34" charset="0"/>
                <a:cs typeface="Times New Roman" panose="02020603050405020304" pitchFamily="18" charset="0"/>
              </a:rPr>
              <a:t> WB. (2017) Rift Valley fever: Does wildlife play a role? International Journal of Laboratory Animals  1–12. DOI: 10.1093/</a:t>
            </a:r>
            <a:r>
              <a:rPr lang="en-GB" sz="800" dirty="0" err="1">
                <a:latin typeface="Arial" panose="020B0604020202020204" pitchFamily="34" charset="0"/>
                <a:ea typeface="Calibri" panose="020F0502020204030204" pitchFamily="34" charset="0"/>
                <a:cs typeface="Times New Roman" panose="02020603050405020304" pitchFamily="18" charset="0"/>
              </a:rPr>
              <a:t>ilar</a:t>
            </a:r>
            <a:r>
              <a:rPr lang="en-GB" sz="800" dirty="0">
                <a:latin typeface="Arial" panose="020B0604020202020204" pitchFamily="34" charset="0"/>
                <a:ea typeface="Calibri" panose="020F0502020204030204" pitchFamily="34" charset="0"/>
                <a:cs typeface="Times New Roman" panose="02020603050405020304" pitchFamily="18" charset="0"/>
              </a:rPr>
              <a:t>/ilx023</a:t>
            </a:r>
            <a:endParaRPr lang="en-US" sz="800" dirty="0"/>
          </a:p>
        </p:txBody>
      </p:sp>
    </p:spTree>
    <p:extLst>
      <p:ext uri="{BB962C8B-B14F-4D97-AF65-F5344CB8AC3E}">
        <p14:creationId xmlns:p14="http://schemas.microsoft.com/office/powerpoint/2010/main" val="13228628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extBox 3"/>
          <p:cNvSpPr txBox="1">
            <a:spLocks noChangeArrowheads="1"/>
          </p:cNvSpPr>
          <p:nvPr/>
        </p:nvSpPr>
        <p:spPr bwMode="auto">
          <a:xfrm>
            <a:off x="7696200" y="2286000"/>
            <a:ext cx="184150" cy="307975"/>
          </a:xfrm>
          <a:prstGeom prst="rect">
            <a:avLst/>
          </a:prstGeom>
          <a:noFill/>
          <a:ln w="9525">
            <a:noFill/>
            <a:miter lim="800000"/>
            <a:headEnd/>
            <a:tailEnd/>
          </a:ln>
        </p:spPr>
        <p:txBody>
          <a:bodyPr wrap="none">
            <a:spAutoFit/>
          </a:bodyPr>
          <a:lstStyle/>
          <a:p>
            <a:endParaRPr lang="en-US" dirty="0"/>
          </a:p>
        </p:txBody>
      </p:sp>
      <p:pic>
        <p:nvPicPr>
          <p:cNvPr id="96258" name="Picture 1" descr="ccbh_id.png"/>
          <p:cNvPicPr>
            <a:picLocks noChangeAspect="1"/>
          </p:cNvPicPr>
          <p:nvPr/>
        </p:nvPicPr>
        <p:blipFill>
          <a:blip r:embed="rId3"/>
          <a:srcRect/>
          <a:stretch>
            <a:fillRect/>
          </a:stretch>
        </p:blipFill>
        <p:spPr bwMode="auto">
          <a:xfrm>
            <a:off x="868363" y="1371600"/>
            <a:ext cx="7437437" cy="3960813"/>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91600" cy="1143000"/>
          </a:xfrm>
        </p:spPr>
        <p:txBody>
          <a:bodyPr/>
          <a:lstStyle/>
          <a:p>
            <a:r>
              <a:rPr lang="en-US" sz="4000" b="1" dirty="0">
                <a:solidFill>
                  <a:srgbClr val="6ABA2F"/>
                </a:solidFill>
                <a:latin typeface="Georgia" panose="02040502050405020303" pitchFamily="18" charset="0"/>
              </a:rPr>
              <a:t>Zoonosis: </a:t>
            </a:r>
            <a:br>
              <a:rPr lang="en-US" sz="4000" b="1" dirty="0">
                <a:solidFill>
                  <a:srgbClr val="6ABA2F"/>
                </a:solidFill>
                <a:latin typeface="Georgia" panose="02040502050405020303" pitchFamily="18" charset="0"/>
              </a:rPr>
            </a:br>
            <a:r>
              <a:rPr lang="en-US" sz="4000" b="1" dirty="0">
                <a:solidFill>
                  <a:srgbClr val="6ABA2F"/>
                </a:solidFill>
                <a:latin typeface="Georgia" panose="02040502050405020303" pitchFamily="18" charset="0"/>
              </a:rPr>
              <a:t>Causes of Increasing Infections</a:t>
            </a:r>
          </a:p>
        </p:txBody>
      </p:sp>
      <p:sp>
        <p:nvSpPr>
          <p:cNvPr id="3" name="Content Placeholder 2"/>
          <p:cNvSpPr>
            <a:spLocks noGrp="1"/>
          </p:cNvSpPr>
          <p:nvPr>
            <p:ph idx="1"/>
          </p:nvPr>
        </p:nvSpPr>
        <p:spPr>
          <a:xfrm>
            <a:off x="76200" y="1295400"/>
            <a:ext cx="8763000" cy="5410200"/>
          </a:xfrm>
        </p:spPr>
        <p:txBody>
          <a:bodyPr/>
          <a:lstStyle/>
          <a:p>
            <a:r>
              <a:rPr lang="en-US" sz="3000" b="1" i="1" dirty="0"/>
              <a:t>High impact diseases </a:t>
            </a:r>
            <a:r>
              <a:rPr lang="en-US" sz="3000" dirty="0"/>
              <a:t>tend to be </a:t>
            </a:r>
            <a:r>
              <a:rPr lang="en-US" sz="3000" b="1" i="1" dirty="0"/>
              <a:t>zoonotic</a:t>
            </a:r>
            <a:r>
              <a:rPr lang="en-US" sz="3000" dirty="0"/>
              <a:t>, emerge from wildlife; HIV, SARS, COVID-19.</a:t>
            </a:r>
          </a:p>
          <a:p>
            <a:r>
              <a:rPr lang="en-US" sz="3000" dirty="0"/>
              <a:t>Zoonotic transfer of pathogens to humans </a:t>
            </a:r>
            <a:r>
              <a:rPr lang="en-US" sz="3000" b="1" i="1" dirty="0"/>
              <a:t>increasing destruction of natural ecosystems </a:t>
            </a:r>
            <a:r>
              <a:rPr lang="en-US" sz="3000" dirty="0"/>
              <a:t>for global food production, raw materials; timber, mining and urban development.</a:t>
            </a:r>
          </a:p>
          <a:p>
            <a:r>
              <a:rPr lang="en-US" sz="3000" dirty="0"/>
              <a:t>E.G.’s: Road construction: Africa; bushmeat, mining. Asia; wetmarkets, Palm oil plantations. Brazil; clearing rain forests, beef production. </a:t>
            </a:r>
          </a:p>
          <a:p>
            <a:r>
              <a:rPr lang="en-US" sz="3000" b="1" i="1" dirty="0"/>
              <a:t>Increasing humans contact with wild animals</a:t>
            </a:r>
            <a:r>
              <a:rPr lang="en-US" sz="3000" dirty="0"/>
              <a:t>, the </a:t>
            </a:r>
            <a:r>
              <a:rPr lang="en-US" sz="3000" b="1" i="1" dirty="0"/>
              <a:t>reservoir of novel viruses</a:t>
            </a:r>
            <a:r>
              <a:rPr lang="en-US" sz="3000" dirty="0"/>
              <a:t>.</a:t>
            </a:r>
          </a:p>
          <a:p>
            <a:endParaRPr lang="en-US" dirty="0"/>
          </a:p>
        </p:txBody>
      </p:sp>
    </p:spTree>
    <p:extLst>
      <p:ext uri="{BB962C8B-B14F-4D97-AF65-F5344CB8AC3E}">
        <p14:creationId xmlns:p14="http://schemas.microsoft.com/office/powerpoint/2010/main" val="143945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9067800" cy="1219200"/>
          </a:xfrm>
        </p:spPr>
        <p:txBody>
          <a:bodyPr>
            <a:normAutofit fontScale="90000"/>
          </a:bodyPr>
          <a:lstStyle/>
          <a:p>
            <a:pPr algn="ctr"/>
            <a:r>
              <a:rPr lang="en-US" b="1" dirty="0">
                <a:solidFill>
                  <a:srgbClr val="6ABA2F"/>
                </a:solidFill>
                <a:latin typeface="Georgia" panose="02040502050405020303" pitchFamily="18" charset="0"/>
              </a:rPr>
              <a:t>Climate impacts, Zoonosis, Human Health</a:t>
            </a:r>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447800"/>
            <a:ext cx="8056424" cy="5019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676400" y="6477000"/>
            <a:ext cx="6781800" cy="369332"/>
          </a:xfrm>
          <a:prstGeom prst="rect">
            <a:avLst/>
          </a:prstGeom>
          <a:noFill/>
        </p:spPr>
        <p:txBody>
          <a:bodyPr wrap="square" rtlCol="0">
            <a:spAutoFit/>
          </a:bodyPr>
          <a:lstStyle/>
          <a:p>
            <a:r>
              <a:rPr lang="en-US" dirty="0">
                <a:hlinkClick r:id="rId3"/>
              </a:rPr>
              <a:t>https://www.bing.com/</a:t>
            </a:r>
            <a:r>
              <a:rPr lang="en-US" dirty="0"/>
              <a:t> </a:t>
            </a:r>
            <a:r>
              <a:rPr lang="en-US" sz="1600" dirty="0"/>
              <a:t>accessed 19</a:t>
            </a:r>
            <a:r>
              <a:rPr lang="en-US" sz="1600" baseline="30000" dirty="0"/>
              <a:t>th</a:t>
            </a:r>
            <a:r>
              <a:rPr lang="en-US" sz="1600" dirty="0"/>
              <a:t> February, 2021</a:t>
            </a:r>
          </a:p>
        </p:txBody>
      </p:sp>
    </p:spTree>
    <p:extLst>
      <p:ext uri="{BB962C8B-B14F-4D97-AF65-F5344CB8AC3E}">
        <p14:creationId xmlns:p14="http://schemas.microsoft.com/office/powerpoint/2010/main" val="1509003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6ABA2F"/>
                </a:solidFill>
                <a:latin typeface="Georgia" panose="02040502050405020303" pitchFamily="18" charset="0"/>
              </a:rPr>
              <a:t>Zoonosis Transfer </a:t>
            </a:r>
          </a:p>
        </p:txBody>
      </p:sp>
      <p:sp>
        <p:nvSpPr>
          <p:cNvPr id="3" name="Content Placeholder 2"/>
          <p:cNvSpPr>
            <a:spLocks noGrp="1"/>
          </p:cNvSpPr>
          <p:nvPr>
            <p:ph idx="1"/>
          </p:nvPr>
        </p:nvSpPr>
        <p:spPr>
          <a:xfrm>
            <a:off x="0" y="1295400"/>
            <a:ext cx="9144000" cy="5410200"/>
          </a:xfrm>
        </p:spPr>
        <p:txBody>
          <a:bodyPr/>
          <a:lstStyle/>
          <a:p>
            <a:r>
              <a:rPr lang="en-US" b="1" i="1" dirty="0"/>
              <a:t>Viral transfer </a:t>
            </a:r>
            <a:r>
              <a:rPr lang="en-US" dirty="0"/>
              <a:t>primarily within 6,495  </a:t>
            </a:r>
            <a:r>
              <a:rPr lang="en-US" b="1" i="1" dirty="0"/>
              <a:t>mammals:</a:t>
            </a:r>
            <a:r>
              <a:rPr lang="en-US" dirty="0"/>
              <a:t> wild and domestic herbivours; goats, sheep, cattle, camels, pigs, rats, bats, primates. </a:t>
            </a:r>
          </a:p>
          <a:p>
            <a:r>
              <a:rPr lang="en-US" dirty="0"/>
              <a:t>Other </a:t>
            </a:r>
            <a:r>
              <a:rPr lang="en-US" b="1" i="1" dirty="0"/>
              <a:t>vertebrate animals</a:t>
            </a:r>
            <a:r>
              <a:rPr lang="en-US" dirty="0"/>
              <a:t>; fish, amphibians, reptiles and birds. Bird flu is an exception.</a:t>
            </a:r>
          </a:p>
          <a:p>
            <a:r>
              <a:rPr lang="en-US" dirty="0"/>
              <a:t>Rabies best-known and most feared of all zoonotic diseases – (prior to COVID!). Infections route unknown, but zoonotic transmission from pigs suggested.</a:t>
            </a:r>
          </a:p>
          <a:p>
            <a:endParaRPr lang="en-US" dirty="0"/>
          </a:p>
        </p:txBody>
      </p:sp>
    </p:spTree>
    <p:extLst>
      <p:ext uri="{BB962C8B-B14F-4D97-AF65-F5344CB8AC3E}">
        <p14:creationId xmlns:p14="http://schemas.microsoft.com/office/powerpoint/2010/main" val="3103240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304800"/>
            <a:ext cx="9144000" cy="1143000"/>
          </a:xfrm>
        </p:spPr>
        <p:txBody>
          <a:bodyPr>
            <a:normAutofit fontScale="90000"/>
          </a:bodyPr>
          <a:lstStyle/>
          <a:p>
            <a:pPr algn="ctr"/>
            <a:r>
              <a:rPr lang="en-US" b="1" dirty="0">
                <a:solidFill>
                  <a:srgbClr val="6ABA2F"/>
                </a:solidFill>
                <a:latin typeface="Georgia" panose="02040502050405020303" pitchFamily="18" charset="0"/>
              </a:rPr>
              <a:t>Climate Change &gt; Ecosystem + Human Health &gt; Zoonosis</a:t>
            </a:r>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57400" y="1447800"/>
            <a:ext cx="50292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52400" y="6477000"/>
            <a:ext cx="7315200" cy="381000"/>
          </a:xfrm>
          <a:prstGeom prst="rect">
            <a:avLst/>
          </a:prstGeom>
          <a:noFill/>
        </p:spPr>
        <p:txBody>
          <a:bodyPr wrap="square" rtlCol="0">
            <a:spAutoFit/>
          </a:bodyPr>
          <a:lstStyle/>
          <a:p>
            <a:r>
              <a:rPr lang="en-US" dirty="0">
                <a:hlinkClick r:id="rId4"/>
              </a:rPr>
              <a:t>https://www.bing.com/</a:t>
            </a:r>
            <a:r>
              <a:rPr lang="en-US" dirty="0"/>
              <a:t> </a:t>
            </a:r>
            <a:r>
              <a:rPr lang="en-US" sz="1600" dirty="0"/>
              <a:t>accessed 19</a:t>
            </a:r>
            <a:r>
              <a:rPr lang="en-US" sz="1600" baseline="30000" dirty="0"/>
              <a:t>th</a:t>
            </a:r>
            <a:r>
              <a:rPr lang="en-US" sz="1600" dirty="0"/>
              <a:t> February, 2021</a:t>
            </a:r>
          </a:p>
        </p:txBody>
      </p:sp>
    </p:spTree>
    <p:extLst>
      <p:ext uri="{BB962C8B-B14F-4D97-AF65-F5344CB8AC3E}">
        <p14:creationId xmlns:p14="http://schemas.microsoft.com/office/powerpoint/2010/main" val="4269367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15400" cy="1341438"/>
          </a:xfrm>
        </p:spPr>
        <p:txBody>
          <a:bodyPr/>
          <a:lstStyle/>
          <a:p>
            <a:r>
              <a:rPr lang="en-US" sz="4000" b="1" dirty="0">
                <a:solidFill>
                  <a:srgbClr val="6ABA2F"/>
                </a:solidFill>
                <a:latin typeface="Georgia" panose="02040502050405020303" pitchFamily="18" charset="0"/>
              </a:rPr>
              <a:t>Zoonotic Disease Transmission</a:t>
            </a:r>
            <a:endParaRPr lang="en-US" sz="4000" dirty="0">
              <a:solidFill>
                <a:srgbClr val="6ABA2F"/>
              </a:solidFill>
              <a:latin typeface="Georgia" panose="02040502050405020303" pitchFamily="18" charset="0"/>
            </a:endParaRPr>
          </a:p>
        </p:txBody>
      </p:sp>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371600"/>
            <a:ext cx="8839200" cy="4839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7200" y="6324600"/>
            <a:ext cx="5943600" cy="369332"/>
          </a:xfrm>
          <a:prstGeom prst="rect">
            <a:avLst/>
          </a:prstGeom>
          <a:noFill/>
        </p:spPr>
        <p:txBody>
          <a:bodyPr wrap="square" rtlCol="0">
            <a:spAutoFit/>
          </a:bodyPr>
          <a:lstStyle/>
          <a:p>
            <a:r>
              <a:rPr lang="en-US" dirty="0">
                <a:hlinkClick r:id="rId3"/>
              </a:rPr>
              <a:t>https://www.bing.com/</a:t>
            </a:r>
            <a:r>
              <a:rPr lang="en-US" dirty="0"/>
              <a:t> </a:t>
            </a:r>
            <a:r>
              <a:rPr lang="en-US" sz="1600" dirty="0"/>
              <a:t>accessed 19</a:t>
            </a:r>
            <a:r>
              <a:rPr lang="en-US" sz="1600" baseline="30000" dirty="0"/>
              <a:t>th</a:t>
            </a:r>
            <a:r>
              <a:rPr lang="en-US" sz="1600" dirty="0"/>
              <a:t> February, 2021</a:t>
            </a:r>
          </a:p>
        </p:txBody>
      </p:sp>
    </p:spTree>
    <p:extLst>
      <p:ext uri="{BB962C8B-B14F-4D97-AF65-F5344CB8AC3E}">
        <p14:creationId xmlns:p14="http://schemas.microsoft.com/office/powerpoint/2010/main" val="3296581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220200" cy="1265238"/>
          </a:xfrm>
        </p:spPr>
        <p:txBody>
          <a:bodyPr/>
          <a:lstStyle/>
          <a:p>
            <a:r>
              <a:rPr lang="en-US" sz="4000" b="1" dirty="0">
                <a:solidFill>
                  <a:srgbClr val="6ABA2F"/>
                </a:solidFill>
                <a:latin typeface="Georgia" panose="02040502050405020303" pitchFamily="18" charset="0"/>
              </a:rPr>
              <a:t>Zoonotic transfer to Human</a:t>
            </a:r>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1000" y="887002"/>
            <a:ext cx="8458200" cy="5594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38200" y="6477000"/>
            <a:ext cx="8839200" cy="338554"/>
          </a:xfrm>
          <a:prstGeom prst="rect">
            <a:avLst/>
          </a:prstGeom>
          <a:noFill/>
        </p:spPr>
        <p:txBody>
          <a:bodyPr wrap="square" rtlCol="0">
            <a:spAutoFit/>
          </a:bodyPr>
          <a:lstStyle/>
          <a:p>
            <a:r>
              <a:rPr lang="en-US" sz="1600" dirty="0"/>
              <a:t>Image: Microsoft Bing, zoonotic disease transmission. Accessed 18th February, 2021</a:t>
            </a:r>
          </a:p>
        </p:txBody>
      </p:sp>
    </p:spTree>
    <p:extLst>
      <p:ext uri="{BB962C8B-B14F-4D97-AF65-F5344CB8AC3E}">
        <p14:creationId xmlns:p14="http://schemas.microsoft.com/office/powerpoint/2010/main" val="371346058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ccb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32281</TotalTime>
  <Words>4401</Words>
  <Application>Microsoft Office PowerPoint</Application>
  <PresentationFormat>On-screen Show (4:3)</PresentationFormat>
  <Paragraphs>320</Paragraphs>
  <Slides>39</Slides>
  <Notes>21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39</vt:i4>
      </vt:variant>
    </vt:vector>
  </HeadingPairs>
  <TitlesOfParts>
    <vt:vector size="47" baseType="lpstr">
      <vt:lpstr>-apple-system</vt:lpstr>
      <vt:lpstr>Arial</vt:lpstr>
      <vt:lpstr>Calibri</vt:lpstr>
      <vt:lpstr>Georgia</vt:lpstr>
      <vt:lpstr>Wingdings</vt:lpstr>
      <vt:lpstr>Clarity</vt:lpstr>
      <vt:lpstr>ccbh</vt:lpstr>
      <vt:lpstr>Office Theme</vt:lpstr>
      <vt:lpstr>Climate Change  and Zoonotic Diseases: Impacts on Ecosystems and Human Health. Case study Rift Valley Fever, South Africa</vt:lpstr>
      <vt:lpstr>Definitions</vt:lpstr>
      <vt:lpstr>Problems with Definitions:  Basic Concepts + Anthropocene</vt:lpstr>
      <vt:lpstr>Zoonosis:  Causes of Increasing Infections</vt:lpstr>
      <vt:lpstr>Climate impacts, Zoonosis, Human Health</vt:lpstr>
      <vt:lpstr>Zoonosis Transfer </vt:lpstr>
      <vt:lpstr>Climate Change &gt; Ecosystem + Human Health &gt; Zoonosis</vt:lpstr>
      <vt:lpstr>Zoonotic Disease Transmission</vt:lpstr>
      <vt:lpstr>Zoonotic transfer to Human</vt:lpstr>
      <vt:lpstr>Zoonotic Diseases in the US</vt:lpstr>
      <vt:lpstr>Ohio and Cuyahoga:  Zoonotic Disease Increase</vt:lpstr>
      <vt:lpstr>Lyme Disease</vt:lpstr>
      <vt:lpstr>Climate Change &amp; Zoonosis, link? Rising CO2</vt:lpstr>
      <vt:lpstr> Zoonotic Diseases in Ohio</vt:lpstr>
      <vt:lpstr>Zoonosis, A Personal Account:  Understanding Rift Valley Fever</vt:lpstr>
      <vt:lpstr>Zoonotic Research in South Africa:  The Puzzle of Rift Valley Fever</vt:lpstr>
      <vt:lpstr>Partners</vt:lpstr>
      <vt:lpstr>A One Health Approach: Ecological and Epidemiological Understanding of Rift Valley Fever Virus (RVFV)</vt:lpstr>
      <vt:lpstr>Rift Valley Fever in Africa</vt:lpstr>
      <vt:lpstr>Free State study area for 2010 Rift Valley Fever outbreak, South Africa</vt:lpstr>
      <vt:lpstr>Assess &gt; 50 farms on 40 000 km2          Select 15 - 22 study sites</vt:lpstr>
      <vt:lpstr>What is Rift Valley Fever?</vt:lpstr>
      <vt:lpstr>Rift Valley Fever  Zoonosis; Cycle of infection via vector</vt:lpstr>
      <vt:lpstr>Ecology of RVF virus during inter-epidemic periods poorly understood</vt:lpstr>
      <vt:lpstr>Context for the ecology and wetland vegetation study in South Africa</vt:lpstr>
      <vt:lpstr>Assess 22 Wetlands &amp; 132 relevés Collect 200 Plants</vt:lpstr>
      <vt:lpstr>Mosquito; 115000 collect, 5000 identified. 22 Weather Stations installed</vt:lpstr>
      <vt:lpstr>Blood sampling; livestock, 6458, antelope/buffalo, 2475, human serology, 1247 Lab work; 10180 analysed  </vt:lpstr>
      <vt:lpstr>RFV Data Collected</vt:lpstr>
      <vt:lpstr>Results and findings: Ecological Relationships</vt:lpstr>
      <vt:lpstr>Survival of mosquito  eggs and Virus</vt:lpstr>
      <vt:lpstr>Conclusion: Climate Change  Impact on Zoonosis &amp; RFV. </vt:lpstr>
      <vt:lpstr>US and Globally; What’s Needed for  Ecosystems &amp; Human Health?  </vt:lpstr>
      <vt:lpstr>Climate Change &amp; Zoonosis: Importance for Health Care Workers? What can You Do? </vt:lpstr>
      <vt:lpstr>Human Population 2060, when you retire at age 65!  </vt:lpstr>
      <vt:lpstr> Questions?</vt:lpstr>
      <vt:lpstr>References</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Defense  &amp; Security</dc:title>
  <dc:creator>jarmstrong</dc:creator>
  <cp:lastModifiedBy>Elodie Nonguierma</cp:lastModifiedBy>
  <cp:revision>682</cp:revision>
  <cp:lastPrinted>2013-10-04T16:58:58Z</cp:lastPrinted>
  <dcterms:created xsi:type="dcterms:W3CDTF">2012-09-19T14:20:30Z</dcterms:created>
  <dcterms:modified xsi:type="dcterms:W3CDTF">2021-03-08T15:44:54Z</dcterms:modified>
</cp:coreProperties>
</file>