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8" r:id="rId1"/>
    <p:sldMasterId id="2147484165" r:id="rId2"/>
    <p:sldMasterId id="2147484177" r:id="rId3"/>
  </p:sldMasterIdLst>
  <p:notesMasterIdLst>
    <p:notesMasterId r:id="rId59"/>
  </p:notesMasterIdLst>
  <p:handoutMasterIdLst>
    <p:handoutMasterId r:id="rId60"/>
  </p:handoutMasterIdLst>
  <p:sldIdLst>
    <p:sldId id="966" r:id="rId4"/>
    <p:sldId id="1015" r:id="rId5"/>
    <p:sldId id="964" r:id="rId6"/>
    <p:sldId id="978" r:id="rId7"/>
    <p:sldId id="979" r:id="rId8"/>
    <p:sldId id="980" r:id="rId9"/>
    <p:sldId id="981" r:id="rId10"/>
    <p:sldId id="1018" r:id="rId11"/>
    <p:sldId id="1019" r:id="rId12"/>
    <p:sldId id="1021" r:id="rId13"/>
    <p:sldId id="1020" r:id="rId14"/>
    <p:sldId id="983" r:id="rId15"/>
    <p:sldId id="985" r:id="rId16"/>
    <p:sldId id="984" r:id="rId17"/>
    <p:sldId id="986" r:id="rId18"/>
    <p:sldId id="987" r:id="rId19"/>
    <p:sldId id="988" r:id="rId20"/>
    <p:sldId id="989" r:id="rId21"/>
    <p:sldId id="990" r:id="rId22"/>
    <p:sldId id="1022" r:id="rId23"/>
    <p:sldId id="1023" r:id="rId24"/>
    <p:sldId id="1024" r:id="rId25"/>
    <p:sldId id="992" r:id="rId26"/>
    <p:sldId id="1025" r:id="rId27"/>
    <p:sldId id="1026" r:id="rId28"/>
    <p:sldId id="1027" r:id="rId29"/>
    <p:sldId id="1028" r:id="rId30"/>
    <p:sldId id="1029" r:id="rId31"/>
    <p:sldId id="993" r:id="rId32"/>
    <p:sldId id="994" r:id="rId33"/>
    <p:sldId id="995" r:id="rId34"/>
    <p:sldId id="996" r:id="rId35"/>
    <p:sldId id="997" r:id="rId36"/>
    <p:sldId id="998" r:id="rId37"/>
    <p:sldId id="1037" r:id="rId38"/>
    <p:sldId id="1031" r:id="rId39"/>
    <p:sldId id="1030" r:id="rId40"/>
    <p:sldId id="1032" r:id="rId41"/>
    <p:sldId id="1000" r:id="rId42"/>
    <p:sldId id="1001" r:id="rId43"/>
    <p:sldId id="1011" r:id="rId44"/>
    <p:sldId id="1014" r:id="rId45"/>
    <p:sldId id="1013" r:id="rId46"/>
    <p:sldId id="1040" r:id="rId47"/>
    <p:sldId id="1038" r:id="rId48"/>
    <p:sldId id="1004" r:id="rId49"/>
    <p:sldId id="1005" r:id="rId50"/>
    <p:sldId id="1009" r:id="rId51"/>
    <p:sldId id="1008" r:id="rId52"/>
    <p:sldId id="1010" r:id="rId53"/>
    <p:sldId id="1035" r:id="rId54"/>
    <p:sldId id="1043" r:id="rId55"/>
    <p:sldId id="1044" r:id="rId56"/>
    <p:sldId id="1039" r:id="rId57"/>
    <p:sldId id="1006" r:id="rId58"/>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D9D07"/>
    <a:srgbClr val="FF6201"/>
    <a:srgbClr val="1593BB"/>
    <a:srgbClr val="3E3EEC"/>
    <a:srgbClr val="0321FD"/>
    <a:srgbClr val="FFFF00"/>
    <a:srgbClr val="011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1" autoAdjust="0"/>
    <p:restoredTop sz="86207" autoAdjust="0"/>
  </p:normalViewPr>
  <p:slideViewPr>
    <p:cSldViewPr>
      <p:cViewPr varScale="1">
        <p:scale>
          <a:sx n="98" d="100"/>
          <a:sy n="98" d="100"/>
        </p:scale>
        <p:origin x="18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58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58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58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10895C6-EC70-48E8-B518-EE0E19BB5AC4}" type="slidenum">
              <a:rPr lang="en-US"/>
              <a:pPr>
                <a:defRPr/>
              </a:pPr>
              <a:t>‹#›</a:t>
            </a:fld>
            <a:endParaRPr lang="en-US"/>
          </a:p>
        </p:txBody>
      </p:sp>
    </p:spTree>
    <p:extLst>
      <p:ext uri="{BB962C8B-B14F-4D97-AF65-F5344CB8AC3E}">
        <p14:creationId xmlns:p14="http://schemas.microsoft.com/office/powerpoint/2010/main" val="2842927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40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0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40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9707D90-C898-4FD0-AE6F-A87F5064B5D1}" type="slidenum">
              <a:rPr lang="en-US"/>
              <a:pPr>
                <a:defRPr/>
              </a:pPr>
              <a:t>‹#›</a:t>
            </a:fld>
            <a:endParaRPr lang="en-US"/>
          </a:p>
        </p:txBody>
      </p:sp>
    </p:spTree>
    <p:extLst>
      <p:ext uri="{BB962C8B-B14F-4D97-AF65-F5344CB8AC3E}">
        <p14:creationId xmlns:p14="http://schemas.microsoft.com/office/powerpoint/2010/main" val="3538587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pPr>
                <a:defRPr/>
              </a:pPr>
              <a:t>5</a:t>
            </a:fld>
            <a:endParaRPr lang="en-US"/>
          </a:p>
        </p:txBody>
      </p:sp>
    </p:spTree>
    <p:extLst>
      <p:ext uri="{BB962C8B-B14F-4D97-AF65-F5344CB8AC3E}">
        <p14:creationId xmlns:p14="http://schemas.microsoft.com/office/powerpoint/2010/main" val="281935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77666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47532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96267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https://pubmed.ncbi.nlm.nih.gov/18789910/</a:t>
            </a:r>
          </a:p>
          <a:p>
            <a:r>
              <a:rPr lang="en-US" dirty="0"/>
              <a:t>https://pubmed.ncbi.nlm.nih.gov/18332715/</a:t>
            </a:r>
          </a:p>
          <a:p>
            <a:r>
              <a:rPr lang="en-US" dirty="0"/>
              <a:t>https://www.ncbi.nlm.nih.gov/pmc/articles/PMC4728620/</a:t>
            </a:r>
          </a:p>
          <a:p>
            <a:r>
              <a:rPr lang="en-US" dirty="0"/>
              <a:t>https://www.nature.com/articles/ngeo1134</a:t>
            </a:r>
          </a:p>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12039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http://www.regiscollege.edu/about/atb-2015-09-24.cfm</a:t>
            </a:r>
          </a:p>
          <a:p>
            <a:r>
              <a:rPr lang="en-US" dirty="0"/>
              <a:t>https://en.wikipedia.org/wiki/Mercury_in_fish</a:t>
            </a:r>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8263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https://en.wikipedia.org/wiki/Mercury_in_fish</a:t>
            </a:r>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283988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https://en.wikipedia.org/wiki/Mercury_in_fish</a:t>
            </a:r>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184730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https://en.wikipedia.org/wiki/Mercury_in_fish</a:t>
            </a:r>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15054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http://www.regiscollege.edu/about/atb-2015-09-24.cfm</a:t>
            </a:r>
          </a:p>
          <a:p>
            <a:r>
              <a:rPr lang="en-US" dirty="0"/>
              <a:t>https://en.wikipedia.org/wiki/Mercury_in_fish</a:t>
            </a:r>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193125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https://pubmed.ncbi.nlm.nih.gov/31512173/</a:t>
            </a:r>
          </a:p>
          <a:p>
            <a:r>
              <a:rPr lang="en-US" dirty="0"/>
              <a:t>41. Olsen, S. F. et al. Intake of marine fat, rich in (n-3)-polyunsaturated fatty acids, may increase birthweight by prolonging gestation. Lancet 2, 367–369 (1986).</a:t>
            </a:r>
          </a:p>
          <a:p>
            <a:r>
              <a:rPr lang="en-US" dirty="0"/>
              <a:t>42. Ciesielski, T. H. n-3 and preterm birth: what can we learn from the heterogeneity?. Public Health </a:t>
            </a:r>
            <a:r>
              <a:rPr lang="en-US" dirty="0" err="1"/>
              <a:t>Nutr</a:t>
            </a:r>
            <a:r>
              <a:rPr lang="en-US" dirty="0"/>
              <a:t>. 23, 2453–2454 (2020).</a:t>
            </a:r>
          </a:p>
          <a:p>
            <a:r>
              <a:rPr lang="en-US" dirty="0"/>
              <a:t>43. Grosso, G. et al. Omega-3 fatty acids and depression: </a:t>
            </a:r>
            <a:r>
              <a:rPr lang="en-US" dirty="0" err="1"/>
              <a:t>scientifc</a:t>
            </a:r>
            <a:r>
              <a:rPr lang="en-US" dirty="0"/>
              <a:t> evidence and biological mechanisms. Oxid. Med. Cell </a:t>
            </a:r>
            <a:r>
              <a:rPr lang="en-US" dirty="0" err="1"/>
              <a:t>Longev</a:t>
            </a:r>
            <a:r>
              <a:rPr lang="en-US" dirty="0"/>
              <a:t>.</a:t>
            </a:r>
          </a:p>
          <a:p>
            <a:r>
              <a:rPr lang="en-US" dirty="0"/>
              <a:t>2014, 313570 (2014).</a:t>
            </a:r>
          </a:p>
          <a:p>
            <a:r>
              <a:rPr lang="en-US" dirty="0"/>
              <a:t>44. </a:t>
            </a:r>
            <a:r>
              <a:rPr lang="en-US" dirty="0" err="1"/>
              <a:t>Larrieu</a:t>
            </a:r>
            <a:r>
              <a:rPr lang="en-US" dirty="0"/>
              <a:t>, T. &amp; </a:t>
            </a:r>
            <a:r>
              <a:rPr lang="en-US" dirty="0" err="1"/>
              <a:t>Laye</a:t>
            </a:r>
            <a:r>
              <a:rPr lang="en-US" dirty="0"/>
              <a:t>, S. Food for mood: relevance of nutritional omega-3 fatty acids for depression and anxiety. Front. Physiol. 9,</a:t>
            </a:r>
          </a:p>
          <a:p>
            <a:r>
              <a:rPr lang="en-US" dirty="0"/>
              <a:t>1047 (2018).</a:t>
            </a:r>
          </a:p>
          <a:p>
            <a:r>
              <a:rPr lang="en-US" dirty="0"/>
              <a:t>45. </a:t>
            </a:r>
            <a:r>
              <a:rPr lang="en-US" dirty="0" err="1"/>
              <a:t>Burhani</a:t>
            </a:r>
            <a:r>
              <a:rPr lang="en-US" dirty="0"/>
              <a:t>, M. D. &amp; </a:t>
            </a:r>
            <a:r>
              <a:rPr lang="en-US" dirty="0" err="1"/>
              <a:t>Rasenick</a:t>
            </a:r>
            <a:r>
              <a:rPr lang="en-US" dirty="0"/>
              <a:t>, M. M. Fish oil and depression: the skinny on fats. J. </a:t>
            </a:r>
            <a:r>
              <a:rPr lang="en-US" dirty="0" err="1"/>
              <a:t>Integr</a:t>
            </a:r>
            <a:r>
              <a:rPr lang="en-US" dirty="0"/>
              <a:t>. </a:t>
            </a:r>
            <a:r>
              <a:rPr lang="en-US" dirty="0" err="1"/>
              <a:t>Neurosci</a:t>
            </a:r>
            <a:r>
              <a:rPr lang="en-US" dirty="0"/>
              <a:t>. 16, S115-s124 (2017).</a:t>
            </a:r>
          </a:p>
          <a:p>
            <a:r>
              <a:rPr lang="en-US" dirty="0"/>
              <a:t>46. </a:t>
            </a:r>
            <a:r>
              <a:rPr lang="en-US" dirty="0" err="1"/>
              <a:t>Facchinetti</a:t>
            </a:r>
            <a:r>
              <a:rPr lang="en-US" dirty="0"/>
              <a:t>, F., </a:t>
            </a:r>
            <a:r>
              <a:rPr lang="en-US" dirty="0" err="1"/>
              <a:t>Fazzio</a:t>
            </a:r>
            <a:r>
              <a:rPr lang="en-US" dirty="0"/>
              <a:t>, M. &amp; </a:t>
            </a:r>
            <a:r>
              <a:rPr lang="en-US" dirty="0" err="1"/>
              <a:t>Venturini</a:t>
            </a:r>
            <a:r>
              <a:rPr lang="en-US" dirty="0"/>
              <a:t>, P. Polyunsaturated fatty acids and risk of preterm delivery. Eur. Rev. Med. </a:t>
            </a:r>
            <a:r>
              <a:rPr lang="en-US" dirty="0" err="1"/>
              <a:t>Pharmacol</a:t>
            </a:r>
            <a:r>
              <a:rPr lang="en-US" dirty="0"/>
              <a:t>.</a:t>
            </a:r>
          </a:p>
          <a:p>
            <a:r>
              <a:rPr lang="en-US" dirty="0"/>
              <a:t>Sci. 9, 41–48 (2005).</a:t>
            </a:r>
          </a:p>
          <a:p>
            <a:r>
              <a:rPr lang="en-US" dirty="0"/>
              <a:t>47. Chen, C. Y., Chen, C. Y., Liu, C. C. &amp; Chen, C. P. Omega-3 polyunsaturated fatty acids reduce preterm labor by inhibiting</a:t>
            </a:r>
          </a:p>
          <a:p>
            <a:r>
              <a:rPr lang="en-US" dirty="0"/>
              <a:t>trophoblast cathepsin S and </a:t>
            </a:r>
            <a:r>
              <a:rPr lang="en-US" dirty="0" err="1"/>
              <a:t>infammasome</a:t>
            </a:r>
            <a:r>
              <a:rPr lang="en-US" dirty="0"/>
              <a:t> activation. Clin. Sci. 132, 2221–2239 (2018).</a:t>
            </a:r>
          </a:p>
          <a:p>
            <a:r>
              <a:rPr lang="en-US" dirty="0"/>
              <a:t>48. Elliott, E., Hanson, C. K., Anderson-Berry, A. L. &amp; </a:t>
            </a:r>
            <a:r>
              <a:rPr lang="en-US" dirty="0" err="1"/>
              <a:t>Nordgren</a:t>
            </a:r>
            <a:r>
              <a:rPr lang="en-US" dirty="0"/>
              <a:t>, T. M. </a:t>
            </a:r>
            <a:r>
              <a:rPr lang="en-US" dirty="0" err="1"/>
              <a:t>Te</a:t>
            </a:r>
            <a:r>
              <a:rPr lang="en-US" dirty="0"/>
              <a:t> role</a:t>
            </a:r>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21434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421717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depression and pregnancy health)</a:t>
            </a:r>
          </a:p>
          <a:p>
            <a:endParaRPr lang="en-US" dirty="0"/>
          </a:p>
        </p:txBody>
      </p:sp>
      <p:sp>
        <p:nvSpPr>
          <p:cNvPr id="4" name="Slide Number Placeholder 3"/>
          <p:cNvSpPr>
            <a:spLocks noGrp="1"/>
          </p:cNvSpPr>
          <p:nvPr>
            <p:ph type="sldNum" sz="quarter" idx="5"/>
          </p:nvPr>
        </p:nvSpPr>
        <p:spPr/>
        <p:txBody>
          <a:bodyPr/>
          <a:lstStyle/>
          <a:p>
            <a:pPr>
              <a:defRPr/>
            </a:pPr>
            <a:fld id="{49707D90-C898-4FD0-AE6F-A87F5064B5D1}" type="slidenum">
              <a:rPr lang="en-US" smtClean="0"/>
              <a:pPr>
                <a:defRPr/>
              </a:pPr>
              <a:t>28</a:t>
            </a:fld>
            <a:endParaRPr lang="en-US"/>
          </a:p>
        </p:txBody>
      </p:sp>
    </p:spTree>
    <p:extLst>
      <p:ext uri="{BB962C8B-B14F-4D97-AF65-F5344CB8AC3E}">
        <p14:creationId xmlns:p14="http://schemas.microsoft.com/office/powerpoint/2010/main" val="146123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Myers SS, </a:t>
            </a:r>
            <a:r>
              <a:rPr lang="en-US" dirty="0" err="1"/>
              <a:t>Zanobetti</a:t>
            </a:r>
            <a:r>
              <a:rPr lang="en-US" dirty="0"/>
              <a:t> A, </a:t>
            </a:r>
            <a:r>
              <a:rPr lang="en-US" dirty="0" err="1"/>
              <a:t>Kloog</a:t>
            </a:r>
            <a:r>
              <a:rPr lang="en-US" dirty="0"/>
              <a:t> I, </a:t>
            </a:r>
            <a:r>
              <a:rPr lang="en-US" dirty="0" err="1"/>
              <a:t>Huybers</a:t>
            </a:r>
            <a:r>
              <a:rPr lang="en-US" dirty="0"/>
              <a:t> P, Leakey AD, Bloom AJ, Carlisle E, </a:t>
            </a:r>
            <a:r>
              <a:rPr lang="en-US" dirty="0" err="1"/>
              <a:t>Dietterich</a:t>
            </a:r>
            <a:r>
              <a:rPr lang="en-US" dirty="0"/>
              <a:t> LH, Fitzgerald G, Hasegawa T, Holbrook NM, Nelson RL, </a:t>
            </a:r>
            <a:r>
              <a:rPr lang="en-US" dirty="0" err="1"/>
              <a:t>Ottman</a:t>
            </a:r>
            <a:r>
              <a:rPr lang="en-US" dirty="0"/>
              <a:t> MJ, </a:t>
            </a:r>
            <a:r>
              <a:rPr lang="en-US" dirty="0" err="1"/>
              <a:t>Raboy</a:t>
            </a:r>
            <a:r>
              <a:rPr lang="en-US" dirty="0"/>
              <a:t> V, Sakai H, Sartor KA, Schwartz J, </a:t>
            </a:r>
            <a:r>
              <a:rPr lang="en-US" dirty="0" err="1"/>
              <a:t>Seneweera</a:t>
            </a:r>
            <a:r>
              <a:rPr lang="en-US" dirty="0"/>
              <a:t> S, </a:t>
            </a:r>
            <a:r>
              <a:rPr lang="en-US" dirty="0" err="1"/>
              <a:t>Tausz</a:t>
            </a:r>
            <a:r>
              <a:rPr lang="en-US" dirty="0"/>
              <a:t> M, </a:t>
            </a:r>
            <a:r>
              <a:rPr lang="en-US" dirty="0" err="1"/>
              <a:t>Usui</a:t>
            </a:r>
            <a:r>
              <a:rPr lang="en-US" dirty="0"/>
              <a:t> Y.  Increasing CO2 threatens human nutrition.  Nature. 2014 Jun 5;510(7503):139-42. </a:t>
            </a:r>
            <a:r>
              <a:rPr lang="en-US" dirty="0" err="1"/>
              <a:t>doi</a:t>
            </a:r>
            <a:r>
              <a:rPr lang="en-US" dirty="0"/>
              <a:t>: 10.1038/nature13179. </a:t>
            </a:r>
            <a:r>
              <a:rPr lang="en-US" dirty="0" err="1"/>
              <a:t>Epub</a:t>
            </a:r>
            <a:r>
              <a:rPr lang="en-US" dirty="0"/>
              <a:t> 2014 May 7.</a:t>
            </a:r>
          </a:p>
          <a:p>
            <a:endParaRPr lang="en-US" dirty="0"/>
          </a:p>
          <a:p>
            <a:r>
              <a:rPr lang="en-US" dirty="0" err="1"/>
              <a:t>Dietterich</a:t>
            </a:r>
            <a:r>
              <a:rPr lang="en-US" dirty="0"/>
              <a:t> LH, </a:t>
            </a:r>
            <a:r>
              <a:rPr lang="en-US" dirty="0" err="1"/>
              <a:t>Zanobetti</a:t>
            </a:r>
            <a:r>
              <a:rPr lang="en-US" dirty="0"/>
              <a:t> A, </a:t>
            </a:r>
            <a:r>
              <a:rPr lang="en-US" dirty="0" err="1"/>
              <a:t>Kloog</a:t>
            </a:r>
            <a:r>
              <a:rPr lang="en-US" dirty="0"/>
              <a:t> I, </a:t>
            </a:r>
            <a:r>
              <a:rPr lang="en-US" dirty="0" err="1"/>
              <a:t>Huybers</a:t>
            </a:r>
            <a:r>
              <a:rPr lang="en-US" dirty="0"/>
              <a:t> P, Leakey AD, Bloom AJ, Carlisle E, Fernando N, Fitzgerald G, Hasegawa T, Holbrook NM, Nelson RL, Norton R, </a:t>
            </a:r>
            <a:r>
              <a:rPr lang="en-US" dirty="0" err="1"/>
              <a:t>Ottman</a:t>
            </a:r>
            <a:r>
              <a:rPr lang="en-US" dirty="0"/>
              <a:t> MJ, </a:t>
            </a:r>
            <a:r>
              <a:rPr lang="en-US" dirty="0" err="1"/>
              <a:t>Raboy</a:t>
            </a:r>
            <a:r>
              <a:rPr lang="en-US" dirty="0"/>
              <a:t> V, Sakai H, Sartor KA, Schwartz J, </a:t>
            </a:r>
            <a:r>
              <a:rPr lang="en-US" dirty="0" err="1"/>
              <a:t>Seneweera</a:t>
            </a:r>
            <a:r>
              <a:rPr lang="en-US" dirty="0"/>
              <a:t> S, </a:t>
            </a:r>
            <a:r>
              <a:rPr lang="en-US" dirty="0" err="1"/>
              <a:t>Usui</a:t>
            </a:r>
            <a:r>
              <a:rPr lang="en-US" dirty="0"/>
              <a:t> Y, </a:t>
            </a:r>
            <a:r>
              <a:rPr lang="en-US" dirty="0" err="1"/>
              <a:t>Yoshinaga</a:t>
            </a:r>
            <a:r>
              <a:rPr lang="en-US" dirty="0"/>
              <a:t> S, Myers SS. Impacts of elevated atmospheric CO₂ on nutrient content of important food crops. </a:t>
            </a:r>
            <a:r>
              <a:rPr lang="en-US" dirty="0" err="1"/>
              <a:t>Sci</a:t>
            </a:r>
            <a:r>
              <a:rPr lang="en-US" dirty="0"/>
              <a:t> Data. 2015 Jul 21;2:150036. </a:t>
            </a:r>
            <a:r>
              <a:rPr lang="en-US" dirty="0" err="1"/>
              <a:t>doi</a:t>
            </a:r>
            <a:r>
              <a:rPr lang="en-US" dirty="0"/>
              <a:t>: 10.1038/sdata.2015.36. </a:t>
            </a:r>
            <a:r>
              <a:rPr lang="en-US" dirty="0" err="1"/>
              <a:t>eCollection</a:t>
            </a:r>
            <a:r>
              <a:rPr lang="en-US" dirty="0"/>
              <a:t> 2015. PMID: 26217490</a:t>
            </a:r>
          </a:p>
          <a:p>
            <a:endParaRPr lang="en-US" dirty="0"/>
          </a:p>
          <a:p>
            <a:r>
              <a:rPr lang="en-US" dirty="0"/>
              <a:t>Myers SS, </a:t>
            </a:r>
            <a:r>
              <a:rPr lang="en-US" dirty="0" err="1"/>
              <a:t>Wessells</a:t>
            </a:r>
            <a:r>
              <a:rPr lang="en-US" dirty="0"/>
              <a:t> KR, </a:t>
            </a:r>
            <a:r>
              <a:rPr lang="en-US" dirty="0" err="1"/>
              <a:t>Kloog</a:t>
            </a:r>
            <a:r>
              <a:rPr lang="en-US" dirty="0"/>
              <a:t> I, </a:t>
            </a:r>
            <a:r>
              <a:rPr lang="en-US" dirty="0" err="1"/>
              <a:t>Zanobetti</a:t>
            </a:r>
            <a:r>
              <a:rPr lang="en-US" dirty="0"/>
              <a:t> A, Schwartz J.  Effect of increased concentrations of atmospheric carbon dioxide on the global threat of zinc deficiency: a modelling study.  Lancet Glob Health. 2015 Oct;3(10):e639-45. </a:t>
            </a:r>
            <a:r>
              <a:rPr lang="en-US" dirty="0" err="1"/>
              <a:t>doi</a:t>
            </a:r>
            <a:r>
              <a:rPr lang="en-US" dirty="0"/>
              <a:t>: 10.1016/S2214-109X(15)00093-5. </a:t>
            </a:r>
            <a:r>
              <a:rPr lang="en-US" dirty="0" err="1"/>
              <a:t>Epub</a:t>
            </a:r>
            <a:r>
              <a:rPr lang="en-US" dirty="0"/>
              <a:t> 2015 Jul 15.</a:t>
            </a:r>
          </a:p>
          <a:p>
            <a:r>
              <a:rPr lang="en-US" dirty="0"/>
              <a:t>PMID: 26189102</a:t>
            </a:r>
          </a:p>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743579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26263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928585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369982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https://pubmed.ncbi.nlm.nih.gov/24831676/</a:t>
            </a:r>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26869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13417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prstClr val="black"/>
                </a:solidFill>
              </a:rPr>
              <a:t>These exposures include respirable silica, nitrogen oxides, sulfur dioxide, particulate matter, formaldehyde, heavy metals, carbon monoxide, volatile organic compounds (e.g., benzene, trimethyl benzene, xylenes, aliphatic hydrocarbons, and polycyclic aromatic hydrocarbons), ozone, and methane</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9707D90-C898-4FD0-AE6F-A87F5064B5D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9125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4077927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123672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550423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1482417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921353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964451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p>
        </p:txBody>
      </p:sp>
      <p:sp>
        <p:nvSpPr>
          <p:cNvPr id="10035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29F87389-3645-4B61-8B55-49E33C7A1612}" type="slidenum">
              <a:rPr lang="en-US" sz="1200">
                <a:solidFill>
                  <a:srgbClr val="000000"/>
                </a:solidFill>
              </a:rPr>
              <a:pPr algn="r" eaLnBrk="1" hangingPunct="1"/>
              <a:t>41</a:t>
            </a:fld>
            <a:endParaRPr lang="en-US" sz="1200">
              <a:solidFill>
                <a:srgbClr val="000000"/>
              </a:solidFill>
            </a:endParaRPr>
          </a:p>
        </p:txBody>
      </p:sp>
    </p:spTree>
    <p:extLst>
      <p:ext uri="{BB962C8B-B14F-4D97-AF65-F5344CB8AC3E}">
        <p14:creationId xmlns:p14="http://schemas.microsoft.com/office/powerpoint/2010/main" val="2486146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Trancik JE. Renewable energy: Back the renewables boom. Nature 2014; 507: 300-2.</a:t>
            </a:r>
          </a:p>
          <a:p>
            <a:r>
              <a:rPr lang="en-US" sz="1000" dirty="0"/>
              <a:t>Trancik JE. Innovation: Clean energy enters virtuous cycle. Nature 2015; 528: 333.</a:t>
            </a:r>
          </a:p>
          <a:p>
            <a:r>
              <a:rPr lang="en-US" sz="1000" dirty="0" err="1"/>
              <a:t>Delucchi</a:t>
            </a:r>
            <a:r>
              <a:rPr lang="en-US" sz="1000" dirty="0"/>
              <a:t> MA, Jacobson MZ. Providing all global energy with wind, water, and solar power, Part II: Reliability, system and transmission costs, and policies. Energy Policy; 39: 1170-90.</a:t>
            </a:r>
          </a:p>
          <a:p>
            <a:r>
              <a:rPr lang="en-US" sz="1000" dirty="0"/>
              <a:t>Jacobson MZ, </a:t>
            </a:r>
            <a:r>
              <a:rPr lang="en-US" sz="1000" dirty="0" err="1"/>
              <a:t>Delucchi</a:t>
            </a:r>
            <a:r>
              <a:rPr lang="en-US" sz="1000" dirty="0"/>
              <a:t> MA. Providing all global energy with wind, water, and solar power, Part I: Technologies, energy resources, quantities and areas of infrastructure, and materials. Energy Policy 2011; 39 Pages   1154-69.</a:t>
            </a:r>
          </a:p>
          <a:p>
            <a:endParaRPr lang="en-US" sz="1000" dirty="0"/>
          </a:p>
          <a:p>
            <a:r>
              <a:rPr lang="en-US" sz="1000" dirty="0"/>
              <a:t>https://www.sciencedirect.com/science/article/pii/S0301421510008694</a:t>
            </a:r>
          </a:p>
          <a:p>
            <a:r>
              <a:rPr lang="en-US" sz="1000" dirty="0"/>
              <a:t>https://www.sciencedirect.com/science/article/pii/S0301421510008694</a:t>
            </a:r>
          </a:p>
          <a:p>
            <a:r>
              <a:rPr lang="en-US" sz="1000" dirty="0"/>
              <a:t>https://www.nature.com/news/polopoly_fs/1.14873!/menu/main/topColumns/topLeftColumn/pdf/507300a.pdf</a:t>
            </a:r>
          </a:p>
          <a:p>
            <a:endParaRPr lang="en-US" sz="1000" dirty="0"/>
          </a:p>
        </p:txBody>
      </p:sp>
      <p:sp>
        <p:nvSpPr>
          <p:cNvPr id="10035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29F87389-3645-4B61-8B55-49E33C7A1612}" type="slidenum">
              <a:rPr lang="en-US" sz="1200">
                <a:solidFill>
                  <a:srgbClr val="000000"/>
                </a:solidFill>
              </a:rPr>
              <a:pPr algn="r" eaLnBrk="1" hangingPunct="1"/>
              <a:t>42</a:t>
            </a:fld>
            <a:endParaRPr lang="en-US" sz="1200">
              <a:solidFill>
                <a:srgbClr val="000000"/>
              </a:solidFill>
            </a:endParaRPr>
          </a:p>
        </p:txBody>
      </p:sp>
    </p:spTree>
    <p:extLst>
      <p:ext uri="{BB962C8B-B14F-4D97-AF65-F5344CB8AC3E}">
        <p14:creationId xmlns:p14="http://schemas.microsoft.com/office/powerpoint/2010/main" val="15852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Trancik JE. Renewable energy: Back the renewables boom. Nature 2014; 507: 300-2.</a:t>
            </a:r>
          </a:p>
          <a:p>
            <a:r>
              <a:rPr lang="en-US" sz="1000" dirty="0"/>
              <a:t>Trancik JE. Innovation: Clean energy enters virtuous cycle. Nature 2015; 528: 333.</a:t>
            </a:r>
          </a:p>
          <a:p>
            <a:r>
              <a:rPr lang="en-US" sz="1000" dirty="0" err="1"/>
              <a:t>Delucchi</a:t>
            </a:r>
            <a:r>
              <a:rPr lang="en-US" sz="1000" dirty="0"/>
              <a:t> MA, Jacobson MZ. Providing all global energy with wind, water, and solar power, Part II: Reliability, system and transmission costs, and policies. Energy Policy; 39: 1170-90.</a:t>
            </a:r>
          </a:p>
          <a:p>
            <a:r>
              <a:rPr lang="en-US" sz="1000" dirty="0"/>
              <a:t>Jacobson MZ, </a:t>
            </a:r>
            <a:r>
              <a:rPr lang="en-US" sz="1000" dirty="0" err="1"/>
              <a:t>Delucchi</a:t>
            </a:r>
            <a:r>
              <a:rPr lang="en-US" sz="1000" dirty="0"/>
              <a:t> MA. Providing all global energy with wind, water, and solar power, Part I: Technologies, energy resources, quantities and areas of infrastructure, and materials. Energy Policy 2011; 39 Pages   1154-69.</a:t>
            </a:r>
          </a:p>
          <a:p>
            <a:endParaRPr lang="en-US" sz="1000" dirty="0"/>
          </a:p>
        </p:txBody>
      </p:sp>
      <p:sp>
        <p:nvSpPr>
          <p:cNvPr id="10035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800">
                <a:solidFill>
                  <a:schemeClr val="tx1"/>
                </a:solidFill>
                <a:latin typeface="Arial" charset="0"/>
              </a:defRPr>
            </a:lvl1pPr>
            <a:lvl2pPr marL="742950" indent="-285750" defTabSz="931863" eaLnBrk="0" hangingPunct="0">
              <a:defRPr sz="2800">
                <a:solidFill>
                  <a:schemeClr val="tx1"/>
                </a:solidFill>
                <a:latin typeface="Arial" charset="0"/>
              </a:defRPr>
            </a:lvl2pPr>
            <a:lvl3pPr marL="1143000" indent="-228600" defTabSz="931863" eaLnBrk="0" hangingPunct="0">
              <a:defRPr sz="2800">
                <a:solidFill>
                  <a:schemeClr val="tx1"/>
                </a:solidFill>
                <a:latin typeface="Arial" charset="0"/>
              </a:defRPr>
            </a:lvl3pPr>
            <a:lvl4pPr marL="1600200" indent="-228600" defTabSz="931863" eaLnBrk="0" hangingPunct="0">
              <a:defRPr sz="2800">
                <a:solidFill>
                  <a:schemeClr val="tx1"/>
                </a:solidFill>
                <a:latin typeface="Arial" charset="0"/>
              </a:defRPr>
            </a:lvl4pPr>
            <a:lvl5pPr marL="2057400" indent="-228600" defTabSz="931863" eaLnBrk="0" hangingPunct="0">
              <a:defRPr sz="2800">
                <a:solidFill>
                  <a:schemeClr val="tx1"/>
                </a:solidFill>
                <a:latin typeface="Arial" charset="0"/>
              </a:defRPr>
            </a:lvl5pPr>
            <a:lvl6pPr marL="2514600" indent="-228600" defTabSz="931863" eaLnBrk="0" fontAlgn="base" hangingPunct="0">
              <a:spcBef>
                <a:spcPct val="0"/>
              </a:spcBef>
              <a:spcAft>
                <a:spcPct val="0"/>
              </a:spcAft>
              <a:defRPr sz="2800">
                <a:solidFill>
                  <a:schemeClr val="tx1"/>
                </a:solidFill>
                <a:latin typeface="Arial" charset="0"/>
              </a:defRPr>
            </a:lvl6pPr>
            <a:lvl7pPr marL="2971800" indent="-228600" defTabSz="931863" eaLnBrk="0" fontAlgn="base" hangingPunct="0">
              <a:spcBef>
                <a:spcPct val="0"/>
              </a:spcBef>
              <a:spcAft>
                <a:spcPct val="0"/>
              </a:spcAft>
              <a:defRPr sz="2800">
                <a:solidFill>
                  <a:schemeClr val="tx1"/>
                </a:solidFill>
                <a:latin typeface="Arial" charset="0"/>
              </a:defRPr>
            </a:lvl7pPr>
            <a:lvl8pPr marL="3429000" indent="-228600" defTabSz="931863" eaLnBrk="0" fontAlgn="base" hangingPunct="0">
              <a:spcBef>
                <a:spcPct val="0"/>
              </a:spcBef>
              <a:spcAft>
                <a:spcPct val="0"/>
              </a:spcAft>
              <a:defRPr sz="2800">
                <a:solidFill>
                  <a:schemeClr val="tx1"/>
                </a:solidFill>
                <a:latin typeface="Arial" charset="0"/>
              </a:defRPr>
            </a:lvl8pPr>
            <a:lvl9pPr marL="3886200" indent="-228600" defTabSz="931863" eaLnBrk="0" fontAlgn="base" hangingPunct="0">
              <a:spcBef>
                <a:spcPct val="0"/>
              </a:spcBef>
              <a:spcAft>
                <a:spcPct val="0"/>
              </a:spcAft>
              <a:defRPr sz="2800">
                <a:solidFill>
                  <a:schemeClr val="tx1"/>
                </a:solidFill>
                <a:latin typeface="Arial" charset="0"/>
              </a:defRPr>
            </a:lvl9pPr>
          </a:lstStyle>
          <a:p>
            <a:pPr algn="r" eaLnBrk="1" hangingPunct="1"/>
            <a:fld id="{29F87389-3645-4B61-8B55-49E33C7A1612}" type="slidenum">
              <a:rPr lang="en-US" sz="1200">
                <a:solidFill>
                  <a:srgbClr val="000000"/>
                </a:solidFill>
              </a:rPr>
              <a:pPr algn="r" eaLnBrk="1" hangingPunct="1"/>
              <a:t>43</a:t>
            </a:fld>
            <a:endParaRPr lang="en-US" sz="1200">
              <a:solidFill>
                <a:srgbClr val="000000"/>
              </a:solidFill>
            </a:endParaRPr>
          </a:p>
        </p:txBody>
      </p:sp>
    </p:spTree>
    <p:extLst>
      <p:ext uri="{BB962C8B-B14F-4D97-AF65-F5344CB8AC3E}">
        <p14:creationId xmlns:p14="http://schemas.microsoft.com/office/powerpoint/2010/main" val="15852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4B26D-1F48-416A-BBA5-402EB1D1C44F}"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32117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4B26D-1F48-416A-BBA5-402EB1D1C44F}"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3211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prstClr val="black"/>
                </a:solidFill>
              </a:rPr>
              <a:t>The evidence we survey today suggests that we know enough beyond climate change to move away from fossil fuels now</a:t>
            </a:r>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19985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96119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04904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44029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84954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07D90-C898-4FD0-AE6F-A87F5064B5D1}"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10700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98CE63EF-908F-4DBD-AB3E-E559AF109FAD}" type="slidenum">
              <a:rPr lang="en-US" smtClean="0"/>
              <a:pPr>
                <a:defRPr/>
              </a:pPr>
              <a:t>‹#›</a:t>
            </a:fld>
            <a:endParaRPr lang="en-US"/>
          </a:p>
        </p:txBody>
      </p:sp>
    </p:spTree>
    <p:extLst>
      <p:ext uri="{BB962C8B-B14F-4D97-AF65-F5344CB8AC3E}">
        <p14:creationId xmlns:p14="http://schemas.microsoft.com/office/powerpoint/2010/main" val="49269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303947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0CCA9CE-CD1D-4CF7-8359-E5C12F22DAA1}"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46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1569301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0CCA9CE-CD1D-4CF7-8359-E5C12F22DAA1}"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3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1943516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CD33F7F-31B0-4F47-83D9-01FE1FA3E181}" type="slidenum">
              <a:rPr lang="en-US" smtClean="0"/>
              <a:pPr>
                <a:defRPr/>
              </a:pPr>
              <a:t>‹#›</a:t>
            </a:fld>
            <a:endParaRPr lang="en-US"/>
          </a:p>
        </p:txBody>
      </p:sp>
    </p:spTree>
    <p:extLst>
      <p:ext uri="{BB962C8B-B14F-4D97-AF65-F5344CB8AC3E}">
        <p14:creationId xmlns:p14="http://schemas.microsoft.com/office/powerpoint/2010/main" val="4161386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044221E-5525-4B2A-BFDC-213961E6BB3F}" type="slidenum">
              <a:rPr lang="en-US" smtClean="0"/>
              <a:pPr>
                <a:defRPr/>
              </a:pPr>
              <a:t>‹#›</a:t>
            </a:fld>
            <a:endParaRPr lang="en-US"/>
          </a:p>
        </p:txBody>
      </p:sp>
    </p:spTree>
    <p:extLst>
      <p:ext uri="{BB962C8B-B14F-4D97-AF65-F5344CB8AC3E}">
        <p14:creationId xmlns:p14="http://schemas.microsoft.com/office/powerpoint/2010/main" val="3216220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7451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60764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403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6A8986E-FBAC-409A-B5EB-8F2891BA0F46}" type="slidenum">
              <a:rPr lang="en-US" smtClean="0"/>
              <a:pPr>
                <a:defRPr/>
              </a:pPr>
              <a:t>‹#›</a:t>
            </a:fld>
            <a:endParaRPr lang="en-US"/>
          </a:p>
        </p:txBody>
      </p:sp>
    </p:spTree>
    <p:extLst>
      <p:ext uri="{BB962C8B-B14F-4D97-AF65-F5344CB8AC3E}">
        <p14:creationId xmlns:p14="http://schemas.microsoft.com/office/powerpoint/2010/main" val="939370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7718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5362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386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9794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1330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8946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0661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95D16-97F3-4FB8-B626-AAB09367C302}" type="datetimeFigureOut">
              <a:rPr lang="en-US" smtClean="0">
                <a:solidFill>
                  <a:prstClr val="white">
                    <a:tint val="75000"/>
                  </a:prstClr>
                </a:solidFill>
              </a:rPr>
              <a:pPr/>
              <a:t>3/9/2021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17FBA89-E71E-48F4-9E32-F66339ECCAC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6387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98CE63EF-908F-4DBD-AB3E-E559AF109FAD}" type="slidenum">
              <a:rPr lang="en-US" smtClean="0"/>
              <a:pPr>
                <a:defRPr/>
              </a:pPr>
              <a:t>‹#›</a:t>
            </a:fld>
            <a:endParaRPr lang="en-US"/>
          </a:p>
        </p:txBody>
      </p:sp>
    </p:spTree>
    <p:extLst>
      <p:ext uri="{BB962C8B-B14F-4D97-AF65-F5344CB8AC3E}">
        <p14:creationId xmlns:p14="http://schemas.microsoft.com/office/powerpoint/2010/main" val="1696237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6A8986E-FBAC-409A-B5EB-8F2891BA0F46}" type="slidenum">
              <a:rPr lang="en-US" smtClean="0"/>
              <a:pPr>
                <a:defRPr/>
              </a:pPr>
              <a:t>‹#›</a:t>
            </a:fld>
            <a:endParaRPr lang="en-US"/>
          </a:p>
        </p:txBody>
      </p:sp>
    </p:spTree>
    <p:extLst>
      <p:ext uri="{BB962C8B-B14F-4D97-AF65-F5344CB8AC3E}">
        <p14:creationId xmlns:p14="http://schemas.microsoft.com/office/powerpoint/2010/main" val="200991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56EB35E-9FA9-4DA9-BFE9-0A42D1FD4947}" type="slidenum">
              <a:rPr lang="en-US" smtClean="0"/>
              <a:pPr>
                <a:defRPr/>
              </a:pPr>
              <a:t>‹#›</a:t>
            </a:fld>
            <a:endParaRPr lang="en-US"/>
          </a:p>
        </p:txBody>
      </p:sp>
    </p:spTree>
    <p:extLst>
      <p:ext uri="{BB962C8B-B14F-4D97-AF65-F5344CB8AC3E}">
        <p14:creationId xmlns:p14="http://schemas.microsoft.com/office/powerpoint/2010/main" val="1353819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56EB35E-9FA9-4DA9-BFE9-0A42D1FD4947}" type="slidenum">
              <a:rPr lang="en-US" smtClean="0"/>
              <a:pPr>
                <a:defRPr/>
              </a:pPr>
              <a:t>‹#›</a:t>
            </a:fld>
            <a:endParaRPr lang="en-US"/>
          </a:p>
        </p:txBody>
      </p:sp>
    </p:spTree>
    <p:extLst>
      <p:ext uri="{BB962C8B-B14F-4D97-AF65-F5344CB8AC3E}">
        <p14:creationId xmlns:p14="http://schemas.microsoft.com/office/powerpoint/2010/main" val="2119155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5AD86A4F-DF5D-44D5-AD6E-CB63EEAC4A35}" type="slidenum">
              <a:rPr lang="en-US" smtClean="0"/>
              <a:pPr>
                <a:defRPr/>
              </a:pPr>
              <a:t>‹#›</a:t>
            </a:fld>
            <a:endParaRPr lang="en-US"/>
          </a:p>
        </p:txBody>
      </p:sp>
    </p:spTree>
    <p:extLst>
      <p:ext uri="{BB962C8B-B14F-4D97-AF65-F5344CB8AC3E}">
        <p14:creationId xmlns:p14="http://schemas.microsoft.com/office/powerpoint/2010/main" val="2132878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726A77F4-48E2-47D6-98C7-4FAED5B721D5}" type="slidenum">
              <a:rPr lang="en-US" smtClean="0"/>
              <a:pPr>
                <a:defRPr/>
              </a:pPr>
              <a:t>‹#›</a:t>
            </a:fld>
            <a:endParaRPr lang="en-US"/>
          </a:p>
        </p:txBody>
      </p:sp>
    </p:spTree>
    <p:extLst>
      <p:ext uri="{BB962C8B-B14F-4D97-AF65-F5344CB8AC3E}">
        <p14:creationId xmlns:p14="http://schemas.microsoft.com/office/powerpoint/2010/main" val="887846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8C0B3225-5727-456D-AC53-D91750324536}" type="slidenum">
              <a:rPr lang="en-US" smtClean="0"/>
              <a:pPr>
                <a:defRPr/>
              </a:pPr>
              <a:t>‹#›</a:t>
            </a:fld>
            <a:endParaRPr lang="en-US"/>
          </a:p>
        </p:txBody>
      </p:sp>
    </p:spTree>
    <p:extLst>
      <p:ext uri="{BB962C8B-B14F-4D97-AF65-F5344CB8AC3E}">
        <p14:creationId xmlns:p14="http://schemas.microsoft.com/office/powerpoint/2010/main" val="1567506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C8CD2759-FF2B-415E-838F-DE5D592367F4}" type="slidenum">
              <a:rPr lang="en-US" smtClean="0"/>
              <a:pPr>
                <a:defRPr/>
              </a:pPr>
              <a:t>‹#›</a:t>
            </a:fld>
            <a:endParaRPr lang="en-US"/>
          </a:p>
        </p:txBody>
      </p:sp>
    </p:spTree>
    <p:extLst>
      <p:ext uri="{BB962C8B-B14F-4D97-AF65-F5344CB8AC3E}">
        <p14:creationId xmlns:p14="http://schemas.microsoft.com/office/powerpoint/2010/main" val="4111527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995B0B7A-7CDA-4BA8-95E9-49AABC7232AE}" type="slidenum">
              <a:rPr lang="en-US" smtClean="0"/>
              <a:pPr>
                <a:defRPr/>
              </a:pPr>
              <a:t>‹#›</a:t>
            </a:fld>
            <a:endParaRPr lang="en-US"/>
          </a:p>
        </p:txBody>
      </p:sp>
    </p:spTree>
    <p:extLst>
      <p:ext uri="{BB962C8B-B14F-4D97-AF65-F5344CB8AC3E}">
        <p14:creationId xmlns:p14="http://schemas.microsoft.com/office/powerpoint/2010/main" val="1324147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76AFC19-F4D0-47C2-B281-01E6F8BCF1A1}" type="slidenum">
              <a:rPr lang="en-US" smtClean="0"/>
              <a:pPr>
                <a:defRPr/>
              </a:pPr>
              <a:t>‹#›</a:t>
            </a:fld>
            <a:endParaRPr lang="en-US"/>
          </a:p>
        </p:txBody>
      </p:sp>
    </p:spTree>
    <p:extLst>
      <p:ext uri="{BB962C8B-B14F-4D97-AF65-F5344CB8AC3E}">
        <p14:creationId xmlns:p14="http://schemas.microsoft.com/office/powerpoint/2010/main" val="2908254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668856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0CCA9CE-CD1D-4CF7-8359-E5C12F22DAA1}"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08987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125963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5AD86A4F-DF5D-44D5-AD6E-CB63EEAC4A35}" type="slidenum">
              <a:rPr lang="en-US" smtClean="0"/>
              <a:pPr>
                <a:defRPr/>
              </a:pPr>
              <a:t>‹#›</a:t>
            </a:fld>
            <a:endParaRPr lang="en-US"/>
          </a:p>
        </p:txBody>
      </p:sp>
    </p:spTree>
    <p:extLst>
      <p:ext uri="{BB962C8B-B14F-4D97-AF65-F5344CB8AC3E}">
        <p14:creationId xmlns:p14="http://schemas.microsoft.com/office/powerpoint/2010/main" val="135394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0CCA9CE-CD1D-4CF7-8359-E5C12F22DAA1}"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161187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833072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CD33F7F-31B0-4F47-83D9-01FE1FA3E181}" type="slidenum">
              <a:rPr lang="en-US" smtClean="0"/>
              <a:pPr>
                <a:defRPr/>
              </a:pPr>
              <a:t>‹#›</a:t>
            </a:fld>
            <a:endParaRPr lang="en-US"/>
          </a:p>
        </p:txBody>
      </p:sp>
    </p:spTree>
    <p:extLst>
      <p:ext uri="{BB962C8B-B14F-4D97-AF65-F5344CB8AC3E}">
        <p14:creationId xmlns:p14="http://schemas.microsoft.com/office/powerpoint/2010/main" val="3312981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044221E-5525-4B2A-BFDC-213961E6BB3F}" type="slidenum">
              <a:rPr lang="en-US" smtClean="0"/>
              <a:pPr>
                <a:defRPr/>
              </a:pPr>
              <a:t>‹#›</a:t>
            </a:fld>
            <a:endParaRPr lang="en-US"/>
          </a:p>
        </p:txBody>
      </p:sp>
    </p:spTree>
    <p:extLst>
      <p:ext uri="{BB962C8B-B14F-4D97-AF65-F5344CB8AC3E}">
        <p14:creationId xmlns:p14="http://schemas.microsoft.com/office/powerpoint/2010/main" val="349753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726A77F4-48E2-47D6-98C7-4FAED5B721D5}" type="slidenum">
              <a:rPr lang="en-US" smtClean="0"/>
              <a:pPr>
                <a:defRPr/>
              </a:pPr>
              <a:t>‹#›</a:t>
            </a:fld>
            <a:endParaRPr lang="en-US"/>
          </a:p>
        </p:txBody>
      </p:sp>
    </p:spTree>
    <p:extLst>
      <p:ext uri="{BB962C8B-B14F-4D97-AF65-F5344CB8AC3E}">
        <p14:creationId xmlns:p14="http://schemas.microsoft.com/office/powerpoint/2010/main" val="67665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8C0B3225-5727-456D-AC53-D91750324536}" type="slidenum">
              <a:rPr lang="en-US" smtClean="0"/>
              <a:pPr>
                <a:defRPr/>
              </a:pPr>
              <a:t>‹#›</a:t>
            </a:fld>
            <a:endParaRPr lang="en-US"/>
          </a:p>
        </p:txBody>
      </p:sp>
    </p:spTree>
    <p:extLst>
      <p:ext uri="{BB962C8B-B14F-4D97-AF65-F5344CB8AC3E}">
        <p14:creationId xmlns:p14="http://schemas.microsoft.com/office/powerpoint/2010/main" val="427275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C8CD2759-FF2B-415E-838F-DE5D592367F4}" type="slidenum">
              <a:rPr lang="en-US" smtClean="0"/>
              <a:pPr>
                <a:defRPr/>
              </a:pPr>
              <a:t>‹#›</a:t>
            </a:fld>
            <a:endParaRPr lang="en-US"/>
          </a:p>
        </p:txBody>
      </p:sp>
    </p:spTree>
    <p:extLst>
      <p:ext uri="{BB962C8B-B14F-4D97-AF65-F5344CB8AC3E}">
        <p14:creationId xmlns:p14="http://schemas.microsoft.com/office/powerpoint/2010/main" val="209751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995B0B7A-7CDA-4BA8-95E9-49AABC7232AE}" type="slidenum">
              <a:rPr lang="en-US" smtClean="0"/>
              <a:pPr>
                <a:defRPr/>
              </a:pPr>
              <a:t>‹#›</a:t>
            </a:fld>
            <a:endParaRPr lang="en-US"/>
          </a:p>
        </p:txBody>
      </p:sp>
    </p:spTree>
    <p:extLst>
      <p:ext uri="{BB962C8B-B14F-4D97-AF65-F5344CB8AC3E}">
        <p14:creationId xmlns:p14="http://schemas.microsoft.com/office/powerpoint/2010/main" val="216406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576AFC19-F4D0-47C2-B281-01E6F8BCF1A1}" type="slidenum">
              <a:rPr lang="en-US" smtClean="0"/>
              <a:pPr>
                <a:defRPr/>
              </a:pPr>
              <a:t>‹#›</a:t>
            </a:fld>
            <a:endParaRPr lang="en-US"/>
          </a:p>
        </p:txBody>
      </p:sp>
    </p:spTree>
    <p:extLst>
      <p:ext uri="{BB962C8B-B14F-4D97-AF65-F5344CB8AC3E}">
        <p14:creationId xmlns:p14="http://schemas.microsoft.com/office/powerpoint/2010/main" val="176549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97683008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D895D16-97F3-4FB8-B626-AAB09367C302}" type="datetimeFigureOut">
              <a:rPr lang="en-US" smtClean="0">
                <a:solidFill>
                  <a:prstClr val="white">
                    <a:tint val="75000"/>
                  </a:prstClr>
                </a:solidFill>
                <a:latin typeface="Calisto MT"/>
              </a:rPr>
              <a:pPr fontAlgn="auto">
                <a:spcBef>
                  <a:spcPts val="0"/>
                </a:spcBef>
                <a:spcAft>
                  <a:spcPts val="0"/>
                </a:spcAft>
              </a:pPr>
              <a:t>3/9/2021</a:t>
            </a:fld>
            <a:endParaRPr lang="en-US" dirty="0">
              <a:solidFill>
                <a:prstClr val="white">
                  <a:tint val="75000"/>
                </a:prstClr>
              </a:solidFill>
              <a:latin typeface="Calisto M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white">
                  <a:tint val="75000"/>
                </a:prstClr>
              </a:solidFill>
              <a:latin typeface="Calisto M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7FBA89-E71E-48F4-9E32-F66339ECCACC}" type="slidenum">
              <a:rPr lang="en-US" smtClean="0">
                <a:solidFill>
                  <a:prstClr val="white">
                    <a:tint val="75000"/>
                  </a:prstClr>
                </a:solidFill>
                <a:latin typeface="Calisto MT"/>
              </a:rPr>
              <a:pPr fontAlgn="auto">
                <a:spcBef>
                  <a:spcPts val="0"/>
                </a:spcBef>
                <a:spcAft>
                  <a:spcPts val="0"/>
                </a:spcAft>
              </a:pPr>
              <a:t>‹#›</a:t>
            </a:fld>
            <a:endParaRPr lang="en-US" dirty="0">
              <a:solidFill>
                <a:prstClr val="white">
                  <a:tint val="75000"/>
                </a:prstClr>
              </a:solidFill>
              <a:latin typeface="Calisto MT"/>
            </a:endParaRPr>
          </a:p>
        </p:txBody>
      </p:sp>
    </p:spTree>
    <p:extLst>
      <p:ext uri="{BB962C8B-B14F-4D97-AF65-F5344CB8AC3E}">
        <p14:creationId xmlns:p14="http://schemas.microsoft.com/office/powerpoint/2010/main" val="125488537"/>
      </p:ext>
    </p:extLst>
  </p:cSld>
  <p:clrMap bg1="dk1" tx1="lt1" bg2="dk2" tx2="lt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A0CCA9CE-CD1D-4CF7-8359-E5C12F22DAA1}" type="slidenum">
              <a:rPr lang="en-US" smtClean="0"/>
              <a:pPr>
                <a:defRPr/>
              </a:pPr>
              <a:t>‹#›</a:t>
            </a:fld>
            <a:endParaRPr lang="en-US"/>
          </a:p>
        </p:txBody>
      </p:sp>
    </p:spTree>
    <p:extLst>
      <p:ext uri="{BB962C8B-B14F-4D97-AF65-F5344CB8AC3E}">
        <p14:creationId xmlns:p14="http://schemas.microsoft.com/office/powerpoint/2010/main" val="302743089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climateandhealth/effect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edu/multimedia/mercury-cycle/b"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fda.gov/media/102331/download" TargetMode="External"/><Relationship Id="rId3" Type="http://schemas.openxmlformats.org/officeDocument/2006/relationships/hyperlink" Target="https://pubmed.ncbi.nlm.nih.gov/21211794/" TargetMode="External"/><Relationship Id="rId7" Type="http://schemas.openxmlformats.org/officeDocument/2006/relationships/hyperlink" Target="https://www.fda.gov/food/consumers/advice-about-eating-fish"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epa.gov/international-cooperation/mercury-emissions-global-context" TargetMode="External"/><Relationship Id="rId5" Type="http://schemas.openxmlformats.org/officeDocument/2006/relationships/hyperlink" Target="https://pubmed.ncbi.nlm.nih.gov/17047219/" TargetMode="External"/><Relationship Id="rId4" Type="http://schemas.openxmlformats.org/officeDocument/2006/relationships/hyperlink" Target="https://pubmed.ncbi.nlm.nih.gov/18332715/" TargetMode="External"/><Relationship Id="rId9" Type="http://schemas.openxmlformats.org/officeDocument/2006/relationships/hyperlink" Target="https://epa.ohio.gov/portals/35/fishadvisory/fishadvisory_pamphlet.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ubweb.epa.gov/mercury/about.ht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youtube.com/watch?v=p6Jabn5rht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wkyc.com/article/news/local/lorain-county/what-do-you-think-about-the-avon-lake-coal-plant/95-54572580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gem.wiki/Avon_Lake_Power_Plant" TargetMode="External"/><Relationship Id="rId5" Type="http://schemas.openxmlformats.org/officeDocument/2006/relationships/hyperlink" Target="https://www.cleveland19.com/story/705857/few-changes-on-states-annual-fish-eating-list/" TargetMode="External"/><Relationship Id="rId4" Type="http://schemas.openxmlformats.org/officeDocument/2006/relationships/hyperlink" Target="https://commons.wikimedia.org/wiki/File:Avon_Lake_power_plant.j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26460052/"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33184396/"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pubmed.ncbi.nlm.nih.gov/3151217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33184396/"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pubmed.ncbi.nlm.nih.gov/3151217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ubmed.ncbi.nlm.nih.gov/31512173/"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ubmed.ncbi.nlm.nih.gov/24805231/"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pubmed.ncbi.nlm.nih.gov/26189102/" TargetMode="External"/><Relationship Id="rId4" Type="http://schemas.openxmlformats.org/officeDocument/2006/relationships/hyperlink" Target="https://pubmed.ncbi.nlm.nih.gov/2621749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noharm-uscanada.org/sites/default/files/documents-files/828/Health_Effects_Coal_Use_Energy_Generation.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noharm-uscanada.org/sites/default/files/documents-files/828/Health_Effects_Coal_Use_Energy_Generation.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noharm-uscanada.org/sites/default/files/documents-files/828/Health_Effects_Coal_Use_Energy_Generation.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pubmed.ncbi.nlm.nih.gov/3119567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noharm-uscanada.org/sites/default/files/documents-files/828/Health_Effects_Coal_Use_Energy_Generation.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apha.org/policies-and-advocacy/public-health-policy-statements/policy-database/2019/01/28/impacts-of-unconventional-oil-and-gas-industry"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sydney.edu.au/medicine/research/units/boden/PDF_Mining_Report_FINAL_October_2012.pdf" TargetMode="External"/><Relationship Id="rId5" Type="http://schemas.openxmlformats.org/officeDocument/2006/relationships/hyperlink" Target="https://www.ncbi.nlm.nih.gov/pmc/articles/PMC6344296/" TargetMode="External"/><Relationship Id="rId4" Type="http://schemas.openxmlformats.org/officeDocument/2006/relationships/hyperlink" Target="https://www.sciencedirect.com/science/article/pii/S1353829212001852"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pha.org/policies-and-advocacy/public-health-policy-statements/policy-database/2019/01/28/impacts-of-unconventional-oil-and-gas-industr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www.bls.gov/iif/oshwc/cfoi/osar0018.htm" TargetMode="External"/><Relationship Id="rId4" Type="http://schemas.openxmlformats.org/officeDocument/2006/relationships/hyperlink" Target="https://www.sciencedirect.com/science/article/pii/S1353829212001852"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nejm.org/doi/full/10.1056/NEJMp1913663"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ww.nejm.org/doi/full/10.1056/NEJMp1913663"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sciencedirect.com/science/article/pii/S0301421510008694" TargetMode="External"/><Relationship Id="rId2" Type="http://schemas.openxmlformats.org/officeDocument/2006/relationships/notesSlide" Target="../notesSlides/notesSlide34.xml"/><Relationship Id="rId1" Type="http://schemas.openxmlformats.org/officeDocument/2006/relationships/slideLayout" Target="../slideLayouts/slideLayout34.xml"/><Relationship Id="rId4" Type="http://schemas.openxmlformats.org/officeDocument/2006/relationships/hyperlink" Target="https://www.nature.com/news/polopoly_fs/1.14873!/menu/main/topColumns/topLeftColumn/pdf/507300a.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poweringhc.org/conference/" TargetMode="External"/><Relationship Id="rId2" Type="http://schemas.openxmlformats.org/officeDocument/2006/relationships/hyperlink" Target="https://www.psehealthyenergy.org/" TargetMode="External"/><Relationship Id="rId1" Type="http://schemas.openxmlformats.org/officeDocument/2006/relationships/slideLayout" Target="../slideLayouts/slideLayout18.xml"/><Relationship Id="rId4" Type="http://schemas.openxmlformats.org/officeDocument/2006/relationships/hyperlink" Target="https://pubmed.ncbi.nlm.nih.gov/31195672/"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www.sciencedirect.com/science/article/pii/S1353829212001852" TargetMode="External"/><Relationship Id="rId2" Type="http://schemas.openxmlformats.org/officeDocument/2006/relationships/hyperlink" Target="https://www.apha.org/policies-and-advocacy/public-health-policy-statements/policy-database/2019/01/28/impacts-of-unconventional-oil-and-gas-industry" TargetMode="External"/><Relationship Id="rId1" Type="http://schemas.openxmlformats.org/officeDocument/2006/relationships/slideLayout" Target="../slideLayouts/slideLayout18.xml"/><Relationship Id="rId4" Type="http://schemas.openxmlformats.org/officeDocument/2006/relationships/hyperlink" Target="http://www.bls.gov/iif/oshwc/cfoi/osar0018.ht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028700" y="1295400"/>
            <a:ext cx="7658100" cy="1676400"/>
          </a:xfrm>
          <a:prstGeom prst="rect">
            <a:avLst/>
          </a:prstGeom>
          <a:solidFill>
            <a:srgbClr val="1593BB">
              <a:alpha val="50000"/>
            </a:srgbClr>
          </a:solidFill>
          <a:ln w="9525">
            <a:solidFill>
              <a:schemeClr val="tx1"/>
            </a:solidFill>
            <a:miter lim="800000"/>
            <a:headEnd/>
            <a:tailEnd/>
          </a:ln>
        </p:spPr>
        <p:txBody>
          <a:bodyPr wrap="none" anchor="ctr"/>
          <a:lstStyle/>
          <a:p>
            <a:endParaRPr lang="en-US">
              <a:solidFill>
                <a:srgbClr val="000000"/>
              </a:solidFill>
            </a:endParaRPr>
          </a:p>
        </p:txBody>
      </p:sp>
      <p:sp>
        <p:nvSpPr>
          <p:cNvPr id="15362" name="Rectangle 2"/>
          <p:cNvSpPr>
            <a:spLocks noGrp="1" noChangeArrowheads="1"/>
          </p:cNvSpPr>
          <p:nvPr>
            <p:ph idx="1"/>
          </p:nvPr>
        </p:nvSpPr>
        <p:spPr>
          <a:xfrm>
            <a:off x="838200" y="342900"/>
            <a:ext cx="8077200" cy="6172200"/>
          </a:xfrm>
        </p:spPr>
        <p:txBody>
          <a:bodyPr>
            <a:normAutofit fontScale="85000" lnSpcReduction="10000"/>
          </a:bodyPr>
          <a:lstStyle/>
          <a:p>
            <a:pPr marL="0" indent="0">
              <a:buFontTx/>
              <a:buNone/>
            </a:pPr>
            <a:r>
              <a:rPr lang="en-US" sz="3800" b="1" dirty="0"/>
              <a:t>  </a:t>
            </a:r>
          </a:p>
          <a:p>
            <a:pPr lvl="0" algn="ctr">
              <a:buNone/>
            </a:pPr>
            <a:r>
              <a:rPr lang="en-US" sz="3600" b="1" dirty="0">
                <a:solidFill>
                  <a:srgbClr val="000000"/>
                </a:solidFill>
              </a:rPr>
              <a:t>   </a:t>
            </a:r>
          </a:p>
          <a:p>
            <a:pPr algn="ctr">
              <a:buNone/>
            </a:pPr>
            <a:r>
              <a:rPr lang="en-US" sz="4300" b="1" dirty="0">
                <a:solidFill>
                  <a:srgbClr val="000000"/>
                </a:solidFill>
              </a:rPr>
              <a:t>Fossil Fuels and Health: </a:t>
            </a:r>
          </a:p>
          <a:p>
            <a:pPr algn="ctr">
              <a:buNone/>
            </a:pPr>
            <a:r>
              <a:rPr lang="en-US" sz="4300" b="1" dirty="0">
                <a:solidFill>
                  <a:srgbClr val="000000"/>
                </a:solidFill>
              </a:rPr>
              <a:t>A frame that expands the picture</a:t>
            </a:r>
          </a:p>
          <a:p>
            <a:pPr marL="0" indent="0">
              <a:buFontTx/>
              <a:buNone/>
            </a:pPr>
            <a:endParaRPr lang="en-US" sz="2800" dirty="0"/>
          </a:p>
          <a:p>
            <a:pPr marL="0" indent="0">
              <a:buFontTx/>
              <a:buNone/>
            </a:pPr>
            <a:endParaRPr lang="en-US" sz="2800" dirty="0"/>
          </a:p>
          <a:p>
            <a:pPr marL="0" indent="0" algn="ctr">
              <a:buNone/>
            </a:pPr>
            <a:r>
              <a:rPr lang="en-US" sz="2800" dirty="0"/>
              <a:t>Timothy Ciesielski ScD  MD  MPH</a:t>
            </a:r>
          </a:p>
          <a:p>
            <a:pPr marL="0" indent="0" algn="ctr">
              <a:buNone/>
            </a:pPr>
            <a:r>
              <a:rPr lang="en-US" sz="2800"/>
              <a:t> </a:t>
            </a:r>
            <a:endParaRPr lang="en-US" sz="2800" dirty="0"/>
          </a:p>
          <a:p>
            <a:pPr marL="0" indent="0" algn="ctr">
              <a:buNone/>
            </a:pPr>
            <a:r>
              <a:rPr lang="en-US" sz="2800" dirty="0"/>
              <a:t>Senior Research Associate</a:t>
            </a:r>
          </a:p>
          <a:p>
            <a:pPr marL="0" indent="0" algn="ctr">
              <a:buNone/>
            </a:pPr>
            <a:r>
              <a:rPr lang="en-US" sz="2800" dirty="0"/>
              <a:t>Mary Ann Swetland Center </a:t>
            </a:r>
          </a:p>
          <a:p>
            <a:pPr marL="0" indent="0" algn="ctr">
              <a:buNone/>
            </a:pPr>
            <a:r>
              <a:rPr lang="en-US" sz="2800" dirty="0"/>
              <a:t>for Environmental Health </a:t>
            </a:r>
          </a:p>
          <a:p>
            <a:pPr marL="0" indent="0" algn="ctr">
              <a:buNone/>
            </a:pPr>
            <a:r>
              <a:rPr lang="en-US" sz="2800" dirty="0"/>
              <a:t>Case Western Reserve University</a:t>
            </a:r>
            <a:endParaRPr lang="en-US" sz="2400" dirty="0"/>
          </a:p>
        </p:txBody>
      </p:sp>
    </p:spTree>
    <p:extLst>
      <p:ext uri="{BB962C8B-B14F-4D97-AF65-F5344CB8AC3E}">
        <p14:creationId xmlns:p14="http://schemas.microsoft.com/office/powerpoint/2010/main" val="197498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C5A6B2-4BB9-4E1C-9FA0-D09051C10A09}"/>
              </a:ext>
            </a:extLst>
          </p:cNvPr>
          <p:cNvSpPr txBox="1"/>
          <p:nvPr/>
        </p:nvSpPr>
        <p:spPr>
          <a:xfrm>
            <a:off x="1219200" y="152401"/>
            <a:ext cx="7924800" cy="6124754"/>
          </a:xfrm>
          <a:prstGeom prst="rect">
            <a:avLst/>
          </a:prstGeom>
          <a:noFill/>
        </p:spPr>
        <p:txBody>
          <a:bodyPr wrap="square" rtlCol="0">
            <a:spAutoFit/>
          </a:bodyPr>
          <a:lstStyle/>
          <a:p>
            <a:r>
              <a:rPr lang="en-US" dirty="0"/>
              <a:t>If we exclusively use the frame of climate change </a:t>
            </a:r>
          </a:p>
          <a:p>
            <a:endParaRPr lang="en-US" dirty="0"/>
          </a:p>
          <a:p>
            <a:r>
              <a:rPr lang="en-US" dirty="0"/>
              <a:t>effects beyond climate are discussed as </a:t>
            </a:r>
          </a:p>
          <a:p>
            <a:r>
              <a:rPr lang="en-US" dirty="0"/>
              <a:t>“latent co-benefits of mitigation” rather than ongoing documented harms</a:t>
            </a:r>
            <a:endParaRPr lang="en-US" baseline="-25000" dirty="0"/>
          </a:p>
          <a:p>
            <a:endParaRPr lang="en-US" dirty="0"/>
          </a:p>
          <a:p>
            <a:r>
              <a:rPr lang="en-US" dirty="0"/>
              <a:t>Is the term “co-benefits” . . . </a:t>
            </a:r>
          </a:p>
          <a:p>
            <a:endParaRPr lang="en-US" dirty="0"/>
          </a:p>
          <a:p>
            <a:r>
              <a:rPr lang="en-US" dirty="0"/>
              <a:t>	helpful? </a:t>
            </a:r>
          </a:p>
          <a:p>
            <a:r>
              <a:rPr lang="en-US" dirty="0"/>
              <a:t>	misleading? </a:t>
            </a:r>
          </a:p>
          <a:p>
            <a:endParaRPr lang="en-US" dirty="0"/>
          </a:p>
          <a:p>
            <a:r>
              <a:rPr lang="en-US" dirty="0"/>
              <a:t>Is removing harm a “bonus”?</a:t>
            </a:r>
          </a:p>
          <a:p>
            <a:endParaRPr lang="en-US" dirty="0"/>
          </a:p>
          <a:p>
            <a:r>
              <a:rPr lang="en-US" dirty="0"/>
              <a:t>or is it remediation and justice? </a:t>
            </a:r>
          </a:p>
        </p:txBody>
      </p:sp>
    </p:spTree>
    <p:extLst>
      <p:ext uri="{BB962C8B-B14F-4D97-AF65-F5344CB8AC3E}">
        <p14:creationId xmlns:p14="http://schemas.microsoft.com/office/powerpoint/2010/main" val="171500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62BF7-9887-4A5C-85C4-AE3226A1E063}"/>
              </a:ext>
            </a:extLst>
          </p:cNvPr>
          <p:cNvSpPr txBox="1"/>
          <p:nvPr/>
        </p:nvSpPr>
        <p:spPr>
          <a:xfrm>
            <a:off x="1447800" y="381000"/>
            <a:ext cx="7543800" cy="5632311"/>
          </a:xfrm>
          <a:prstGeom prst="rect">
            <a:avLst/>
          </a:prstGeom>
          <a:noFill/>
        </p:spPr>
        <p:txBody>
          <a:bodyPr wrap="square" rtlCol="0">
            <a:spAutoFit/>
          </a:bodyPr>
          <a:lstStyle/>
          <a:p>
            <a:r>
              <a:rPr lang="en-US" sz="3000" dirty="0"/>
              <a:t>In other words,</a:t>
            </a:r>
          </a:p>
          <a:p>
            <a:endParaRPr lang="en-US" sz="3000" dirty="0"/>
          </a:p>
          <a:p>
            <a:r>
              <a:rPr lang="en-US" sz="3000" dirty="0"/>
              <a:t>The documented human suffering, inequity, and disease that flows from the use of fossil fuels is </a:t>
            </a:r>
          </a:p>
          <a:p>
            <a:endParaRPr lang="en-US" sz="3000" dirty="0"/>
          </a:p>
          <a:p>
            <a:r>
              <a:rPr lang="en-US" sz="3000" u="sng" dirty="0"/>
              <a:t>insufficiently described </a:t>
            </a:r>
            <a:r>
              <a:rPr lang="en-US" sz="3000" dirty="0"/>
              <a:t>when it is labeled as a “co-benefit” of climate change mitigation </a:t>
            </a:r>
          </a:p>
          <a:p>
            <a:endParaRPr lang="en-US" sz="3000" dirty="0"/>
          </a:p>
          <a:p>
            <a:r>
              <a:rPr lang="en-US" sz="3000" dirty="0"/>
              <a:t>Rather than an afterthought,</a:t>
            </a:r>
          </a:p>
          <a:p>
            <a:r>
              <a:rPr lang="en-US" sz="3000" dirty="0"/>
              <a:t>these are the first and well documented </a:t>
            </a:r>
          </a:p>
          <a:p>
            <a:r>
              <a:rPr lang="en-US" sz="3000" dirty="0"/>
              <a:t>(if poorly appreciated) harms of fossil fuels</a:t>
            </a:r>
          </a:p>
        </p:txBody>
      </p:sp>
    </p:spTree>
    <p:extLst>
      <p:ext uri="{BB962C8B-B14F-4D97-AF65-F5344CB8AC3E}">
        <p14:creationId xmlns:p14="http://schemas.microsoft.com/office/powerpoint/2010/main" val="238463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502" y="304800"/>
            <a:ext cx="7848600" cy="7478970"/>
          </a:xfrm>
          <a:prstGeom prst="rect">
            <a:avLst/>
          </a:prstGeom>
          <a:noFill/>
        </p:spPr>
        <p:txBody>
          <a:bodyPr wrap="square" rtlCol="0">
            <a:spAutoFit/>
          </a:bodyPr>
          <a:lstStyle/>
          <a:p>
            <a:r>
              <a:rPr lang="en-US" dirty="0">
                <a:solidFill>
                  <a:prstClr val="black"/>
                </a:solidFill>
              </a:rPr>
              <a:t>    </a:t>
            </a:r>
            <a:r>
              <a:rPr lang="en-US" b="1" dirty="0">
                <a:solidFill>
                  <a:prstClr val="black"/>
                </a:solidFill>
              </a:rPr>
              <a:t>Just to be clear:</a:t>
            </a:r>
          </a:p>
          <a:p>
            <a:endParaRPr lang="en-US" dirty="0">
              <a:solidFill>
                <a:prstClr val="black"/>
              </a:solidFill>
            </a:endParaRPr>
          </a:p>
          <a:p>
            <a:pPr lvl="1"/>
            <a:r>
              <a:rPr lang="en-US" b="1" dirty="0">
                <a:solidFill>
                  <a:prstClr val="black"/>
                </a:solidFill>
              </a:rPr>
              <a:t>We need the frame of climate change.</a:t>
            </a:r>
          </a:p>
          <a:p>
            <a:pPr lvl="1"/>
            <a:endParaRPr lang="en-US" b="1" dirty="0">
              <a:solidFill>
                <a:prstClr val="black"/>
              </a:solidFill>
            </a:endParaRPr>
          </a:p>
          <a:p>
            <a:pPr lvl="1"/>
            <a:r>
              <a:rPr lang="en-US" b="1" dirty="0">
                <a:solidFill>
                  <a:prstClr val="black"/>
                </a:solidFill>
              </a:rPr>
              <a:t>It is necessary. </a:t>
            </a:r>
          </a:p>
          <a:p>
            <a:pPr lvl="1"/>
            <a:r>
              <a:rPr lang="en-US" b="1" dirty="0">
                <a:solidFill>
                  <a:prstClr val="black"/>
                </a:solidFill>
              </a:rPr>
              <a:t>Is it sufficient?</a:t>
            </a:r>
          </a:p>
          <a:p>
            <a:pPr lvl="1"/>
            <a:endParaRPr lang="en-US" b="1" dirty="0">
              <a:solidFill>
                <a:prstClr val="black"/>
              </a:solidFill>
            </a:endParaRPr>
          </a:p>
          <a:p>
            <a:pPr lvl="1"/>
            <a:endParaRPr lang="en-US" b="1" dirty="0">
              <a:solidFill>
                <a:prstClr val="black"/>
              </a:solidFill>
            </a:endParaRPr>
          </a:p>
          <a:p>
            <a:pPr lvl="1"/>
            <a:r>
              <a:rPr lang="en-US" b="1" dirty="0">
                <a:solidFill>
                  <a:prstClr val="black"/>
                </a:solidFill>
              </a:rPr>
              <a:t>An additional frame to consider:</a:t>
            </a:r>
          </a:p>
          <a:p>
            <a:pPr lvl="1"/>
            <a:endParaRPr lang="en-US" sz="3600" b="1" dirty="0">
              <a:solidFill>
                <a:prstClr val="black"/>
              </a:solidFill>
            </a:endParaRPr>
          </a:p>
          <a:p>
            <a:pPr lvl="1"/>
            <a:r>
              <a:rPr lang="en-US" sz="4000" b="1" dirty="0">
                <a:solidFill>
                  <a:prstClr val="black"/>
                </a:solidFill>
              </a:rPr>
              <a:t>The public health impact of fossil fuels</a:t>
            </a:r>
            <a:endParaRPr lang="en-US" dirty="0">
              <a:solidFill>
                <a:prstClr val="black"/>
              </a:solidFill>
            </a:endParaRPr>
          </a:p>
          <a:p>
            <a:endParaRPr lang="en-US" dirty="0">
              <a:solidFill>
                <a:prstClr val="black"/>
              </a:solidFill>
            </a:endParaRPr>
          </a:p>
          <a:p>
            <a:endParaRPr lang="en-US" dirty="0">
              <a:solidFill>
                <a:prstClr val="black"/>
              </a:solidFill>
            </a:endParaRPr>
          </a:p>
          <a:p>
            <a:r>
              <a:rPr lang="en-US" dirty="0">
                <a:solidFill>
                  <a:prstClr val="black"/>
                </a:solidFill>
              </a:rPr>
              <a:t>	</a:t>
            </a:r>
          </a:p>
          <a:p>
            <a:endParaRPr lang="en-US" dirty="0">
              <a:solidFill>
                <a:prstClr val="black"/>
              </a:solidFill>
            </a:endParaRPr>
          </a:p>
        </p:txBody>
      </p:sp>
    </p:spTree>
    <p:extLst>
      <p:ext uri="{BB962C8B-B14F-4D97-AF65-F5344CB8AC3E}">
        <p14:creationId xmlns:p14="http://schemas.microsoft.com/office/powerpoint/2010/main" val="296287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8600" y="3352800"/>
            <a:ext cx="4981062" cy="3386554"/>
            <a:chOff x="1752600" y="3581400"/>
            <a:chExt cx="4636455" cy="3081754"/>
          </a:xfrm>
        </p:grpSpPr>
        <p:pic>
          <p:nvPicPr>
            <p:cNvPr id="4" name="Picture 3"/>
            <p:cNvPicPr>
              <a:picLocks noChangeAspect="1"/>
            </p:cNvPicPr>
            <p:nvPr/>
          </p:nvPicPr>
          <p:blipFill>
            <a:blip r:embed="rId2"/>
            <a:stretch>
              <a:fillRect/>
            </a:stretch>
          </p:blipFill>
          <p:spPr>
            <a:xfrm>
              <a:off x="1752600" y="3581400"/>
              <a:ext cx="4636455" cy="3076921"/>
            </a:xfrm>
            <a:prstGeom prst="rect">
              <a:avLst/>
            </a:prstGeom>
          </p:spPr>
        </p:pic>
        <p:sp>
          <p:nvSpPr>
            <p:cNvPr id="5" name="Rectangle 4"/>
            <p:cNvSpPr/>
            <p:nvPr/>
          </p:nvSpPr>
          <p:spPr>
            <a:xfrm>
              <a:off x="1828800" y="6324600"/>
              <a:ext cx="4419600" cy="338554"/>
            </a:xfrm>
            <a:prstGeom prst="rect">
              <a:avLst/>
            </a:prstGeom>
          </p:spPr>
          <p:txBody>
            <a:bodyPr wrap="square">
              <a:spAutoFit/>
            </a:bodyPr>
            <a:lstStyle/>
            <a:p>
              <a:pPr lvl="0"/>
              <a:r>
                <a:rPr lang="en-US" sz="800" dirty="0">
                  <a:solidFill>
                    <a:prstClr val="black"/>
                  </a:solidFill>
                </a:rPr>
                <a:t>http://www.britannica.com/science/global-warming/images-videos/Factories-that-burn-fossil-fuels-help-to-cause-global-warming/87019</a:t>
              </a:r>
            </a:p>
          </p:txBody>
        </p:sp>
      </p:grpSp>
      <p:sp>
        <p:nvSpPr>
          <p:cNvPr id="6" name="TextBox 5"/>
          <p:cNvSpPr txBox="1"/>
          <p:nvPr/>
        </p:nvSpPr>
        <p:spPr>
          <a:xfrm>
            <a:off x="1447800" y="304800"/>
            <a:ext cx="7010400" cy="1384995"/>
          </a:xfrm>
          <a:prstGeom prst="rect">
            <a:avLst/>
          </a:prstGeom>
          <a:noFill/>
        </p:spPr>
        <p:txBody>
          <a:bodyPr wrap="square" rtlCol="0">
            <a:spAutoFit/>
          </a:bodyPr>
          <a:lstStyle/>
          <a:p>
            <a:r>
              <a:rPr lang="en-US" b="1" dirty="0">
                <a:solidFill>
                  <a:prstClr val="black"/>
                </a:solidFill>
              </a:rPr>
              <a:t>What is this doing to us?</a:t>
            </a:r>
          </a:p>
          <a:p>
            <a:endParaRPr lang="en-US" b="1" dirty="0">
              <a:solidFill>
                <a:prstClr val="black"/>
              </a:solidFill>
            </a:endParaRPr>
          </a:p>
          <a:p>
            <a:r>
              <a:rPr lang="en-US" b="1" dirty="0">
                <a:solidFill>
                  <a:prstClr val="black"/>
                </a:solidFill>
              </a:rPr>
              <a:t>What is this doing to our loved ones?</a:t>
            </a:r>
          </a:p>
        </p:txBody>
      </p:sp>
      <p:grpSp>
        <p:nvGrpSpPr>
          <p:cNvPr id="9" name="Group 8"/>
          <p:cNvGrpSpPr/>
          <p:nvPr/>
        </p:nvGrpSpPr>
        <p:grpSpPr>
          <a:xfrm>
            <a:off x="4114800" y="1876351"/>
            <a:ext cx="4876800" cy="3303173"/>
            <a:chOff x="5334000" y="2514600"/>
            <a:chExt cx="3362325" cy="2236373"/>
          </a:xfrm>
        </p:grpSpPr>
        <p:pic>
          <p:nvPicPr>
            <p:cNvPr id="7" name="Picture 6"/>
            <p:cNvPicPr>
              <a:picLocks noChangeAspect="1"/>
            </p:cNvPicPr>
            <p:nvPr/>
          </p:nvPicPr>
          <p:blipFill>
            <a:blip r:embed="rId3"/>
            <a:stretch>
              <a:fillRect/>
            </a:stretch>
          </p:blipFill>
          <p:spPr>
            <a:xfrm>
              <a:off x="5334000" y="2514600"/>
              <a:ext cx="3362325" cy="2236373"/>
            </a:xfrm>
            <a:prstGeom prst="rect">
              <a:avLst/>
            </a:prstGeom>
          </p:spPr>
        </p:pic>
        <p:sp>
          <p:nvSpPr>
            <p:cNvPr id="8" name="Rectangle 7"/>
            <p:cNvSpPr/>
            <p:nvPr/>
          </p:nvSpPr>
          <p:spPr>
            <a:xfrm>
              <a:off x="5410200" y="4385846"/>
              <a:ext cx="3200400" cy="338554"/>
            </a:xfrm>
            <a:prstGeom prst="rect">
              <a:avLst/>
            </a:prstGeom>
          </p:spPr>
          <p:txBody>
            <a:bodyPr wrap="square">
              <a:spAutoFit/>
            </a:bodyPr>
            <a:lstStyle/>
            <a:p>
              <a:r>
                <a:rPr lang="en-US" sz="800" dirty="0"/>
                <a:t>http://hardenup.org/climate-change/causes-of-climate-change/burning-fossil-fuels.aspx</a:t>
              </a:r>
            </a:p>
          </p:txBody>
        </p:sp>
      </p:grpSp>
    </p:spTree>
    <p:extLst>
      <p:ext uri="{BB962C8B-B14F-4D97-AF65-F5344CB8AC3E}">
        <p14:creationId xmlns:p14="http://schemas.microsoft.com/office/powerpoint/2010/main" val="39742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1"/>
            <a:ext cx="8153400" cy="6432530"/>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2000" b="1" dirty="0">
              <a:solidFill>
                <a:prstClr val="black"/>
              </a:solidFill>
            </a:endParaRPr>
          </a:p>
          <a:p>
            <a:r>
              <a:rPr lang="en-US" b="1" dirty="0">
                <a:solidFill>
                  <a:prstClr val="black"/>
                </a:solidFill>
              </a:rPr>
              <a:t>Let’s start with </a:t>
            </a:r>
          </a:p>
          <a:p>
            <a:r>
              <a:rPr lang="en-US" b="1" dirty="0">
                <a:solidFill>
                  <a:prstClr val="black"/>
                </a:solidFill>
              </a:rPr>
              <a:t>Climate Change Related Health Effects</a:t>
            </a:r>
          </a:p>
          <a:p>
            <a:pPr lvl="1"/>
            <a:endParaRPr lang="en-US" sz="1000" dirty="0">
              <a:solidFill>
                <a:prstClr val="black"/>
              </a:solidFill>
            </a:endParaRPr>
          </a:p>
          <a:p>
            <a:pPr marL="800100" lvl="1" indent="-342900">
              <a:buFontTx/>
              <a:buChar char="-"/>
            </a:pPr>
            <a:r>
              <a:rPr lang="en-US" sz="2300" dirty="0">
                <a:solidFill>
                  <a:prstClr val="black"/>
                </a:solidFill>
              </a:rPr>
              <a:t>more frequent severe weather events </a:t>
            </a:r>
          </a:p>
          <a:p>
            <a:pPr lvl="1"/>
            <a:r>
              <a:rPr lang="en-US" sz="2300" dirty="0">
                <a:solidFill>
                  <a:prstClr val="black"/>
                </a:solidFill>
              </a:rPr>
              <a:t>    (these come with injuries, illnesses, and deaths)</a:t>
            </a:r>
          </a:p>
          <a:p>
            <a:pPr lvl="1"/>
            <a:r>
              <a:rPr lang="en-US" sz="2300" dirty="0">
                <a:solidFill>
                  <a:prstClr val="black"/>
                </a:solidFill>
              </a:rPr>
              <a:t>-   changing C0</a:t>
            </a:r>
            <a:r>
              <a:rPr lang="en-US" sz="2300" baseline="-25000" dirty="0">
                <a:solidFill>
                  <a:prstClr val="black"/>
                </a:solidFill>
              </a:rPr>
              <a:t>2</a:t>
            </a:r>
            <a:r>
              <a:rPr lang="en-US" sz="2300" dirty="0">
                <a:solidFill>
                  <a:prstClr val="black"/>
                </a:solidFill>
              </a:rPr>
              <a:t> levels and temperatures may   </a:t>
            </a:r>
          </a:p>
          <a:p>
            <a:pPr lvl="1"/>
            <a:r>
              <a:rPr lang="en-US" sz="2300" dirty="0">
                <a:solidFill>
                  <a:prstClr val="black"/>
                </a:solidFill>
              </a:rPr>
              <a:t>    increase allergens and asthma symptoms</a:t>
            </a:r>
          </a:p>
          <a:p>
            <a:pPr marL="800100" lvl="1" indent="-342900">
              <a:buFontTx/>
              <a:buChar char="-"/>
            </a:pPr>
            <a:r>
              <a:rPr lang="en-US" sz="2300" dirty="0">
                <a:solidFill>
                  <a:prstClr val="black"/>
                </a:solidFill>
              </a:rPr>
              <a:t>Decreased quality or quantity of water supplies in some areas and increased probability of civil conflict </a:t>
            </a:r>
          </a:p>
          <a:p>
            <a:pPr marL="800100" lvl="1" indent="-342900">
              <a:buFontTx/>
              <a:buChar char="-"/>
            </a:pPr>
            <a:r>
              <a:rPr lang="en-US" sz="2300" dirty="0">
                <a:solidFill>
                  <a:prstClr val="black"/>
                </a:solidFill>
              </a:rPr>
              <a:t>heat related disease and deaths increase</a:t>
            </a:r>
          </a:p>
          <a:p>
            <a:pPr marL="800100" lvl="1" indent="-342900">
              <a:buFontTx/>
              <a:buChar char="-"/>
            </a:pPr>
            <a:r>
              <a:rPr lang="en-US" sz="2300" dirty="0">
                <a:solidFill>
                  <a:prstClr val="black"/>
                </a:solidFill>
              </a:rPr>
              <a:t>disease carrying insects further expand their geographic ranges (i.e. Malaria can go wherever the Anopheles mosquito goes)</a:t>
            </a:r>
          </a:p>
          <a:p>
            <a:pPr marL="800100" lvl="1" indent="-342900">
              <a:buFontTx/>
              <a:buChar char="-"/>
            </a:pPr>
            <a:endParaRPr lang="en-US" sz="800" dirty="0">
              <a:solidFill>
                <a:prstClr val="black"/>
              </a:solidFill>
            </a:endParaRPr>
          </a:p>
          <a:p>
            <a:r>
              <a:rPr lang="en-US" sz="1600" dirty="0">
                <a:solidFill>
                  <a:prstClr val="black"/>
                </a:solidFill>
                <a:hlinkClick r:id="rId3"/>
              </a:rPr>
              <a:t>http://www.cdc.gov/climateandhealth/effects/</a:t>
            </a:r>
            <a:r>
              <a:rPr lang="en-US" sz="1600" dirty="0">
                <a:solidFill>
                  <a:prstClr val="black"/>
                </a:solidFill>
              </a:rPr>
              <a:t> </a:t>
            </a:r>
          </a:p>
        </p:txBody>
      </p:sp>
    </p:spTree>
    <p:extLst>
      <p:ext uri="{BB962C8B-B14F-4D97-AF65-F5344CB8AC3E}">
        <p14:creationId xmlns:p14="http://schemas.microsoft.com/office/powerpoint/2010/main" val="34290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494085"/>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pPr lvl="1"/>
            <a:endParaRPr lang="en-US" dirty="0">
              <a:solidFill>
                <a:prstClr val="black"/>
              </a:solidFill>
            </a:endParaRPr>
          </a:p>
          <a:p>
            <a:pPr lvl="1"/>
            <a:r>
              <a:rPr lang="en-US" sz="2400" dirty="0">
                <a:solidFill>
                  <a:prstClr val="black"/>
                </a:solidFill>
              </a:rPr>
              <a:t>Ok  . . . </a:t>
            </a:r>
          </a:p>
          <a:p>
            <a:pPr lvl="1"/>
            <a:r>
              <a:rPr lang="en-US" sz="2400" dirty="0">
                <a:solidFill>
                  <a:prstClr val="black"/>
                </a:solidFill>
              </a:rPr>
              <a:t>these are the common problems that are discussed when public health people discuss climate change</a:t>
            </a:r>
          </a:p>
          <a:p>
            <a:pPr lvl="1"/>
            <a:endParaRPr lang="en-US" dirty="0">
              <a:solidFill>
                <a:prstClr val="black"/>
              </a:solidFill>
            </a:endParaRPr>
          </a:p>
          <a:p>
            <a:pPr lvl="1"/>
            <a:r>
              <a:rPr lang="en-US" sz="2400" dirty="0">
                <a:solidFill>
                  <a:prstClr val="black"/>
                </a:solidFill>
              </a:rPr>
              <a:t>These problems </a:t>
            </a:r>
          </a:p>
          <a:p>
            <a:pPr lvl="1"/>
            <a:r>
              <a:rPr lang="en-US" sz="2400" dirty="0">
                <a:solidFill>
                  <a:prstClr val="black"/>
                </a:solidFill>
              </a:rPr>
              <a:t>are huge and serious</a:t>
            </a:r>
          </a:p>
          <a:p>
            <a:pPr lvl="1"/>
            <a:r>
              <a:rPr lang="en-US" sz="2400" dirty="0">
                <a:solidFill>
                  <a:prstClr val="black"/>
                </a:solidFill>
              </a:rPr>
              <a:t>but . . . </a:t>
            </a:r>
          </a:p>
          <a:p>
            <a:pPr lvl="1"/>
            <a:endParaRPr lang="en-US" sz="2400" dirty="0">
              <a:solidFill>
                <a:prstClr val="black"/>
              </a:solidFill>
            </a:endParaRPr>
          </a:p>
          <a:p>
            <a:pPr lvl="1"/>
            <a:endParaRPr lang="en-US" sz="2400" dirty="0">
              <a:solidFill>
                <a:prstClr val="black"/>
              </a:solidFill>
            </a:endParaRPr>
          </a:p>
          <a:p>
            <a:pPr lvl="1"/>
            <a:r>
              <a:rPr lang="en-US" sz="2400" dirty="0">
                <a:solidFill>
                  <a:prstClr val="black"/>
                </a:solidFill>
              </a:rPr>
              <a:t>Acting requires</a:t>
            </a:r>
          </a:p>
          <a:p>
            <a:pPr lvl="1"/>
            <a:r>
              <a:rPr lang="en-US" sz="2400" dirty="0">
                <a:solidFill>
                  <a:prstClr val="black"/>
                </a:solidFill>
              </a:rPr>
              <a:t>changes </a:t>
            </a:r>
          </a:p>
          <a:p>
            <a:pPr lvl="1"/>
            <a:endParaRPr lang="en-US" sz="2400" dirty="0">
              <a:solidFill>
                <a:prstClr val="black"/>
              </a:solidFill>
            </a:endParaRPr>
          </a:p>
          <a:p>
            <a:pPr lvl="1"/>
            <a:r>
              <a:rPr lang="en-US" sz="2400" dirty="0">
                <a:solidFill>
                  <a:prstClr val="black"/>
                </a:solidFill>
              </a:rPr>
              <a:t>so maybe some are not convinced yet </a:t>
            </a:r>
          </a:p>
        </p:txBody>
      </p:sp>
      <p:pic>
        <p:nvPicPr>
          <p:cNvPr id="3" name="Picture 2"/>
          <p:cNvPicPr>
            <a:picLocks noChangeAspect="1"/>
          </p:cNvPicPr>
          <p:nvPr/>
        </p:nvPicPr>
        <p:blipFill>
          <a:blip r:embed="rId3"/>
          <a:stretch>
            <a:fillRect/>
          </a:stretch>
        </p:blipFill>
        <p:spPr>
          <a:xfrm>
            <a:off x="4876800" y="3048000"/>
            <a:ext cx="3962400" cy="2974964"/>
          </a:xfrm>
          <a:prstGeom prst="rect">
            <a:avLst/>
          </a:prstGeom>
        </p:spPr>
      </p:pic>
      <p:cxnSp>
        <p:nvCxnSpPr>
          <p:cNvPr id="5" name="Straight Arrow Connector 4"/>
          <p:cNvCxnSpPr/>
          <p:nvPr/>
        </p:nvCxnSpPr>
        <p:spPr>
          <a:xfrm>
            <a:off x="4114800" y="5638800"/>
            <a:ext cx="533400"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8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924973"/>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3600" b="1" dirty="0">
              <a:solidFill>
                <a:prstClr val="black"/>
              </a:solidFill>
            </a:endParaRPr>
          </a:p>
          <a:p>
            <a:endParaRPr lang="en-US" b="1" dirty="0">
              <a:solidFill>
                <a:prstClr val="black"/>
              </a:solidFill>
            </a:endParaRPr>
          </a:p>
          <a:p>
            <a:pPr lvl="1"/>
            <a:r>
              <a:rPr lang="en-US" dirty="0">
                <a:solidFill>
                  <a:prstClr val="black"/>
                </a:solidFill>
              </a:rPr>
              <a:t>If we think just a little more broadly about the burning of fossil fuels, we find a wide range of additional health issues to discuss. </a:t>
            </a:r>
          </a:p>
          <a:p>
            <a:pPr lvl="2"/>
            <a:endParaRPr lang="en-US" b="1" dirty="0">
              <a:solidFill>
                <a:prstClr val="black"/>
              </a:solidFill>
            </a:endParaRPr>
          </a:p>
          <a:p>
            <a:pPr lvl="1"/>
            <a:endParaRPr lang="en-US" dirty="0">
              <a:solidFill>
                <a:prstClr val="black"/>
              </a:solidFill>
            </a:endParaRPr>
          </a:p>
          <a:p>
            <a:pPr lvl="1"/>
            <a:r>
              <a:rPr lang="en-US" dirty="0">
                <a:solidFill>
                  <a:prstClr val="black"/>
                </a:solidFill>
              </a:rPr>
              <a:t>Some of these issues are just now emerging but some are already very well described and have been harming our health for years. </a:t>
            </a:r>
          </a:p>
          <a:p>
            <a:r>
              <a:rPr lang="en-US" dirty="0">
                <a:solidFill>
                  <a:prstClr val="black"/>
                </a:solidFill>
              </a:rPr>
              <a:t>	</a:t>
            </a: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1085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309420"/>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3600" b="1" dirty="0">
              <a:solidFill>
                <a:prstClr val="black"/>
              </a:solidFill>
            </a:endParaRPr>
          </a:p>
          <a:p>
            <a:r>
              <a:rPr lang="en-US" b="1" dirty="0">
                <a:solidFill>
                  <a:prstClr val="black"/>
                </a:solidFill>
              </a:rPr>
              <a:t>Mercury in Fish</a:t>
            </a:r>
            <a:r>
              <a:rPr lang="en-US" dirty="0">
                <a:solidFill>
                  <a:prstClr val="black"/>
                </a:solidFill>
              </a:rPr>
              <a:t>	</a:t>
            </a:r>
          </a:p>
          <a:p>
            <a:endParaRPr lang="en-US" dirty="0">
              <a:solidFill>
                <a:prstClr val="black"/>
              </a:solidFill>
            </a:endParaRPr>
          </a:p>
          <a:p>
            <a:pPr lvl="1"/>
            <a:r>
              <a:rPr lang="en-US" sz="2400" dirty="0">
                <a:solidFill>
                  <a:prstClr val="black"/>
                </a:solidFill>
              </a:rPr>
              <a:t>Burning coal has filled our dwindling global fish stocks with a potent </a:t>
            </a:r>
            <a:r>
              <a:rPr lang="en-US" sz="2400" dirty="0" err="1">
                <a:solidFill>
                  <a:prstClr val="black"/>
                </a:solidFill>
              </a:rPr>
              <a:t>neurotoxicant</a:t>
            </a:r>
            <a:r>
              <a:rPr lang="en-US" sz="2400" dirty="0">
                <a:solidFill>
                  <a:prstClr val="black"/>
                </a:solidFill>
              </a:rPr>
              <a:t> (methylmercury) </a:t>
            </a:r>
          </a:p>
          <a:p>
            <a:pPr lvl="1"/>
            <a:endParaRPr lang="en-US" sz="2400" dirty="0">
              <a:solidFill>
                <a:prstClr val="black"/>
              </a:solidFill>
            </a:endParaRPr>
          </a:p>
          <a:p>
            <a:pPr lvl="1"/>
            <a:r>
              <a:rPr lang="en-US" sz="2400" dirty="0">
                <a:solidFill>
                  <a:prstClr val="black"/>
                </a:solidFill>
              </a:rPr>
              <a:t>This has created major problems in Public Health.  </a:t>
            </a:r>
          </a:p>
          <a:p>
            <a:pPr lvl="1"/>
            <a:endParaRPr lang="en-US" sz="2400" dirty="0">
              <a:solidFill>
                <a:prstClr val="black"/>
              </a:solidFill>
            </a:endParaRPr>
          </a:p>
          <a:p>
            <a:r>
              <a:rPr lang="en-US" sz="2400" dirty="0">
                <a:solidFill>
                  <a:prstClr val="black"/>
                </a:solidFill>
              </a:rPr>
              <a:t>		Should we eat fish?</a:t>
            </a:r>
          </a:p>
          <a:p>
            <a:endParaRPr lang="en-US" sz="2400" dirty="0">
              <a:solidFill>
                <a:prstClr val="black"/>
              </a:solidFill>
            </a:endParaRPr>
          </a:p>
          <a:p>
            <a:r>
              <a:rPr lang="en-US" sz="2400" dirty="0">
                <a:solidFill>
                  <a:prstClr val="black"/>
                </a:solidFill>
              </a:rPr>
              <a:t>		Which ones? </a:t>
            </a:r>
          </a:p>
          <a:p>
            <a:endParaRPr lang="en-US" sz="2400" dirty="0">
              <a:solidFill>
                <a:prstClr val="black"/>
              </a:solidFill>
            </a:endParaRPr>
          </a:p>
          <a:p>
            <a:r>
              <a:rPr lang="en-US" sz="2400" dirty="0">
                <a:solidFill>
                  <a:prstClr val="black"/>
                </a:solidFill>
              </a:rPr>
              <a:t>		How much? </a:t>
            </a:r>
          </a:p>
        </p:txBody>
      </p:sp>
    </p:spTree>
    <p:extLst>
      <p:ext uri="{BB962C8B-B14F-4D97-AF65-F5344CB8AC3E}">
        <p14:creationId xmlns:p14="http://schemas.microsoft.com/office/powerpoint/2010/main" val="7040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432530"/>
          </a:xfrm>
          <a:prstGeom prst="rect">
            <a:avLst/>
          </a:prstGeom>
          <a:noFill/>
        </p:spPr>
        <p:txBody>
          <a:bodyPr wrap="square" rtlCol="0">
            <a:spAutoFit/>
          </a:bodyPr>
          <a:lstStyle/>
          <a:p>
            <a:r>
              <a:rPr lang="en-US" sz="4000" b="1" dirty="0">
                <a:solidFill>
                  <a:prstClr val="black"/>
                </a:solidFill>
              </a:rPr>
              <a:t>Mercury in Fish</a:t>
            </a:r>
          </a:p>
          <a:p>
            <a:endParaRPr lang="en-US" dirty="0">
              <a:solidFill>
                <a:prstClr val="black"/>
              </a:solidFill>
            </a:endParaRPr>
          </a:p>
          <a:p>
            <a:pPr lvl="1"/>
            <a:r>
              <a:rPr lang="en-US" dirty="0">
                <a:solidFill>
                  <a:prstClr val="black"/>
                </a:solidFill>
              </a:rPr>
              <a:t>Burning coal spews mercury into the air. It then falls on the ocean, is converted to methylmercury, enters the ocean food chain, and gets concentrated in certain fish.</a:t>
            </a:r>
          </a:p>
          <a:p>
            <a:pPr lvl="1"/>
            <a:endParaRPr lang="en-US" sz="1600" dirty="0">
              <a:solidFill>
                <a:prstClr val="black"/>
              </a:solidFill>
            </a:endParaRPr>
          </a:p>
          <a:p>
            <a:pPr lvl="1"/>
            <a:r>
              <a:rPr lang="en-US" sz="2400" dirty="0">
                <a:solidFill>
                  <a:prstClr val="black"/>
                </a:solidFill>
                <a:hlinkClick r:id="rId3"/>
              </a:rPr>
              <a:t>https://www.whoi.edu/multimedia/mercury-cycle/b</a:t>
            </a:r>
            <a:r>
              <a:rPr lang="en-US" sz="2400" dirty="0">
                <a:solidFill>
                  <a:prstClr val="black"/>
                </a:solidFill>
              </a:rPr>
              <a:t>  </a:t>
            </a:r>
          </a:p>
          <a:p>
            <a:pPr lvl="1"/>
            <a:endParaRPr lang="en-US" sz="1600" dirty="0">
              <a:solidFill>
                <a:prstClr val="black"/>
              </a:solidFill>
            </a:endParaRPr>
          </a:p>
          <a:p>
            <a:pPr lvl="1"/>
            <a:endParaRPr lang="en-US" sz="1600" dirty="0">
              <a:solidFill>
                <a:prstClr val="black"/>
              </a:solidFill>
            </a:endParaRPr>
          </a:p>
          <a:p>
            <a:pPr lvl="1"/>
            <a:r>
              <a:rPr lang="en-US" dirty="0">
                <a:solidFill>
                  <a:prstClr val="black"/>
                </a:solidFill>
              </a:rPr>
              <a:t>Fish are one of our key sources of omega-3 polyunsaturated fatty acids (DHA in particular) which are key for developing brains</a:t>
            </a:r>
          </a:p>
          <a:p>
            <a:pPr lvl="1"/>
            <a:endParaRPr lang="en-US" sz="1600" dirty="0">
              <a:solidFill>
                <a:prstClr val="black"/>
              </a:solidFill>
            </a:endParaRPr>
          </a:p>
          <a:p>
            <a:pPr lvl="1"/>
            <a:endParaRPr lang="en-US" sz="1600" dirty="0">
              <a:solidFill>
                <a:prstClr val="black"/>
              </a:solidFill>
            </a:endParaRPr>
          </a:p>
          <a:p>
            <a:pPr lvl="1"/>
            <a:r>
              <a:rPr lang="en-US" dirty="0">
                <a:solidFill>
                  <a:prstClr val="black"/>
                </a:solidFill>
              </a:rPr>
              <a:t>Methylmercury is toxic to developing brains ...</a:t>
            </a:r>
            <a:endParaRPr lang="en-US" sz="800" dirty="0">
              <a:solidFill>
                <a:prstClr val="black"/>
              </a:solidFill>
            </a:endParaRPr>
          </a:p>
          <a:p>
            <a:pPr lvl="1"/>
            <a:endParaRPr lang="en-US" sz="800" dirty="0">
              <a:solidFill>
                <a:prstClr val="black"/>
              </a:solidFill>
            </a:endParaRPr>
          </a:p>
          <a:p>
            <a:pPr lvl="1"/>
            <a:endParaRPr lang="en-US" sz="800" dirty="0">
              <a:solidFill>
                <a:prstClr val="black"/>
              </a:solidFill>
            </a:endParaRPr>
          </a:p>
        </p:txBody>
      </p:sp>
    </p:spTree>
    <p:extLst>
      <p:ext uri="{BB962C8B-B14F-4D97-AF65-F5344CB8AC3E}">
        <p14:creationId xmlns:p14="http://schemas.microsoft.com/office/powerpoint/2010/main" val="33328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4031873"/>
          </a:xfrm>
          <a:prstGeom prst="rect">
            <a:avLst/>
          </a:prstGeom>
          <a:noFill/>
        </p:spPr>
        <p:txBody>
          <a:bodyPr wrap="square" rtlCol="0">
            <a:spAutoFit/>
          </a:bodyPr>
          <a:lstStyle/>
          <a:p>
            <a:endParaRPr lang="en-US" sz="1600" b="1" dirty="0">
              <a:solidFill>
                <a:prstClr val="black"/>
              </a:solidFill>
            </a:endParaRPr>
          </a:p>
          <a:p>
            <a:endParaRPr lang="en-US" sz="1600" b="1" dirty="0">
              <a:solidFill>
                <a:prstClr val="black"/>
              </a:solidFill>
            </a:endParaRPr>
          </a:p>
          <a:p>
            <a:r>
              <a:rPr lang="en-US" sz="4000" b="1" dirty="0">
                <a:solidFill>
                  <a:prstClr val="black"/>
                </a:solidFill>
              </a:rPr>
              <a:t>Mercury in Fish</a:t>
            </a:r>
            <a:r>
              <a:rPr lang="en-US" dirty="0">
                <a:solidFill>
                  <a:prstClr val="black"/>
                </a:solidFill>
              </a:rPr>
              <a:t>	</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pPr lvl="1"/>
            <a:endParaRPr lang="en-US" sz="1600" dirty="0">
              <a:solidFill>
                <a:prstClr val="black"/>
              </a:solidFill>
            </a:endParaRPr>
          </a:p>
        </p:txBody>
      </p:sp>
      <p:sp>
        <p:nvSpPr>
          <p:cNvPr id="4" name="Rectangle 3"/>
          <p:cNvSpPr/>
          <p:nvPr/>
        </p:nvSpPr>
        <p:spPr>
          <a:xfrm>
            <a:off x="1447800" y="2057400"/>
            <a:ext cx="4038600" cy="3970318"/>
          </a:xfrm>
          <a:prstGeom prst="rect">
            <a:avLst/>
          </a:prstGeom>
        </p:spPr>
        <p:txBody>
          <a:bodyPr wrap="square">
            <a:spAutoFit/>
          </a:bodyPr>
          <a:lstStyle/>
          <a:p>
            <a:pPr marL="0" lvl="1"/>
            <a:r>
              <a:rPr lang="en-US" dirty="0"/>
              <a:t>Thus, burning coal has injected one of the worst known neurodevelopmental toxins into one of our most important sources of neurodevelopmental nutrients</a:t>
            </a:r>
          </a:p>
          <a:p>
            <a:pPr marL="0" lvl="1"/>
            <a:endParaRPr lang="en-US" dirty="0"/>
          </a:p>
        </p:txBody>
      </p:sp>
      <p:grpSp>
        <p:nvGrpSpPr>
          <p:cNvPr id="6" name="Group 5"/>
          <p:cNvGrpSpPr/>
          <p:nvPr/>
        </p:nvGrpSpPr>
        <p:grpSpPr>
          <a:xfrm>
            <a:off x="5486400" y="1995395"/>
            <a:ext cx="3536184" cy="4329205"/>
            <a:chOff x="5486400" y="2362200"/>
            <a:chExt cx="3536184" cy="4329205"/>
          </a:xfrm>
        </p:grpSpPr>
        <p:pic>
          <p:nvPicPr>
            <p:cNvPr id="3" name="Picture 2"/>
            <p:cNvPicPr>
              <a:picLocks noChangeAspect="1"/>
            </p:cNvPicPr>
            <p:nvPr/>
          </p:nvPicPr>
          <p:blipFill>
            <a:blip r:embed="rId3"/>
            <a:stretch>
              <a:fillRect/>
            </a:stretch>
          </p:blipFill>
          <p:spPr>
            <a:xfrm>
              <a:off x="5486400" y="2362200"/>
              <a:ext cx="3536184" cy="4113761"/>
            </a:xfrm>
            <a:prstGeom prst="rect">
              <a:avLst/>
            </a:prstGeom>
          </p:spPr>
        </p:pic>
        <p:sp>
          <p:nvSpPr>
            <p:cNvPr id="5" name="Rectangle 4"/>
            <p:cNvSpPr/>
            <p:nvPr/>
          </p:nvSpPr>
          <p:spPr>
            <a:xfrm>
              <a:off x="6324600" y="6475961"/>
              <a:ext cx="2286000" cy="215444"/>
            </a:xfrm>
            <a:prstGeom prst="rect">
              <a:avLst/>
            </a:prstGeom>
          </p:spPr>
          <p:txBody>
            <a:bodyPr wrap="square">
              <a:spAutoFit/>
            </a:bodyPr>
            <a:lstStyle/>
            <a:p>
              <a:r>
                <a:rPr lang="en-US" sz="800" dirty="0"/>
                <a:t>https://en.wikipedia.org/wiki/Mercury_in_fish</a:t>
              </a:r>
            </a:p>
          </p:txBody>
        </p:sp>
      </p:grpSp>
    </p:spTree>
    <p:extLst>
      <p:ext uri="{BB962C8B-B14F-4D97-AF65-F5344CB8AC3E}">
        <p14:creationId xmlns:p14="http://schemas.microsoft.com/office/powerpoint/2010/main" val="164444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667000" y="533400"/>
            <a:ext cx="4487917" cy="990600"/>
          </a:xfrm>
          <a:prstGeom prst="rect">
            <a:avLst/>
          </a:prstGeom>
          <a:solidFill>
            <a:srgbClr val="1593BB">
              <a:alpha val="50000"/>
            </a:srgbClr>
          </a:solidFill>
          <a:ln w="9525">
            <a:solidFill>
              <a:schemeClr val="tx1"/>
            </a:solidFill>
            <a:miter lim="800000"/>
            <a:headEnd/>
            <a:tailEnd/>
          </a:ln>
        </p:spPr>
        <p:txBody>
          <a:bodyPr wrap="none" anchor="ctr"/>
          <a:lstStyle/>
          <a:p>
            <a:endParaRPr lang="en-US">
              <a:solidFill>
                <a:srgbClr val="000000"/>
              </a:solidFill>
            </a:endParaRPr>
          </a:p>
        </p:txBody>
      </p:sp>
      <p:sp>
        <p:nvSpPr>
          <p:cNvPr id="15362" name="Rectangle 2"/>
          <p:cNvSpPr>
            <a:spLocks noGrp="1" noChangeArrowheads="1"/>
          </p:cNvSpPr>
          <p:nvPr>
            <p:ph idx="1"/>
          </p:nvPr>
        </p:nvSpPr>
        <p:spPr>
          <a:xfrm>
            <a:off x="1600200" y="152400"/>
            <a:ext cx="7848600" cy="7010400"/>
          </a:xfrm>
        </p:spPr>
        <p:txBody>
          <a:bodyPr>
            <a:normAutofit lnSpcReduction="10000"/>
          </a:bodyPr>
          <a:lstStyle/>
          <a:p>
            <a:pPr marL="0" indent="0">
              <a:buFontTx/>
              <a:buNone/>
            </a:pPr>
            <a:r>
              <a:rPr lang="en-US" sz="3800" b="1" dirty="0"/>
              <a:t>  </a:t>
            </a:r>
            <a:r>
              <a:rPr lang="en-US" sz="3600" b="1" dirty="0">
                <a:solidFill>
                  <a:srgbClr val="000000"/>
                </a:solidFill>
              </a:rPr>
              <a:t>  </a:t>
            </a:r>
          </a:p>
          <a:p>
            <a:pPr marL="0" indent="0">
              <a:buFontTx/>
              <a:buNone/>
            </a:pPr>
            <a:r>
              <a:rPr lang="en-US" sz="3600" b="1" dirty="0">
                <a:solidFill>
                  <a:srgbClr val="000000"/>
                </a:solidFill>
              </a:rPr>
              <a:t>                  </a:t>
            </a:r>
            <a:r>
              <a:rPr lang="en-US" sz="3900" b="1" dirty="0">
                <a:solidFill>
                  <a:srgbClr val="000000"/>
                </a:solidFill>
              </a:rPr>
              <a:t>Outline</a:t>
            </a:r>
          </a:p>
          <a:p>
            <a:pPr marL="0" indent="0" algn="ctr">
              <a:buNone/>
            </a:pPr>
            <a:endParaRPr lang="en-US" sz="2600" dirty="0"/>
          </a:p>
          <a:p>
            <a:pPr marL="0" indent="0">
              <a:buNone/>
            </a:pPr>
            <a:r>
              <a:rPr lang="en-US" sz="2600" dirty="0"/>
              <a:t>1. Issue Framing: How do we talk about the </a:t>
            </a:r>
          </a:p>
          <a:p>
            <a:pPr marL="0" indent="0">
              <a:buNone/>
            </a:pPr>
            <a:r>
              <a:rPr lang="en-US" sz="2600" dirty="0"/>
              <a:t>    health costs of fossil fuel use? </a:t>
            </a:r>
          </a:p>
          <a:p>
            <a:pPr marL="0" indent="0">
              <a:buNone/>
            </a:pPr>
            <a:endParaRPr lang="en-US" sz="2600" dirty="0"/>
          </a:p>
          <a:p>
            <a:pPr marL="0" indent="0">
              <a:buNone/>
            </a:pPr>
            <a:r>
              <a:rPr lang="en-US" sz="2600" dirty="0"/>
              <a:t>2. What does Public Health have to say? </a:t>
            </a:r>
          </a:p>
          <a:p>
            <a:pPr marL="0" indent="0">
              <a:buNone/>
            </a:pPr>
            <a:r>
              <a:rPr lang="en-US" sz="2600" dirty="0"/>
              <a:t>    		 What is the evidence? </a:t>
            </a:r>
          </a:p>
          <a:p>
            <a:pPr marL="0" indent="0">
              <a:buNone/>
            </a:pPr>
            <a:r>
              <a:rPr lang="en-US" sz="2600" dirty="0"/>
              <a:t>		 How is it connected?</a:t>
            </a:r>
            <a:br>
              <a:rPr lang="en-US" sz="2600" dirty="0"/>
            </a:br>
            <a:endParaRPr lang="en-US" sz="2600" dirty="0"/>
          </a:p>
          <a:p>
            <a:pPr marL="0" indent="0">
              <a:buNone/>
            </a:pPr>
            <a:r>
              <a:rPr lang="en-US" sz="2600" dirty="0"/>
              <a:t>3. What should we do with this this evidence?</a:t>
            </a:r>
          </a:p>
          <a:p>
            <a:pPr marL="0" indent="0">
              <a:buNone/>
            </a:pPr>
            <a:endParaRPr lang="en-US" sz="2600" dirty="0"/>
          </a:p>
          <a:p>
            <a:pPr marL="0" indent="0">
              <a:buNone/>
            </a:pPr>
            <a:r>
              <a:rPr lang="en-US" sz="2600" dirty="0"/>
              <a:t>4. Discussion and Questions </a:t>
            </a:r>
            <a:br>
              <a:rPr lang="en-US" sz="2400" dirty="0"/>
            </a:br>
            <a:endParaRPr lang="en-US" sz="2400" dirty="0"/>
          </a:p>
        </p:txBody>
      </p:sp>
    </p:spTree>
    <p:extLst>
      <p:ext uri="{BB962C8B-B14F-4D97-AF65-F5344CB8AC3E}">
        <p14:creationId xmlns:p14="http://schemas.microsoft.com/office/powerpoint/2010/main" val="337447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1305" y="-110431"/>
            <a:ext cx="7664302" cy="6986528"/>
          </a:xfrm>
          <a:prstGeom prst="rect">
            <a:avLst/>
          </a:prstGeom>
          <a:noFill/>
        </p:spPr>
        <p:txBody>
          <a:bodyPr wrap="square" rtlCol="0">
            <a:spAutoFit/>
          </a:bodyPr>
          <a:lstStyle/>
          <a:p>
            <a:r>
              <a:rPr lang="en-US" sz="3600" b="1" dirty="0">
                <a:solidFill>
                  <a:prstClr val="black"/>
                </a:solidFill>
              </a:rPr>
              <a:t>Mercury in Fish</a:t>
            </a:r>
            <a:r>
              <a:rPr lang="en-US" sz="3600" dirty="0">
                <a:solidFill>
                  <a:prstClr val="black"/>
                </a:solidFill>
              </a:rPr>
              <a:t>	</a:t>
            </a:r>
          </a:p>
          <a:p>
            <a:endParaRPr lang="en-US" dirty="0">
              <a:solidFill>
                <a:prstClr val="black"/>
              </a:solidFill>
            </a:endParaRPr>
          </a:p>
          <a:p>
            <a:r>
              <a:rPr lang="en-US" u="sng" dirty="0">
                <a:solidFill>
                  <a:prstClr val="black"/>
                </a:solidFill>
              </a:rPr>
              <a:t>Fish eating advice and advisories:</a:t>
            </a:r>
            <a:r>
              <a:rPr lang="en-US" dirty="0">
                <a:solidFill>
                  <a:prstClr val="black"/>
                </a:solidFill>
              </a:rPr>
              <a:t> </a:t>
            </a:r>
          </a:p>
          <a:p>
            <a:r>
              <a:rPr lang="en-US" dirty="0">
                <a:solidFill>
                  <a:prstClr val="black"/>
                </a:solidFill>
              </a:rPr>
              <a:t>A near term necessity that distracts us from the fundamental drivers</a:t>
            </a:r>
          </a:p>
          <a:p>
            <a:endParaRPr lang="en-US" dirty="0">
              <a:solidFill>
                <a:prstClr val="black"/>
              </a:solidFill>
            </a:endParaRPr>
          </a:p>
          <a:p>
            <a:r>
              <a:rPr lang="en-US" dirty="0">
                <a:solidFill>
                  <a:prstClr val="black"/>
                </a:solidFill>
              </a:rPr>
              <a:t>Public Health Nutrition vs. Toxicology</a:t>
            </a:r>
          </a:p>
          <a:p>
            <a:endParaRPr lang="en-US" dirty="0">
              <a:solidFill>
                <a:prstClr val="black"/>
              </a:solidFill>
            </a:endParaRPr>
          </a:p>
          <a:p>
            <a:r>
              <a:rPr lang="en-US" dirty="0">
                <a:solidFill>
                  <a:prstClr val="black"/>
                </a:solidFill>
              </a:rPr>
              <a:t>We argue about who should eat, what amount, of which fish, how often . . . instead of emphasizing that coal has driven this problem.</a:t>
            </a:r>
          </a:p>
          <a:p>
            <a:endParaRPr lang="en-US" sz="1400" dirty="0">
              <a:solidFill>
                <a:prstClr val="black"/>
              </a:solidFill>
            </a:endParaRPr>
          </a:p>
          <a:p>
            <a:r>
              <a:rPr lang="en-US" sz="2000" dirty="0">
                <a:solidFill>
                  <a:prstClr val="black"/>
                </a:solidFill>
              </a:rPr>
              <a:t>Details:</a:t>
            </a:r>
          </a:p>
          <a:p>
            <a:r>
              <a:rPr lang="en-US" sz="1400" dirty="0">
                <a:solidFill>
                  <a:prstClr val="black"/>
                </a:solidFill>
                <a:hlinkClick r:id="rId3"/>
              </a:rPr>
              <a:t>https://pubmed.ncbi.nlm.nih.gov/21211794/</a:t>
            </a:r>
            <a:r>
              <a:rPr lang="en-US" sz="1400" dirty="0">
                <a:solidFill>
                  <a:prstClr val="black"/>
                </a:solidFill>
              </a:rPr>
              <a:t> </a:t>
            </a:r>
          </a:p>
          <a:p>
            <a:r>
              <a:rPr lang="en-US" sz="1400" dirty="0">
                <a:solidFill>
                  <a:prstClr val="black"/>
                </a:solidFill>
                <a:hlinkClick r:id="rId4"/>
              </a:rPr>
              <a:t>https://pubmed.ncbi.nlm.nih.gov/18332715/</a:t>
            </a:r>
            <a:r>
              <a:rPr lang="en-US" sz="1400" dirty="0">
                <a:solidFill>
                  <a:prstClr val="black"/>
                </a:solidFill>
              </a:rPr>
              <a:t> </a:t>
            </a:r>
          </a:p>
          <a:p>
            <a:r>
              <a:rPr lang="en-US" sz="1400" dirty="0">
                <a:solidFill>
                  <a:prstClr val="black"/>
                </a:solidFill>
                <a:hlinkClick r:id="rId5"/>
              </a:rPr>
              <a:t>https://pubmed.ncbi.nlm.nih.gov/17047219/</a:t>
            </a:r>
            <a:r>
              <a:rPr lang="en-US" sz="1400" dirty="0">
                <a:solidFill>
                  <a:prstClr val="black"/>
                </a:solidFill>
              </a:rPr>
              <a:t> </a:t>
            </a:r>
          </a:p>
          <a:p>
            <a:r>
              <a:rPr lang="en-US" sz="1400" dirty="0">
                <a:solidFill>
                  <a:prstClr val="black"/>
                </a:solidFill>
                <a:hlinkClick r:id="rId6"/>
              </a:rPr>
              <a:t>www.epa.gov/international-cooperation/mercury-emissions-global-context</a:t>
            </a:r>
            <a:endParaRPr lang="en-US" sz="1400" dirty="0">
              <a:solidFill>
                <a:prstClr val="black"/>
              </a:solidFill>
            </a:endParaRPr>
          </a:p>
          <a:p>
            <a:r>
              <a:rPr lang="en-US" sz="1400" dirty="0">
                <a:solidFill>
                  <a:prstClr val="black"/>
                </a:solidFill>
                <a:hlinkClick r:id="rId7"/>
              </a:rPr>
              <a:t>https://www.fda.gov/food/consumers/advice-about-eating-fish</a:t>
            </a:r>
            <a:r>
              <a:rPr lang="en-US" sz="1400" dirty="0">
                <a:solidFill>
                  <a:prstClr val="black"/>
                </a:solidFill>
              </a:rPr>
              <a:t> </a:t>
            </a:r>
          </a:p>
          <a:p>
            <a:r>
              <a:rPr lang="en-US" sz="1400" dirty="0">
                <a:solidFill>
                  <a:prstClr val="black"/>
                </a:solidFill>
                <a:hlinkClick r:id="rId8"/>
              </a:rPr>
              <a:t>https://www.fda.gov/media/102331/download</a:t>
            </a:r>
            <a:r>
              <a:rPr lang="en-US" sz="1400" dirty="0">
                <a:solidFill>
                  <a:prstClr val="black"/>
                </a:solidFill>
              </a:rPr>
              <a:t> </a:t>
            </a:r>
          </a:p>
          <a:p>
            <a:r>
              <a:rPr lang="en-US" sz="1400" dirty="0">
                <a:solidFill>
                  <a:prstClr val="black"/>
                </a:solidFill>
                <a:hlinkClick r:id="rId9"/>
              </a:rPr>
              <a:t>https://epa.ohio.gov/portals/35/fishadvisory/fishadvisory_pamphlet.pdf</a:t>
            </a:r>
            <a:r>
              <a:rPr lang="en-US" sz="1400" dirty="0">
                <a:solidFill>
                  <a:prstClr val="black"/>
                </a:solidFill>
              </a:rPr>
              <a:t> </a:t>
            </a:r>
          </a:p>
        </p:txBody>
      </p:sp>
    </p:spTree>
    <p:extLst>
      <p:ext uri="{BB962C8B-B14F-4D97-AF65-F5344CB8AC3E}">
        <p14:creationId xmlns:p14="http://schemas.microsoft.com/office/powerpoint/2010/main" val="27700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5078313"/>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b="1" dirty="0">
                <a:solidFill>
                  <a:prstClr val="black"/>
                </a:solidFill>
              </a:rPr>
              <a:t>Mercury in Fish</a:t>
            </a:r>
            <a:r>
              <a:rPr lang="en-US" dirty="0">
                <a:solidFill>
                  <a:prstClr val="black"/>
                </a:solidFill>
              </a:rPr>
              <a:t>	</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pPr lvl="1"/>
            <a:endParaRPr lang="en-US" sz="1600" dirty="0">
              <a:solidFill>
                <a:prstClr val="black"/>
              </a:solidFill>
            </a:endParaRPr>
          </a:p>
        </p:txBody>
      </p:sp>
      <p:sp>
        <p:nvSpPr>
          <p:cNvPr id="4" name="Rectangle 3"/>
          <p:cNvSpPr/>
          <p:nvPr/>
        </p:nvSpPr>
        <p:spPr>
          <a:xfrm>
            <a:off x="1524000" y="2438401"/>
            <a:ext cx="7391400" cy="4462760"/>
          </a:xfrm>
          <a:prstGeom prst="rect">
            <a:avLst/>
          </a:prstGeom>
        </p:spPr>
        <p:txBody>
          <a:bodyPr wrap="square">
            <a:spAutoFit/>
          </a:bodyPr>
          <a:lstStyle/>
          <a:p>
            <a:pPr marL="0" lvl="1"/>
            <a:r>
              <a:rPr lang="en-US" dirty="0">
                <a:solidFill>
                  <a:prstClr val="black"/>
                </a:solidFill>
              </a:rPr>
              <a:t>If we care about our children’s brains</a:t>
            </a:r>
          </a:p>
          <a:p>
            <a:pPr marL="0" lvl="1"/>
            <a:endParaRPr lang="en-US" dirty="0">
              <a:solidFill>
                <a:prstClr val="black"/>
              </a:solidFill>
            </a:endParaRPr>
          </a:p>
          <a:p>
            <a:pPr marL="0" lvl="1"/>
            <a:r>
              <a:rPr lang="en-US" dirty="0">
                <a:solidFill>
                  <a:prstClr val="black"/>
                </a:solidFill>
              </a:rPr>
              <a:t>We should care about coal burning and fish</a:t>
            </a:r>
          </a:p>
          <a:p>
            <a:pPr marL="0" lvl="1"/>
            <a:endParaRPr lang="en-US" dirty="0">
              <a:solidFill>
                <a:prstClr val="black"/>
              </a:solidFill>
            </a:endParaRPr>
          </a:p>
          <a:p>
            <a:pPr marL="0" lvl="1"/>
            <a:r>
              <a:rPr lang="en-US" dirty="0">
                <a:solidFill>
                  <a:prstClr val="black"/>
                </a:solidFill>
              </a:rPr>
              <a:t>and of course  . . . </a:t>
            </a:r>
          </a:p>
          <a:p>
            <a:pPr marL="0" lvl="1"/>
            <a:r>
              <a:rPr lang="en-US" dirty="0">
                <a:solidFill>
                  <a:prstClr val="black"/>
                </a:solidFill>
              </a:rPr>
              <a:t>we should also care about making sure that we harvest the ocean in a sustainable way</a:t>
            </a:r>
          </a:p>
          <a:p>
            <a:pPr marL="0" lvl="1"/>
            <a:endParaRPr lang="en-US" dirty="0">
              <a:solidFill>
                <a:prstClr val="black"/>
              </a:solidFill>
            </a:endParaRPr>
          </a:p>
          <a:p>
            <a:pPr marL="0" lvl="1"/>
            <a:endParaRPr lang="en-US" dirty="0">
              <a:solidFill>
                <a:prstClr val="black"/>
              </a:solidFill>
            </a:endParaRPr>
          </a:p>
          <a:p>
            <a:pPr marL="0" lvl="1"/>
            <a:r>
              <a:rPr lang="en-US" sz="1600" dirty="0">
                <a:solidFill>
                  <a:prstClr val="black"/>
                </a:solidFill>
                <a:hlinkClick r:id="rId3"/>
              </a:rPr>
              <a:t>http://pubweb.epa.gov/mercury/about.htm</a:t>
            </a:r>
            <a:r>
              <a:rPr lang="en-US" sz="1600" dirty="0">
                <a:solidFill>
                  <a:prstClr val="black"/>
                </a:solidFill>
              </a:rPr>
              <a:t>  </a:t>
            </a:r>
          </a:p>
          <a:p>
            <a:pPr marL="0" lvl="1"/>
            <a:r>
              <a:rPr lang="en-US" sz="1600" dirty="0">
                <a:solidFill>
                  <a:prstClr val="black"/>
                </a:solidFill>
                <a:hlinkClick r:id="rId4"/>
              </a:rPr>
              <a:t>https://www.youtube.com/watch?v=p6Jabn5rhtk</a:t>
            </a:r>
            <a:r>
              <a:rPr lang="en-US" sz="1600" dirty="0">
                <a:solidFill>
                  <a:prstClr val="black"/>
                </a:solidFill>
              </a:rPr>
              <a:t>    </a:t>
            </a:r>
          </a:p>
        </p:txBody>
      </p:sp>
    </p:spTree>
    <p:extLst>
      <p:ext uri="{BB962C8B-B14F-4D97-AF65-F5344CB8AC3E}">
        <p14:creationId xmlns:p14="http://schemas.microsoft.com/office/powerpoint/2010/main" val="1810326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549" y="187434"/>
            <a:ext cx="7892902" cy="3231654"/>
          </a:xfrm>
          <a:prstGeom prst="rect">
            <a:avLst/>
          </a:prstGeom>
          <a:noFill/>
        </p:spPr>
        <p:txBody>
          <a:bodyPr wrap="square" rtlCol="0">
            <a:spAutoFit/>
          </a:bodyPr>
          <a:lstStyle/>
          <a:p>
            <a:r>
              <a:rPr lang="en-US" sz="3600" b="1" dirty="0">
                <a:solidFill>
                  <a:prstClr val="black"/>
                </a:solidFill>
              </a:rPr>
              <a:t>Mercury in Fish</a:t>
            </a:r>
            <a:r>
              <a:rPr lang="en-US" dirty="0">
                <a:solidFill>
                  <a:prstClr val="black"/>
                </a:solidFill>
              </a:rPr>
              <a:t>	</a:t>
            </a:r>
          </a:p>
          <a:p>
            <a:endParaRPr lang="en-US" dirty="0">
              <a:solidFill>
                <a:prstClr val="black"/>
              </a:solidFill>
            </a:endParaRPr>
          </a:p>
          <a:p>
            <a:r>
              <a:rPr lang="en-US" dirty="0">
                <a:solidFill>
                  <a:prstClr val="black"/>
                </a:solidFill>
              </a:rPr>
              <a:t>Local relevance:</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3" name="Picture 2">
            <a:extLst>
              <a:ext uri="{FF2B5EF4-FFF2-40B4-BE49-F238E27FC236}">
                <a16:creationId xmlns:a16="http://schemas.microsoft.com/office/drawing/2014/main" id="{B2942074-BC6F-4D84-9CA9-BAE3E8DA11E2}"/>
              </a:ext>
            </a:extLst>
          </p:cNvPr>
          <p:cNvPicPr>
            <a:picLocks noChangeAspect="1"/>
          </p:cNvPicPr>
          <p:nvPr/>
        </p:nvPicPr>
        <p:blipFill>
          <a:blip r:embed="rId3"/>
          <a:stretch>
            <a:fillRect/>
          </a:stretch>
        </p:blipFill>
        <p:spPr>
          <a:xfrm>
            <a:off x="4370736" y="1377001"/>
            <a:ext cx="4673600" cy="3505200"/>
          </a:xfrm>
          <a:prstGeom prst="rect">
            <a:avLst/>
          </a:prstGeom>
        </p:spPr>
      </p:pic>
      <p:sp>
        <p:nvSpPr>
          <p:cNvPr id="5" name="TextBox 4">
            <a:extLst>
              <a:ext uri="{FF2B5EF4-FFF2-40B4-BE49-F238E27FC236}">
                <a16:creationId xmlns:a16="http://schemas.microsoft.com/office/drawing/2014/main" id="{B4F80F85-246F-47AF-90BA-531C9DCDBE01}"/>
              </a:ext>
            </a:extLst>
          </p:cNvPr>
          <p:cNvSpPr txBox="1"/>
          <p:nvPr/>
        </p:nvSpPr>
        <p:spPr>
          <a:xfrm>
            <a:off x="1251098" y="4981591"/>
            <a:ext cx="7892902" cy="193899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Still pumping mercury into the air and directly into the water as well (up to 389 million gallons of waste water into the lake every day) Discharge permits are renewed every 5 years after public comment . . . 2022 is next.</a:t>
            </a:r>
            <a:r>
              <a:rPr lang="en-US" sz="2400" dirty="0">
                <a:solidFill>
                  <a:prstClr val="black"/>
                </a:solidFill>
              </a:rPr>
              <a:t>     </a:t>
            </a:r>
            <a:r>
              <a:rPr kumimoji="0" lang="en-US" sz="1200" b="0" i="0" u="none" strike="noStrike" kern="1200" cap="none" spc="0" normalizeH="0" baseline="0" noProof="0" dirty="0">
                <a:ln>
                  <a:noFill/>
                </a:ln>
                <a:solidFill>
                  <a:prstClr val="black"/>
                </a:solidFill>
                <a:effectLst/>
                <a:uLnTx/>
                <a:uFillTx/>
                <a:latin typeface="Arial" charset="0"/>
                <a:ea typeface="+mn-ea"/>
                <a:cs typeface="+mn-cs"/>
                <a:hlinkClick r:id="rId4"/>
              </a:rPr>
              <a:t>https://commons.wikimedia.org/wiki/File:Avon_Lake_power_plant.jpg</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charset="0"/>
                <a:ea typeface="+mn-ea"/>
                <a:cs typeface="+mn-cs"/>
                <a:hlinkClick r:id="rId5"/>
              </a:rPr>
              <a:t>https://www.cleveland19.com/story/705857/few-changes-on-states-annual-fish-eating-list/</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 </a:t>
            </a:r>
          </a:p>
        </p:txBody>
      </p:sp>
      <p:sp>
        <p:nvSpPr>
          <p:cNvPr id="7" name="TextBox 6">
            <a:extLst>
              <a:ext uri="{FF2B5EF4-FFF2-40B4-BE49-F238E27FC236}">
                <a16:creationId xmlns:a16="http://schemas.microsoft.com/office/drawing/2014/main" id="{B7896E6B-3C71-4F1C-A332-5546236A4143}"/>
              </a:ext>
            </a:extLst>
          </p:cNvPr>
          <p:cNvSpPr txBox="1"/>
          <p:nvPr/>
        </p:nvSpPr>
        <p:spPr>
          <a:xfrm>
            <a:off x="789521" y="2209800"/>
            <a:ext cx="3581215" cy="193899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mn-ea"/>
                <a:cs typeface="+mn-cs"/>
              </a:rPr>
              <a:t>Avon Lake NRG Power Plant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hlinkClick r:id="rId6"/>
              </a:rPr>
              <a:t>https://www.gem.wiki/Avon_Lake_Power_Plant</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hlinkClick r:id="rId7"/>
              </a:rPr>
              <a:t>https://www.wkyc.com/article/news/local/lorain-county/what-do-you-think-about-the-avon-lake-coal-plant/95-545725804</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99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463308"/>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b="1" dirty="0">
                <a:solidFill>
                  <a:prstClr val="black"/>
                </a:solidFill>
              </a:rPr>
              <a:t>Emerging Evidence: </a:t>
            </a:r>
          </a:p>
          <a:p>
            <a:r>
              <a:rPr lang="en-US" b="1" dirty="0">
                <a:solidFill>
                  <a:prstClr val="black"/>
                </a:solidFill>
              </a:rPr>
              <a:t>Ocean food web collapse</a:t>
            </a:r>
          </a:p>
          <a:p>
            <a:endParaRPr lang="en-US" dirty="0">
              <a:solidFill>
                <a:prstClr val="black"/>
              </a:solidFill>
            </a:endParaRPr>
          </a:p>
          <a:p>
            <a:pPr lvl="1"/>
            <a:r>
              <a:rPr lang="en-US" dirty="0">
                <a:solidFill>
                  <a:prstClr val="black"/>
                </a:solidFill>
              </a:rPr>
              <a:t>It turns out that CO2 from fossil fuel burning is acidifying the oceans, and this may result in the disruption or collapse of ocean food chains. . . </a:t>
            </a:r>
          </a:p>
          <a:p>
            <a:pPr lvl="1"/>
            <a:endParaRPr lang="en-US" dirty="0">
              <a:solidFill>
                <a:prstClr val="black"/>
              </a:solidFill>
            </a:endParaRPr>
          </a:p>
          <a:p>
            <a:pPr lvl="1"/>
            <a:r>
              <a:rPr lang="en-US" dirty="0">
                <a:solidFill>
                  <a:prstClr val="black"/>
                </a:solidFill>
              </a:rPr>
              <a:t>leaving few fish to harvest anyway </a:t>
            </a:r>
          </a:p>
          <a:p>
            <a:pPr lvl="1"/>
            <a:endParaRPr lang="en-US" dirty="0">
              <a:solidFill>
                <a:prstClr val="black"/>
              </a:solidFill>
            </a:endParaRPr>
          </a:p>
          <a:p>
            <a:pPr lvl="1"/>
            <a:r>
              <a:rPr lang="en-US" sz="1600" dirty="0">
                <a:solidFill>
                  <a:prstClr val="black"/>
                </a:solidFill>
                <a:hlinkClick r:id="rId3"/>
              </a:rPr>
              <a:t>https://pubmed.ncbi.nlm.nih.gov/26460052</a:t>
            </a:r>
            <a:r>
              <a:rPr lang="en-US" sz="1400" dirty="0">
                <a:solidFill>
                  <a:prstClr val="black"/>
                </a:solidFill>
                <a:hlinkClick r:id="rId3"/>
              </a:rPr>
              <a:t>/</a:t>
            </a:r>
            <a:endParaRPr lang="en-US" dirty="0">
              <a:solidFill>
                <a:prstClr val="black"/>
              </a:solidFill>
            </a:endParaRPr>
          </a:p>
          <a:p>
            <a:pPr lvl="1"/>
            <a:endParaRPr lang="en-US" sz="1600" dirty="0">
              <a:solidFill>
                <a:prstClr val="black"/>
              </a:solidFill>
            </a:endParaRP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6618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12735"/>
            <a:ext cx="7543800" cy="6863417"/>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b="1" dirty="0">
                <a:solidFill>
                  <a:prstClr val="black"/>
                </a:solidFill>
              </a:rPr>
              <a:t>Emerging Evidence:</a:t>
            </a:r>
          </a:p>
          <a:p>
            <a:r>
              <a:rPr lang="en-US" b="1" dirty="0">
                <a:solidFill>
                  <a:prstClr val="black"/>
                </a:solidFill>
              </a:rPr>
              <a:t>Ocean Food Degradation</a:t>
            </a:r>
          </a:p>
          <a:p>
            <a:endParaRPr lang="en-US" dirty="0">
              <a:solidFill>
                <a:prstClr val="black"/>
              </a:solidFill>
            </a:endParaRPr>
          </a:p>
          <a:p>
            <a:r>
              <a:rPr lang="en-US" dirty="0">
                <a:solidFill>
                  <a:prstClr val="black"/>
                </a:solidFill>
              </a:rPr>
              <a:t>Global Evidence is now emerging that most humans do not eat enough Omega-3 (EPA/DHA)  </a:t>
            </a:r>
            <a:r>
              <a:rPr lang="en-US" sz="1400" dirty="0">
                <a:solidFill>
                  <a:prstClr val="black"/>
                </a:solidFill>
                <a:hlinkClick r:id="rId3"/>
              </a:rPr>
              <a:t>https://pubmed.ncbi.nlm.nih.gov/33184396/</a:t>
            </a:r>
            <a:r>
              <a:rPr lang="en-US" sz="1400" dirty="0">
                <a:solidFill>
                  <a:prstClr val="black"/>
                </a:solidFill>
              </a:rPr>
              <a:t> </a:t>
            </a:r>
          </a:p>
          <a:p>
            <a:endParaRPr lang="en-US" sz="1400" dirty="0">
              <a:solidFill>
                <a:prstClr val="black"/>
              </a:solidFill>
            </a:endParaRPr>
          </a:p>
          <a:p>
            <a:r>
              <a:rPr lang="en-US" dirty="0">
                <a:solidFill>
                  <a:prstClr val="black"/>
                </a:solidFill>
              </a:rPr>
              <a:t>and if we go full circle back to climate change</a:t>
            </a:r>
          </a:p>
          <a:p>
            <a:endParaRPr lang="en-US" dirty="0">
              <a:solidFill>
                <a:prstClr val="black"/>
              </a:solidFill>
            </a:endParaRPr>
          </a:p>
          <a:p>
            <a:r>
              <a:rPr lang="en-US" dirty="0">
                <a:solidFill>
                  <a:prstClr val="black"/>
                </a:solidFill>
              </a:rPr>
              <a:t>Warming waters alone are reducing the Omega-3 content of our global fish harvest  </a:t>
            </a:r>
          </a:p>
          <a:p>
            <a:r>
              <a:rPr lang="en-US" dirty="0">
                <a:solidFill>
                  <a:prstClr val="black"/>
                </a:solidFill>
              </a:rPr>
              <a:t>(down 10-60% by 2100) </a:t>
            </a:r>
            <a:r>
              <a:rPr lang="en-US" sz="1400" dirty="0">
                <a:solidFill>
                  <a:prstClr val="black"/>
                </a:solidFill>
                <a:hlinkClick r:id="rId4"/>
              </a:rPr>
              <a:t>https://pubmed.ncbi.nlm.nih.gov/31512173/</a:t>
            </a:r>
            <a:r>
              <a:rPr lang="en-US" sz="1400" dirty="0">
                <a:solidFill>
                  <a:prstClr val="black"/>
                </a:solidFill>
              </a:rPr>
              <a:t> </a:t>
            </a: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476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5C4318-74FA-4258-9B70-EC25C22A8480}"/>
              </a:ext>
            </a:extLst>
          </p:cNvPr>
          <p:cNvPicPr>
            <a:picLocks noChangeAspect="1"/>
          </p:cNvPicPr>
          <p:nvPr/>
        </p:nvPicPr>
        <p:blipFill rotWithShape="1">
          <a:blip r:embed="rId2"/>
          <a:srcRect l="3896" t="3624" r="4535" b="31221"/>
          <a:stretch/>
        </p:blipFill>
        <p:spPr>
          <a:xfrm>
            <a:off x="114300" y="1447800"/>
            <a:ext cx="8953500" cy="4572000"/>
          </a:xfrm>
          <a:prstGeom prst="rect">
            <a:avLst/>
          </a:prstGeom>
        </p:spPr>
      </p:pic>
      <p:sp>
        <p:nvSpPr>
          <p:cNvPr id="5" name="TextBox 4">
            <a:extLst>
              <a:ext uri="{FF2B5EF4-FFF2-40B4-BE49-F238E27FC236}">
                <a16:creationId xmlns:a16="http://schemas.microsoft.com/office/drawing/2014/main" id="{AB91186C-1AE8-4F0F-A1EB-D6545927D0BE}"/>
              </a:ext>
            </a:extLst>
          </p:cNvPr>
          <p:cNvSpPr txBox="1"/>
          <p:nvPr/>
        </p:nvSpPr>
        <p:spPr>
          <a:xfrm>
            <a:off x="672683" y="-28039"/>
            <a:ext cx="8763000" cy="1323439"/>
          </a:xfrm>
          <a:prstGeom prst="rect">
            <a:avLst/>
          </a:prstGeom>
          <a:noFill/>
        </p:spPr>
        <p:txBody>
          <a:bodyPr wrap="square" rtlCol="0">
            <a:spAutoFit/>
          </a:bodyPr>
          <a:lstStyle/>
          <a:p>
            <a:pPr algn="ctr"/>
            <a:r>
              <a:rPr lang="en-US" sz="2400" dirty="0"/>
              <a:t>Ciesielski and Williams 2020  </a:t>
            </a:r>
          </a:p>
          <a:p>
            <a:pPr algn="ctr"/>
            <a:r>
              <a:rPr lang="en-US" dirty="0"/>
              <a:t>Countries with very insufficient average daily </a:t>
            </a:r>
          </a:p>
          <a:p>
            <a:pPr algn="ctr"/>
            <a:r>
              <a:rPr lang="en-US" dirty="0"/>
              <a:t>Omega-3 intake in 2010 - labelled in brown</a:t>
            </a:r>
          </a:p>
        </p:txBody>
      </p:sp>
      <p:sp>
        <p:nvSpPr>
          <p:cNvPr id="6" name="TextBox 5">
            <a:extLst>
              <a:ext uri="{FF2B5EF4-FFF2-40B4-BE49-F238E27FC236}">
                <a16:creationId xmlns:a16="http://schemas.microsoft.com/office/drawing/2014/main" id="{F14640AF-6A71-48CB-A63B-8490774F76F1}"/>
              </a:ext>
            </a:extLst>
          </p:cNvPr>
          <p:cNvSpPr txBox="1"/>
          <p:nvPr/>
        </p:nvSpPr>
        <p:spPr>
          <a:xfrm>
            <a:off x="2878015" y="6412670"/>
            <a:ext cx="5562600" cy="338554"/>
          </a:xfrm>
          <a:prstGeom prst="rect">
            <a:avLst/>
          </a:prstGeom>
          <a:noFill/>
        </p:spPr>
        <p:txBody>
          <a:bodyPr wrap="square">
            <a:spAutoFit/>
          </a:bodyPr>
          <a:lstStyle/>
          <a:p>
            <a:r>
              <a:rPr lang="en-US" sz="1600" dirty="0">
                <a:hlinkClick r:id="rId3"/>
              </a:rPr>
              <a:t>https://pubmed.ncbi.nlm.nih.gov/33184396/</a:t>
            </a:r>
            <a:r>
              <a:rPr lang="en-US" sz="1600" dirty="0"/>
              <a:t> </a:t>
            </a:r>
          </a:p>
        </p:txBody>
      </p:sp>
    </p:spTree>
    <p:extLst>
      <p:ext uri="{BB962C8B-B14F-4D97-AF65-F5344CB8AC3E}">
        <p14:creationId xmlns:p14="http://schemas.microsoft.com/office/powerpoint/2010/main" val="138781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91186C-1AE8-4F0F-A1EB-D6545927D0BE}"/>
              </a:ext>
            </a:extLst>
          </p:cNvPr>
          <p:cNvSpPr txBox="1"/>
          <p:nvPr/>
        </p:nvSpPr>
        <p:spPr>
          <a:xfrm>
            <a:off x="672683" y="-76200"/>
            <a:ext cx="8763000" cy="1323439"/>
          </a:xfrm>
          <a:prstGeom prst="rect">
            <a:avLst/>
          </a:prstGeom>
          <a:noFill/>
        </p:spPr>
        <p:txBody>
          <a:bodyPr wrap="square" rtlCol="0">
            <a:spAutoFit/>
          </a:bodyPr>
          <a:lstStyle/>
          <a:p>
            <a:pPr algn="ctr"/>
            <a:r>
              <a:rPr lang="en-US" sz="2400" dirty="0"/>
              <a:t>Columbo et al 2019</a:t>
            </a:r>
          </a:p>
          <a:p>
            <a:pPr algn="ctr"/>
            <a:r>
              <a:rPr lang="en-US" dirty="0"/>
              <a:t>Countries with very low per capita Omega-3 (DHA) production from fish in 2019 - labelled in red</a:t>
            </a:r>
          </a:p>
        </p:txBody>
      </p:sp>
      <p:pic>
        <p:nvPicPr>
          <p:cNvPr id="4" name="Picture 3">
            <a:extLst>
              <a:ext uri="{FF2B5EF4-FFF2-40B4-BE49-F238E27FC236}">
                <a16:creationId xmlns:a16="http://schemas.microsoft.com/office/drawing/2014/main" id="{8129BB53-0243-4E61-8654-E5D3158C4EEA}"/>
              </a:ext>
            </a:extLst>
          </p:cNvPr>
          <p:cNvPicPr>
            <a:picLocks noChangeAspect="1"/>
          </p:cNvPicPr>
          <p:nvPr/>
        </p:nvPicPr>
        <p:blipFill>
          <a:blip r:embed="rId2"/>
          <a:stretch>
            <a:fillRect/>
          </a:stretch>
        </p:blipFill>
        <p:spPr>
          <a:xfrm>
            <a:off x="152400" y="1600200"/>
            <a:ext cx="8962697" cy="4511628"/>
          </a:xfrm>
          <a:prstGeom prst="rect">
            <a:avLst/>
          </a:prstGeom>
        </p:spPr>
      </p:pic>
      <p:pic>
        <p:nvPicPr>
          <p:cNvPr id="7" name="Picture 6">
            <a:extLst>
              <a:ext uri="{FF2B5EF4-FFF2-40B4-BE49-F238E27FC236}">
                <a16:creationId xmlns:a16="http://schemas.microsoft.com/office/drawing/2014/main" id="{55DF926E-C60F-42F7-BF75-DE9F6652418F}"/>
              </a:ext>
            </a:extLst>
          </p:cNvPr>
          <p:cNvPicPr>
            <a:picLocks noChangeAspect="1"/>
          </p:cNvPicPr>
          <p:nvPr/>
        </p:nvPicPr>
        <p:blipFill>
          <a:blip r:embed="rId3"/>
          <a:stretch>
            <a:fillRect/>
          </a:stretch>
        </p:blipFill>
        <p:spPr>
          <a:xfrm>
            <a:off x="3505200" y="4953000"/>
            <a:ext cx="4362084" cy="933450"/>
          </a:xfrm>
          <a:prstGeom prst="rect">
            <a:avLst/>
          </a:prstGeom>
        </p:spPr>
      </p:pic>
      <p:sp>
        <p:nvSpPr>
          <p:cNvPr id="6" name="TextBox 5">
            <a:extLst>
              <a:ext uri="{FF2B5EF4-FFF2-40B4-BE49-F238E27FC236}">
                <a16:creationId xmlns:a16="http://schemas.microsoft.com/office/drawing/2014/main" id="{47DAF643-7F31-4908-95F1-BFF6DE288D5B}"/>
              </a:ext>
            </a:extLst>
          </p:cNvPr>
          <p:cNvSpPr txBox="1"/>
          <p:nvPr/>
        </p:nvSpPr>
        <p:spPr>
          <a:xfrm>
            <a:off x="2514600" y="6464789"/>
            <a:ext cx="4721468" cy="338554"/>
          </a:xfrm>
          <a:prstGeom prst="rect">
            <a:avLst/>
          </a:prstGeom>
          <a:noFill/>
        </p:spPr>
        <p:txBody>
          <a:bodyPr wrap="square">
            <a:spAutoFit/>
          </a:bodyPr>
          <a:lstStyle/>
          <a:p>
            <a:r>
              <a:rPr lang="en-US" sz="1600" dirty="0">
                <a:hlinkClick r:id="rId4"/>
              </a:rPr>
              <a:t>https://pubmed.ncbi.nlm.nih.gov/31512173/</a:t>
            </a:r>
            <a:r>
              <a:rPr lang="en-US" sz="1600" dirty="0"/>
              <a:t> </a:t>
            </a:r>
          </a:p>
        </p:txBody>
      </p:sp>
    </p:spTree>
    <p:extLst>
      <p:ext uri="{BB962C8B-B14F-4D97-AF65-F5344CB8AC3E}">
        <p14:creationId xmlns:p14="http://schemas.microsoft.com/office/powerpoint/2010/main" val="163925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91186C-1AE8-4F0F-A1EB-D6545927D0BE}"/>
              </a:ext>
            </a:extLst>
          </p:cNvPr>
          <p:cNvSpPr txBox="1"/>
          <p:nvPr/>
        </p:nvSpPr>
        <p:spPr>
          <a:xfrm>
            <a:off x="672683" y="-76200"/>
            <a:ext cx="8763000" cy="1323439"/>
          </a:xfrm>
          <a:prstGeom prst="rect">
            <a:avLst/>
          </a:prstGeom>
          <a:noFill/>
        </p:spPr>
        <p:txBody>
          <a:bodyPr wrap="square" rtlCol="0">
            <a:spAutoFit/>
          </a:bodyPr>
          <a:lstStyle/>
          <a:p>
            <a:pPr algn="ctr"/>
            <a:r>
              <a:rPr lang="en-US" sz="2400" dirty="0"/>
              <a:t>Columbo et al 2019</a:t>
            </a:r>
          </a:p>
          <a:p>
            <a:pPr algn="ctr"/>
            <a:r>
              <a:rPr lang="en-US" dirty="0"/>
              <a:t>Countries with very low per capita Omega-3 (DHA) production from fish in 2100 - labelled in red</a:t>
            </a:r>
          </a:p>
        </p:txBody>
      </p:sp>
      <p:pic>
        <p:nvPicPr>
          <p:cNvPr id="9" name="Picture 8">
            <a:extLst>
              <a:ext uri="{FF2B5EF4-FFF2-40B4-BE49-F238E27FC236}">
                <a16:creationId xmlns:a16="http://schemas.microsoft.com/office/drawing/2014/main" id="{D34E6DB5-4C50-423D-8BD8-ECFC8F0614BB}"/>
              </a:ext>
            </a:extLst>
          </p:cNvPr>
          <p:cNvPicPr>
            <a:picLocks noChangeAspect="1"/>
          </p:cNvPicPr>
          <p:nvPr/>
        </p:nvPicPr>
        <p:blipFill>
          <a:blip r:embed="rId2"/>
          <a:stretch>
            <a:fillRect/>
          </a:stretch>
        </p:blipFill>
        <p:spPr>
          <a:xfrm>
            <a:off x="152400" y="1219200"/>
            <a:ext cx="8845656" cy="4491341"/>
          </a:xfrm>
          <a:prstGeom prst="rect">
            <a:avLst/>
          </a:prstGeom>
        </p:spPr>
      </p:pic>
      <p:sp>
        <p:nvSpPr>
          <p:cNvPr id="10" name="TextBox 9">
            <a:extLst>
              <a:ext uri="{FF2B5EF4-FFF2-40B4-BE49-F238E27FC236}">
                <a16:creationId xmlns:a16="http://schemas.microsoft.com/office/drawing/2014/main" id="{EE712A1D-2610-47E4-95A3-CE70C4057ED9}"/>
              </a:ext>
            </a:extLst>
          </p:cNvPr>
          <p:cNvSpPr txBox="1"/>
          <p:nvPr/>
        </p:nvSpPr>
        <p:spPr>
          <a:xfrm>
            <a:off x="369893" y="5715000"/>
            <a:ext cx="8545508" cy="1200329"/>
          </a:xfrm>
          <a:prstGeom prst="rect">
            <a:avLst/>
          </a:prstGeom>
          <a:solidFill>
            <a:schemeClr val="bg1"/>
          </a:solidFill>
        </p:spPr>
        <p:txBody>
          <a:bodyPr wrap="square" rtlCol="0">
            <a:spAutoFit/>
          </a:bodyPr>
          <a:lstStyle/>
          <a:p>
            <a:r>
              <a:rPr lang="en-US" sz="2400" dirty="0"/>
              <a:t>And these dire estimates only reflect changes due to water temperature alone (homeoviscous adaptation).  They do not account for overfishing and habitat loss etc. </a:t>
            </a:r>
          </a:p>
        </p:txBody>
      </p:sp>
      <p:sp>
        <p:nvSpPr>
          <p:cNvPr id="6" name="TextBox 5">
            <a:extLst>
              <a:ext uri="{FF2B5EF4-FFF2-40B4-BE49-F238E27FC236}">
                <a16:creationId xmlns:a16="http://schemas.microsoft.com/office/drawing/2014/main" id="{4F76FCDB-87BA-4C5D-ABB8-341BC71E37E8}"/>
              </a:ext>
            </a:extLst>
          </p:cNvPr>
          <p:cNvSpPr txBox="1"/>
          <p:nvPr/>
        </p:nvSpPr>
        <p:spPr>
          <a:xfrm>
            <a:off x="914400" y="5334000"/>
            <a:ext cx="4721468" cy="338554"/>
          </a:xfrm>
          <a:prstGeom prst="rect">
            <a:avLst/>
          </a:prstGeom>
          <a:noFill/>
        </p:spPr>
        <p:txBody>
          <a:bodyPr wrap="square">
            <a:spAutoFit/>
          </a:bodyPr>
          <a:lstStyle/>
          <a:p>
            <a:r>
              <a:rPr lang="en-US" sz="1600" dirty="0">
                <a:hlinkClick r:id="rId3"/>
              </a:rPr>
              <a:t>https://pubmed.ncbi.nlm.nih.gov/31512173/</a:t>
            </a:r>
            <a:r>
              <a:rPr lang="en-US" sz="1600" dirty="0"/>
              <a:t> </a:t>
            </a:r>
          </a:p>
        </p:txBody>
      </p:sp>
    </p:spTree>
    <p:extLst>
      <p:ext uri="{BB962C8B-B14F-4D97-AF65-F5344CB8AC3E}">
        <p14:creationId xmlns:p14="http://schemas.microsoft.com/office/powerpoint/2010/main" val="718511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C67386-DBC8-4261-9BAC-DDD16D17AA6E}"/>
              </a:ext>
            </a:extLst>
          </p:cNvPr>
          <p:cNvSpPr txBox="1"/>
          <p:nvPr/>
        </p:nvSpPr>
        <p:spPr>
          <a:xfrm>
            <a:off x="1371600" y="151179"/>
            <a:ext cx="7467600" cy="6555641"/>
          </a:xfrm>
          <a:prstGeom prst="rect">
            <a:avLst/>
          </a:prstGeom>
          <a:noFill/>
        </p:spPr>
        <p:txBody>
          <a:bodyPr wrap="square" rtlCol="0">
            <a:spAutoFit/>
          </a:bodyPr>
          <a:lstStyle/>
          <a:p>
            <a:r>
              <a:rPr lang="en-US" dirty="0"/>
              <a:t>If these findings are corroborated . . . </a:t>
            </a:r>
          </a:p>
          <a:p>
            <a:endParaRPr lang="en-US" dirty="0"/>
          </a:p>
          <a:p>
            <a:r>
              <a:rPr lang="en-US" b="1" dirty="0"/>
              <a:t>Where are we going to get the omega3?</a:t>
            </a:r>
          </a:p>
          <a:p>
            <a:endParaRPr lang="en-US" dirty="0"/>
          </a:p>
          <a:p>
            <a:r>
              <a:rPr lang="en-US" dirty="0"/>
              <a:t>Well . . . not likely from fish, but algae and terrestrial plants could be of great use here </a:t>
            </a:r>
          </a:p>
          <a:p>
            <a:endParaRPr lang="en-US" dirty="0"/>
          </a:p>
          <a:p>
            <a:r>
              <a:rPr lang="en-US" dirty="0"/>
              <a:t>If we keep burning coal we may:</a:t>
            </a:r>
          </a:p>
          <a:p>
            <a:r>
              <a:rPr lang="en-US" dirty="0"/>
              <a:t>	further raise the mercury content of fish</a:t>
            </a:r>
          </a:p>
          <a:p>
            <a:r>
              <a:rPr lang="en-US" dirty="0"/>
              <a:t>	lower the omega-3 content of fish</a:t>
            </a:r>
          </a:p>
          <a:p>
            <a:pPr lvl="1"/>
            <a:r>
              <a:rPr lang="en-US" dirty="0"/>
              <a:t>	run the risk of having no fish</a:t>
            </a:r>
          </a:p>
          <a:p>
            <a:endParaRPr lang="en-US" dirty="0"/>
          </a:p>
          <a:p>
            <a:r>
              <a:rPr lang="en-US" dirty="0"/>
              <a:t>and current estimates suggest that the habitual diets of most humans already fail to provide enough omega3 </a:t>
            </a:r>
          </a:p>
        </p:txBody>
      </p:sp>
    </p:spTree>
    <p:extLst>
      <p:ext uri="{BB962C8B-B14F-4D97-AF65-F5344CB8AC3E}">
        <p14:creationId xmlns:p14="http://schemas.microsoft.com/office/powerpoint/2010/main" val="527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8153400" cy="6370975"/>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b="1" dirty="0">
                <a:solidFill>
                  <a:prstClr val="black"/>
                </a:solidFill>
              </a:rPr>
              <a:t>Reduced nutrient content of plant based foods</a:t>
            </a:r>
          </a:p>
          <a:p>
            <a:endParaRPr lang="en-US" dirty="0">
              <a:solidFill>
                <a:prstClr val="black"/>
              </a:solidFill>
            </a:endParaRPr>
          </a:p>
          <a:p>
            <a:pPr lvl="1"/>
            <a:r>
              <a:rPr lang="en-US" dirty="0">
                <a:solidFill>
                  <a:prstClr val="black"/>
                </a:solidFill>
              </a:rPr>
              <a:t>Elevated CO2 levels appear to decrease the nutritional content of plant based foods</a:t>
            </a:r>
          </a:p>
          <a:p>
            <a:pPr lvl="1"/>
            <a:endParaRPr lang="en-US" dirty="0">
              <a:solidFill>
                <a:prstClr val="black"/>
              </a:solidFill>
            </a:endParaRPr>
          </a:p>
          <a:p>
            <a:pPr lvl="1"/>
            <a:r>
              <a:rPr lang="en-US" dirty="0">
                <a:solidFill>
                  <a:prstClr val="black"/>
                </a:solidFill>
              </a:rPr>
              <a:t>and this can put people in some areas </a:t>
            </a:r>
          </a:p>
          <a:p>
            <a:pPr lvl="1"/>
            <a:r>
              <a:rPr lang="en-US" dirty="0">
                <a:solidFill>
                  <a:prstClr val="black"/>
                </a:solidFill>
              </a:rPr>
              <a:t>(parts of Africa), at risk for deficiencies </a:t>
            </a:r>
          </a:p>
          <a:p>
            <a:pPr lvl="1"/>
            <a:r>
              <a:rPr lang="en-US" dirty="0">
                <a:solidFill>
                  <a:prstClr val="black"/>
                </a:solidFill>
              </a:rPr>
              <a:t>(e.g. zinc deficiency).</a:t>
            </a:r>
          </a:p>
          <a:p>
            <a:pPr lvl="1"/>
            <a:endParaRPr lang="en-US" sz="1600" dirty="0">
              <a:solidFill>
                <a:prstClr val="black"/>
              </a:solidFill>
            </a:endParaRPr>
          </a:p>
          <a:p>
            <a:pPr lvl="1"/>
            <a:r>
              <a:rPr lang="en-US" sz="1600" dirty="0">
                <a:solidFill>
                  <a:prstClr val="black"/>
                </a:solidFill>
                <a:hlinkClick r:id="rId3"/>
              </a:rPr>
              <a:t>https://pubmed.ncbi.nlm.nih.gov/24805231/</a:t>
            </a:r>
            <a:r>
              <a:rPr lang="en-US" sz="1600" dirty="0">
                <a:solidFill>
                  <a:prstClr val="black"/>
                </a:solidFill>
              </a:rPr>
              <a:t> </a:t>
            </a:r>
          </a:p>
          <a:p>
            <a:pPr lvl="1"/>
            <a:r>
              <a:rPr lang="en-US" sz="1600" dirty="0">
                <a:solidFill>
                  <a:prstClr val="black"/>
                </a:solidFill>
                <a:hlinkClick r:id="rId4"/>
              </a:rPr>
              <a:t>https://pubmed.ncbi.nlm.nih.gov/26217490/</a:t>
            </a:r>
            <a:r>
              <a:rPr lang="en-US" sz="1600" dirty="0">
                <a:solidFill>
                  <a:prstClr val="black"/>
                </a:solidFill>
              </a:rPr>
              <a:t> </a:t>
            </a:r>
          </a:p>
          <a:p>
            <a:pPr lvl="1"/>
            <a:r>
              <a:rPr lang="en-US" sz="1600" dirty="0">
                <a:solidFill>
                  <a:prstClr val="black"/>
                </a:solidFill>
                <a:hlinkClick r:id="rId5"/>
              </a:rPr>
              <a:t>https://pubmed.ncbi.nlm.nih.gov/26189102/</a:t>
            </a:r>
            <a:r>
              <a:rPr lang="en-US" sz="1600" dirty="0">
                <a:solidFill>
                  <a:prstClr val="black"/>
                </a:solidFill>
              </a:rPr>
              <a:t> </a:t>
            </a:r>
          </a:p>
          <a:p>
            <a:pPr lvl="1"/>
            <a:endParaRPr lang="en-US" sz="1600" dirty="0">
              <a:solidFill>
                <a:prstClr val="black"/>
              </a:solidFill>
            </a:endParaRP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1479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81200" y="2209800"/>
            <a:ext cx="6858000" cy="4705543"/>
            <a:chOff x="1523999" y="990600"/>
            <a:chExt cx="7303963" cy="5214610"/>
          </a:xfrm>
        </p:grpSpPr>
        <p:pic>
          <p:nvPicPr>
            <p:cNvPr id="5" name="Picture 4"/>
            <p:cNvPicPr>
              <a:picLocks noChangeAspect="1"/>
            </p:cNvPicPr>
            <p:nvPr/>
          </p:nvPicPr>
          <p:blipFill>
            <a:blip r:embed="rId2"/>
            <a:stretch>
              <a:fillRect/>
            </a:stretch>
          </p:blipFill>
          <p:spPr>
            <a:xfrm>
              <a:off x="1523999" y="990600"/>
              <a:ext cx="7303963" cy="4876800"/>
            </a:xfrm>
            <a:prstGeom prst="rect">
              <a:avLst/>
            </a:prstGeom>
          </p:spPr>
        </p:pic>
        <p:sp>
          <p:nvSpPr>
            <p:cNvPr id="6" name="Rectangle 5"/>
            <p:cNvSpPr/>
            <p:nvPr/>
          </p:nvSpPr>
          <p:spPr>
            <a:xfrm>
              <a:off x="1600200" y="5943600"/>
              <a:ext cx="4572000" cy="261610"/>
            </a:xfrm>
            <a:prstGeom prst="rect">
              <a:avLst/>
            </a:prstGeom>
          </p:spPr>
          <p:txBody>
            <a:bodyPr>
              <a:spAutoFit/>
            </a:bodyPr>
            <a:lstStyle/>
            <a:p>
              <a:r>
                <a:rPr lang="en-US" sz="1100" dirty="0"/>
                <a:t>http://www.viralnova.com/polar-bear-week/</a:t>
              </a:r>
            </a:p>
          </p:txBody>
        </p:sp>
      </p:grpSp>
      <p:sp>
        <p:nvSpPr>
          <p:cNvPr id="10" name="TextBox 9"/>
          <p:cNvSpPr txBox="1"/>
          <p:nvPr/>
        </p:nvSpPr>
        <p:spPr>
          <a:xfrm>
            <a:off x="533400" y="13138"/>
            <a:ext cx="8686800" cy="2677656"/>
          </a:xfrm>
          <a:prstGeom prst="rect">
            <a:avLst/>
          </a:prstGeom>
          <a:noFill/>
        </p:spPr>
        <p:txBody>
          <a:bodyPr wrap="square" rtlCol="0">
            <a:spAutoFit/>
          </a:bodyPr>
          <a:lstStyle/>
          <a:p>
            <a:r>
              <a:rPr lang="en-US" dirty="0"/>
              <a:t>How do we typically talk about the problems with fossil fuel burning?  </a:t>
            </a:r>
          </a:p>
          <a:p>
            <a:endParaRPr lang="en-US" dirty="0"/>
          </a:p>
          <a:p>
            <a:r>
              <a:rPr lang="en-US" dirty="0"/>
              <a:t>What is the first topic that usually comes up?</a:t>
            </a:r>
          </a:p>
          <a:p>
            <a:endParaRPr lang="en-US" dirty="0"/>
          </a:p>
          <a:p>
            <a:r>
              <a:rPr lang="en-US" dirty="0"/>
              <a:t>Ecosystem destruction</a:t>
            </a:r>
          </a:p>
        </p:txBody>
      </p:sp>
    </p:spTree>
    <p:extLst>
      <p:ext uri="{BB962C8B-B14F-4D97-AF65-F5344CB8AC3E}">
        <p14:creationId xmlns:p14="http://schemas.microsoft.com/office/powerpoint/2010/main" val="202927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678751"/>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sz="2400" b="1" dirty="0">
                <a:solidFill>
                  <a:prstClr val="black"/>
                </a:solidFill>
              </a:rPr>
              <a:t>Even if we ignore all of these negative effects we would still have to think about the adverse effects of coal burning on:</a:t>
            </a:r>
          </a:p>
          <a:p>
            <a:endParaRPr lang="en-US" b="1" dirty="0">
              <a:solidFill>
                <a:prstClr val="black"/>
              </a:solidFill>
            </a:endParaRPr>
          </a:p>
          <a:p>
            <a:r>
              <a:rPr lang="en-US" b="1" dirty="0">
                <a:solidFill>
                  <a:prstClr val="black"/>
                </a:solidFill>
              </a:rPr>
              <a:t>Respiratory Health </a:t>
            </a:r>
          </a:p>
          <a:p>
            <a:endParaRPr lang="en-US" b="1" dirty="0">
              <a:solidFill>
                <a:prstClr val="black"/>
              </a:solidFill>
            </a:endParaRPr>
          </a:p>
          <a:p>
            <a:pPr lvl="1"/>
            <a:r>
              <a:rPr lang="en-US" sz="2400" dirty="0">
                <a:solidFill>
                  <a:prstClr val="black"/>
                </a:solidFill>
              </a:rPr>
              <a:t>particulate matter (PM),sulfur dioxide (SO2), </a:t>
            </a:r>
          </a:p>
          <a:p>
            <a:pPr lvl="1"/>
            <a:r>
              <a:rPr lang="en-US" sz="2400" dirty="0">
                <a:solidFill>
                  <a:prstClr val="black"/>
                </a:solidFill>
              </a:rPr>
              <a:t>oxides of nitrogen (NOX) from coal burning are</a:t>
            </a:r>
            <a:endParaRPr lang="en-US" b="1" dirty="0">
              <a:solidFill>
                <a:prstClr val="black"/>
              </a:solidFill>
            </a:endParaRPr>
          </a:p>
          <a:p>
            <a:pPr lvl="1"/>
            <a:r>
              <a:rPr lang="en-US" sz="2400" b="1" dirty="0">
                <a:solidFill>
                  <a:prstClr val="black"/>
                </a:solidFill>
              </a:rPr>
              <a:t>linked to asthma symptoms, emergency room visits, increased susceptibility to viral respiratory infections, and lung cancer</a:t>
            </a:r>
          </a:p>
          <a:p>
            <a:pPr lvl="1"/>
            <a:endParaRPr lang="en-US" sz="1600" b="1" dirty="0">
              <a:solidFill>
                <a:prstClr val="black"/>
              </a:solidFill>
            </a:endParaRPr>
          </a:p>
          <a:p>
            <a:pPr lvl="1"/>
            <a:r>
              <a:rPr lang="en-US" sz="1600" b="1" dirty="0">
                <a:solidFill>
                  <a:prstClr val="black"/>
                </a:solidFill>
                <a:hlinkClick r:id="rId3"/>
              </a:rPr>
              <a:t>https://noharm-uscanada.org/sites/default/files/documents-files/828/Health_Effects_Coal_Use_Energy_Generation.pdf</a:t>
            </a:r>
            <a:r>
              <a:rPr lang="en-US" sz="1600" b="1" dirty="0">
                <a:solidFill>
                  <a:prstClr val="black"/>
                </a:solidFill>
              </a:rPr>
              <a:t>  </a:t>
            </a: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3597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186309"/>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sz="2400" b="1" dirty="0">
                <a:solidFill>
                  <a:prstClr val="black"/>
                </a:solidFill>
              </a:rPr>
              <a:t>Additional effects of coal burning:</a:t>
            </a:r>
          </a:p>
          <a:p>
            <a:endParaRPr lang="en-US" b="1" dirty="0">
              <a:solidFill>
                <a:prstClr val="black"/>
              </a:solidFill>
            </a:endParaRPr>
          </a:p>
          <a:p>
            <a:endParaRPr lang="en-US" b="1" dirty="0">
              <a:solidFill>
                <a:prstClr val="black"/>
              </a:solidFill>
            </a:endParaRPr>
          </a:p>
          <a:p>
            <a:r>
              <a:rPr lang="en-US" b="1" dirty="0">
                <a:solidFill>
                  <a:prstClr val="black"/>
                </a:solidFill>
              </a:rPr>
              <a:t>Cardiovascular Health </a:t>
            </a:r>
          </a:p>
          <a:p>
            <a:endParaRPr lang="en-US" b="1" dirty="0">
              <a:solidFill>
                <a:prstClr val="black"/>
              </a:solidFill>
            </a:endParaRPr>
          </a:p>
          <a:p>
            <a:r>
              <a:rPr lang="en-US" sz="2400" dirty="0">
                <a:solidFill>
                  <a:prstClr val="black"/>
                </a:solidFill>
              </a:rPr>
              <a:t>     particulate matter (PM2.5) from coal burning has  </a:t>
            </a:r>
          </a:p>
          <a:p>
            <a:r>
              <a:rPr lang="en-US" sz="2400" dirty="0">
                <a:solidFill>
                  <a:prstClr val="black"/>
                </a:solidFill>
              </a:rPr>
              <a:t>     been</a:t>
            </a:r>
            <a:r>
              <a:rPr lang="en-US" b="1" dirty="0">
                <a:solidFill>
                  <a:prstClr val="black"/>
                </a:solidFill>
              </a:rPr>
              <a:t> </a:t>
            </a:r>
            <a:r>
              <a:rPr lang="en-US" sz="2400" b="1" dirty="0">
                <a:solidFill>
                  <a:prstClr val="black"/>
                </a:solidFill>
              </a:rPr>
              <a:t>linked to cardiovascular disease, </a:t>
            </a:r>
          </a:p>
          <a:p>
            <a:r>
              <a:rPr lang="en-US" sz="2400" b="1" dirty="0">
                <a:solidFill>
                  <a:prstClr val="black"/>
                </a:solidFill>
              </a:rPr>
              <a:t>     atherosclerosis, and cardiovascular related   </a:t>
            </a:r>
          </a:p>
          <a:p>
            <a:r>
              <a:rPr lang="en-US" sz="2400" b="1" dirty="0">
                <a:solidFill>
                  <a:prstClr val="black"/>
                </a:solidFill>
              </a:rPr>
              <a:t>     deaths</a:t>
            </a:r>
          </a:p>
          <a:p>
            <a:pPr lvl="1"/>
            <a:endParaRPr lang="en-US" sz="2400" b="1" dirty="0">
              <a:solidFill>
                <a:prstClr val="black"/>
              </a:solidFill>
            </a:endParaRPr>
          </a:p>
          <a:p>
            <a:pPr lvl="1"/>
            <a:r>
              <a:rPr lang="en-US" sz="1600" b="1" dirty="0">
                <a:solidFill>
                  <a:prstClr val="black"/>
                </a:solidFill>
                <a:hlinkClick r:id="rId3"/>
              </a:rPr>
              <a:t>https://noharm-uscanada.org/sites/default/files/documents-files/828/Health_Effects_Coal_Use_Energy_Generation.pdf</a:t>
            </a:r>
            <a:r>
              <a:rPr lang="en-US" sz="1600" b="1" dirty="0">
                <a:solidFill>
                  <a:prstClr val="black"/>
                </a:solidFill>
              </a:rPr>
              <a:t>  </a:t>
            </a: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36805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432530"/>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sz="2400" b="1" dirty="0">
                <a:solidFill>
                  <a:prstClr val="black"/>
                </a:solidFill>
              </a:rPr>
              <a:t>Additional effects of coal burning:</a:t>
            </a:r>
          </a:p>
          <a:p>
            <a:endParaRPr lang="en-US" b="1" dirty="0">
              <a:solidFill>
                <a:prstClr val="black"/>
              </a:solidFill>
            </a:endParaRPr>
          </a:p>
          <a:p>
            <a:endParaRPr lang="en-US" b="1" dirty="0">
              <a:solidFill>
                <a:prstClr val="black"/>
              </a:solidFill>
            </a:endParaRPr>
          </a:p>
          <a:p>
            <a:r>
              <a:rPr lang="en-US" b="1" dirty="0">
                <a:solidFill>
                  <a:prstClr val="black"/>
                </a:solidFill>
              </a:rPr>
              <a:t>Adverse Pregnancy Outcomes</a:t>
            </a:r>
          </a:p>
          <a:p>
            <a:endParaRPr lang="en-US" b="1" dirty="0">
              <a:solidFill>
                <a:prstClr val="black"/>
              </a:solidFill>
            </a:endParaRPr>
          </a:p>
          <a:p>
            <a:r>
              <a:rPr lang="en-US" sz="2400" dirty="0">
                <a:solidFill>
                  <a:prstClr val="black"/>
                </a:solidFill>
              </a:rPr>
              <a:t>	particulate matter (PM),sulfur dioxide (SO2)</a:t>
            </a:r>
          </a:p>
          <a:p>
            <a:r>
              <a:rPr lang="en-US" sz="2400" dirty="0">
                <a:solidFill>
                  <a:prstClr val="black"/>
                </a:solidFill>
              </a:rPr>
              <a:t>	NO2, CO, and ozone from coal burning have 	been</a:t>
            </a:r>
            <a:r>
              <a:rPr lang="en-US" b="1" dirty="0">
                <a:solidFill>
                  <a:prstClr val="black"/>
                </a:solidFill>
              </a:rPr>
              <a:t>  </a:t>
            </a:r>
            <a:r>
              <a:rPr lang="en-US" sz="2400" b="1" dirty="0">
                <a:solidFill>
                  <a:prstClr val="black"/>
                </a:solidFill>
              </a:rPr>
              <a:t>linked to low birthweight, </a:t>
            </a:r>
          </a:p>
          <a:p>
            <a:r>
              <a:rPr lang="en-US" sz="2400" b="1" dirty="0">
                <a:solidFill>
                  <a:prstClr val="black"/>
                </a:solidFill>
              </a:rPr>
              <a:t>	preterm delivery</a:t>
            </a:r>
          </a:p>
          <a:p>
            <a:pPr lvl="1"/>
            <a:endParaRPr lang="en-US" sz="2400" b="1" dirty="0">
              <a:solidFill>
                <a:prstClr val="black"/>
              </a:solidFill>
            </a:endParaRPr>
          </a:p>
          <a:p>
            <a:pPr lvl="1"/>
            <a:r>
              <a:rPr lang="en-US" sz="1600" b="1" dirty="0">
                <a:solidFill>
                  <a:prstClr val="black"/>
                </a:solidFill>
                <a:hlinkClick r:id="rId3"/>
              </a:rPr>
              <a:t>https://noharm-uscanada.org/sites/default/files/documents-files/828/Health_Effects_Coal_Use_Energy_Generation.pdf</a:t>
            </a:r>
            <a:r>
              <a:rPr lang="en-US" sz="1600" b="1" dirty="0">
                <a:solidFill>
                  <a:prstClr val="black"/>
                </a:solidFill>
              </a:rPr>
              <a:t> </a:t>
            </a:r>
          </a:p>
          <a:p>
            <a:pPr lvl="1"/>
            <a:r>
              <a:rPr lang="en-US" sz="1600" b="1" dirty="0">
                <a:solidFill>
                  <a:prstClr val="black"/>
                </a:solidFill>
                <a:hlinkClick r:id="rId4"/>
              </a:rPr>
              <a:t>https://pubmed.ncbi.nlm.nih.gov/31195672/</a:t>
            </a:r>
            <a:r>
              <a:rPr lang="en-US" sz="1600" b="1" dirty="0">
                <a:solidFill>
                  <a:prstClr val="black"/>
                </a:solidFill>
              </a:rPr>
              <a:t> </a:t>
            </a: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9257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12735"/>
            <a:ext cx="7772400" cy="6247864"/>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sz="2400" dirty="0">
                <a:solidFill>
                  <a:prstClr val="black"/>
                </a:solidFill>
              </a:rPr>
              <a:t>The scale of the Public Health impacts of coal burning in China alone are staggering:</a:t>
            </a:r>
          </a:p>
          <a:p>
            <a:endParaRPr lang="en-US" b="1" dirty="0">
              <a:solidFill>
                <a:prstClr val="black"/>
              </a:solidFill>
            </a:endParaRPr>
          </a:p>
          <a:p>
            <a:pPr lvl="1"/>
            <a:r>
              <a:rPr lang="en-US" sz="2400" b="1" dirty="0">
                <a:solidFill>
                  <a:prstClr val="black"/>
                </a:solidFill>
              </a:rPr>
              <a:t>“Coal combustion in China’s power plants causes an estimated 250,000 deaths per year”</a:t>
            </a:r>
          </a:p>
          <a:p>
            <a:pPr lvl="1"/>
            <a:endParaRPr lang="en-US" sz="2400" b="1" dirty="0">
              <a:solidFill>
                <a:prstClr val="black"/>
              </a:solidFill>
            </a:endParaRPr>
          </a:p>
          <a:p>
            <a:pPr lvl="1"/>
            <a:endParaRPr lang="en-US" sz="1200" dirty="0">
              <a:solidFill>
                <a:prstClr val="black"/>
              </a:solidFill>
            </a:endParaRPr>
          </a:p>
          <a:p>
            <a:pPr lvl="1"/>
            <a:r>
              <a:rPr lang="en-US" sz="1600" dirty="0">
                <a:solidFill>
                  <a:prstClr val="black"/>
                </a:solidFill>
              </a:rPr>
              <a:t>Scientific Evidence of Health Effects from Coal Use in Energy Generation</a:t>
            </a:r>
          </a:p>
          <a:p>
            <a:pPr lvl="1"/>
            <a:r>
              <a:rPr lang="en-US" sz="1600" dirty="0">
                <a:solidFill>
                  <a:prstClr val="black"/>
                </a:solidFill>
              </a:rPr>
              <a:t>Erica Burt, MPH    </a:t>
            </a:r>
          </a:p>
          <a:p>
            <a:pPr lvl="1"/>
            <a:r>
              <a:rPr lang="en-US" sz="1600" dirty="0">
                <a:solidFill>
                  <a:prstClr val="black"/>
                </a:solidFill>
              </a:rPr>
              <a:t>Peter Orris, MD, MPH         </a:t>
            </a:r>
          </a:p>
          <a:p>
            <a:pPr lvl="1"/>
            <a:r>
              <a:rPr lang="en-US" sz="1600" dirty="0">
                <a:solidFill>
                  <a:prstClr val="black"/>
                </a:solidFill>
              </a:rPr>
              <a:t>Susan Buchanan, MD, MPH</a:t>
            </a:r>
          </a:p>
          <a:p>
            <a:pPr lvl="1"/>
            <a:endParaRPr lang="en-US" sz="1200" dirty="0">
              <a:solidFill>
                <a:prstClr val="black"/>
              </a:solidFill>
            </a:endParaRPr>
          </a:p>
          <a:p>
            <a:pPr lvl="1"/>
            <a:endParaRPr lang="en-US" sz="1200" b="1" dirty="0">
              <a:solidFill>
                <a:prstClr val="black"/>
              </a:solidFill>
            </a:endParaRPr>
          </a:p>
          <a:p>
            <a:r>
              <a:rPr lang="en-US" sz="1600" b="1" dirty="0">
                <a:solidFill>
                  <a:prstClr val="black"/>
                </a:solidFill>
                <a:hlinkClick r:id="rId3"/>
              </a:rPr>
              <a:t>https://noharm-uscanada.org/sites/default/files/documents-files/828/Health_Effects_Coal_Use_Energy_Generation.pdf</a:t>
            </a:r>
            <a:r>
              <a:rPr lang="en-US" sz="1600" b="1" dirty="0">
                <a:solidFill>
                  <a:prstClr val="black"/>
                </a:solidFill>
              </a:rPr>
              <a:t> </a:t>
            </a:r>
          </a:p>
          <a:p>
            <a:endParaRPr lang="en-US" sz="1600" b="1" dirty="0">
              <a:solidFill>
                <a:prstClr val="black"/>
              </a:solidFill>
            </a:endParaRP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2063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0"/>
            <a:ext cx="7892902" cy="7448193"/>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b="1" dirty="0">
                <a:solidFill>
                  <a:prstClr val="black"/>
                </a:solidFill>
              </a:rPr>
              <a:t>Even if we put all of this aside . . . </a:t>
            </a:r>
          </a:p>
          <a:p>
            <a:endParaRPr lang="en-US" b="1" dirty="0">
              <a:solidFill>
                <a:prstClr val="black"/>
              </a:solidFill>
            </a:endParaRPr>
          </a:p>
          <a:p>
            <a:r>
              <a:rPr lang="en-US" b="1" dirty="0">
                <a:solidFill>
                  <a:prstClr val="black"/>
                </a:solidFill>
              </a:rPr>
              <a:t>We would still have to consider </a:t>
            </a:r>
          </a:p>
          <a:p>
            <a:endParaRPr lang="en-US" dirty="0">
              <a:solidFill>
                <a:prstClr val="black"/>
              </a:solidFill>
            </a:endParaRPr>
          </a:p>
          <a:p>
            <a:r>
              <a:rPr lang="en-US" dirty="0">
                <a:solidFill>
                  <a:prstClr val="black"/>
                </a:solidFill>
              </a:rPr>
              <a:t>the health issues, </a:t>
            </a:r>
          </a:p>
          <a:p>
            <a:r>
              <a:rPr lang="en-US" dirty="0">
                <a:solidFill>
                  <a:prstClr val="black"/>
                </a:solidFill>
              </a:rPr>
              <a:t>injustices, </a:t>
            </a:r>
          </a:p>
          <a:p>
            <a:r>
              <a:rPr lang="en-US" dirty="0">
                <a:solidFill>
                  <a:prstClr val="black"/>
                </a:solidFill>
              </a:rPr>
              <a:t>and costs associated with fossil fuel </a:t>
            </a:r>
            <a:r>
              <a:rPr lang="en-US" u="sng" dirty="0">
                <a:solidFill>
                  <a:prstClr val="black"/>
                </a:solidFill>
              </a:rPr>
              <a:t>extraction</a:t>
            </a:r>
          </a:p>
          <a:p>
            <a:endParaRPr lang="en-US" dirty="0">
              <a:solidFill>
                <a:prstClr val="black"/>
              </a:solidFill>
            </a:endParaRPr>
          </a:p>
          <a:p>
            <a:r>
              <a:rPr lang="en-US" dirty="0">
                <a:solidFill>
                  <a:prstClr val="black"/>
                </a:solidFill>
              </a:rPr>
              <a:t>These could easily fill a second talk!</a:t>
            </a:r>
          </a:p>
          <a:p>
            <a:endParaRPr lang="en-US" sz="1400" dirty="0">
              <a:solidFill>
                <a:prstClr val="black"/>
              </a:solidFill>
            </a:endParaRPr>
          </a:p>
          <a:p>
            <a:r>
              <a:rPr lang="en-US" sz="1400" dirty="0">
                <a:solidFill>
                  <a:prstClr val="black"/>
                </a:solidFill>
                <a:hlinkClick r:id="rId3"/>
              </a:rPr>
              <a:t>https://www.apha.org/policies-and-advocacy/public-health-policy-statements/policy-database/2019/01/28/impacts-of-unconventional-oil-and-gas-industry</a:t>
            </a:r>
            <a:r>
              <a:rPr lang="en-US" sz="1400" dirty="0">
                <a:solidFill>
                  <a:prstClr val="black"/>
                </a:solidFill>
              </a:rPr>
              <a:t> </a:t>
            </a:r>
            <a:endParaRPr lang="en-US" sz="1400" dirty="0">
              <a:solidFill>
                <a:prstClr val="black"/>
              </a:solidFill>
              <a:hlinkClick r:id="rId4"/>
            </a:endParaRPr>
          </a:p>
          <a:p>
            <a:r>
              <a:rPr lang="en-US" sz="1400" dirty="0">
                <a:solidFill>
                  <a:prstClr val="black"/>
                </a:solidFill>
                <a:hlinkClick r:id="rId4"/>
              </a:rPr>
              <a:t>https://www.sciencedirect.com/science/article/pii/S1353829212001852</a:t>
            </a:r>
            <a:r>
              <a:rPr lang="en-US" sz="1400" dirty="0">
                <a:solidFill>
                  <a:prstClr val="black"/>
                </a:solidFill>
              </a:rPr>
              <a:t> </a:t>
            </a:r>
          </a:p>
          <a:p>
            <a:r>
              <a:rPr lang="en-US" sz="1400" dirty="0">
                <a:solidFill>
                  <a:prstClr val="black"/>
                </a:solidFill>
                <a:hlinkClick r:id="rId5"/>
              </a:rPr>
              <a:t>https://www.ncbi.nlm.nih.gov/pmc/articles/PMC6344296/</a:t>
            </a:r>
            <a:r>
              <a:rPr lang="en-US" sz="1400" dirty="0">
                <a:solidFill>
                  <a:prstClr val="black"/>
                </a:solidFill>
              </a:rPr>
              <a:t> </a:t>
            </a:r>
          </a:p>
          <a:p>
            <a:r>
              <a:rPr lang="en-US" sz="1200" dirty="0">
                <a:solidFill>
                  <a:prstClr val="black"/>
                </a:solidFill>
                <a:hlinkClick r:id="rId6"/>
              </a:rPr>
              <a:t>https://sydney.edu.au/medicine/research/units/boden/PDF_Mining_Report_FINAL_October_2012.pd</a:t>
            </a:r>
            <a:r>
              <a:rPr lang="en-US" sz="1200" b="1" dirty="0">
                <a:solidFill>
                  <a:prstClr val="black"/>
                </a:solidFill>
                <a:hlinkClick r:id="rId6"/>
              </a:rPr>
              <a:t>f</a:t>
            </a:r>
            <a:r>
              <a:rPr lang="en-US" sz="1200" b="1" dirty="0">
                <a:solidFill>
                  <a:prstClr val="black"/>
                </a:solidFill>
              </a:rPr>
              <a:t>   </a:t>
            </a:r>
          </a:p>
          <a:p>
            <a:endParaRPr lang="en-US" sz="1200" b="1" dirty="0">
              <a:solidFill>
                <a:prstClr val="black"/>
              </a:solidFill>
            </a:endParaRPr>
          </a:p>
          <a:p>
            <a:pPr lvl="1"/>
            <a:endParaRPr lang="en-US" b="1" dirty="0">
              <a:solidFill>
                <a:prstClr val="black"/>
              </a:solidFill>
            </a:endParaRP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60831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7892902" cy="680186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charset="0"/>
                <a:ea typeface="+mn-ea"/>
                <a:cs typeface="+mn-cs"/>
              </a:rPr>
              <a:t>Fossil Fuel</a:t>
            </a:r>
            <a:r>
              <a:rPr kumimoji="0" lang="en-US" sz="3600" b="1" i="0" u="none" strike="noStrike" kern="1200" cap="none" spc="0" normalizeH="0" noProof="0" dirty="0">
                <a:ln>
                  <a:noFill/>
                </a:ln>
                <a:solidFill>
                  <a:prstClr val="black"/>
                </a:solidFill>
                <a:effectLst/>
                <a:uLnTx/>
                <a:uFillTx/>
                <a:latin typeface="Arial" charset="0"/>
                <a:ea typeface="+mn-ea"/>
                <a:cs typeface="+mn-cs"/>
              </a:rPr>
              <a:t> Extraction Occupations</a:t>
            </a:r>
            <a:endParaRPr kumimoji="0" lang="en-US" sz="3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lvl="0"/>
            <a:r>
              <a:rPr lang="en-US" i="1" dirty="0">
                <a:solidFill>
                  <a:prstClr val="black"/>
                </a:solidFill>
              </a:rPr>
              <a:t>“Working on site in the oil and gas extraction industry is inherently dangerous, with a fatality rate of 15.6 per 100,000 workers (four times higher than the overall rate among U.S. workers).”</a:t>
            </a:r>
          </a:p>
          <a:p>
            <a:pPr lvl="0"/>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lvl="0"/>
            <a:endParaRPr lang="en-US" sz="1400" dirty="0">
              <a:solidFill>
                <a:prstClr val="black"/>
              </a:solidFill>
            </a:endParaRPr>
          </a:p>
          <a:p>
            <a:pPr lvl="0"/>
            <a:r>
              <a:rPr lang="en-US" sz="2600" i="1" dirty="0">
                <a:solidFill>
                  <a:prstClr val="black"/>
                </a:solidFill>
              </a:rPr>
              <a:t>“Beyond physical hazards, such as falls, published studies . . . have reported high concentrations of, and increased exposures to, airborne toxic chemicals that often exceed existing health standards or acceptable risk levels.”</a:t>
            </a:r>
          </a:p>
          <a:p>
            <a:pPr lvl="0"/>
            <a:endParaRPr kumimoji="0" lang="en-US" sz="1400" b="0" i="1" u="none" strike="noStrike" kern="1200" cap="none" spc="0" normalizeH="0" baseline="0" noProof="0" dirty="0">
              <a:ln>
                <a:noFill/>
              </a:ln>
              <a:solidFill>
                <a:prstClr val="black"/>
              </a:solidFill>
              <a:effectLst/>
              <a:uLnTx/>
              <a:uFillTx/>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hlinkClick r:id="rId3"/>
              </a:rPr>
              <a:t>https://www.apha.org/policies-and-advocacy/public-health-policy-statements/policy-database/2019/01/28/impacts-of-unconventional-oil-and-gas-industry</a:t>
            </a:r>
            <a:r>
              <a:rPr kumimoji="0" lang="en-US" sz="1400" b="0" i="0" u="none" strike="noStrike" kern="1200" cap="none" spc="0" normalizeH="0" baseline="0" noProof="0" dirty="0">
                <a:ln>
                  <a:noFill/>
                </a:ln>
                <a:solidFill>
                  <a:prstClr val="black"/>
                </a:solidFill>
                <a:effectLst/>
                <a:uLnTx/>
                <a:uFillTx/>
                <a:latin typeface="Arial"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Arial" charset="0"/>
              <a:ea typeface="+mn-ea"/>
              <a:cs typeface="+mn-cs"/>
              <a:hlinkClick r:id="rId4"/>
            </a:endParaRPr>
          </a:p>
          <a:p>
            <a:pPr lvl="0"/>
            <a:r>
              <a:rPr lang="en-US" sz="1400" dirty="0">
                <a:solidFill>
                  <a:prstClr val="black"/>
                </a:solidFill>
                <a:hlinkClick r:id="rId5"/>
              </a:rPr>
              <a:t>http://www.bls.gov/iif/oshwc/cfoi/osar0018.htm</a:t>
            </a: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Rectangle 3"/>
          <p:cNvSpPr/>
          <p:nvPr/>
        </p:nvSpPr>
        <p:spPr>
          <a:xfrm>
            <a:off x="1371600" y="1722059"/>
            <a:ext cx="7543800" cy="1384995"/>
          </a:xfrm>
          <a:prstGeom prst="rect">
            <a:avLst/>
          </a:prstGeom>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321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498" y="152400"/>
            <a:ext cx="7892902" cy="5940088"/>
          </a:xfrm>
          <a:prstGeom prst="rect">
            <a:avLst/>
          </a:prstGeom>
          <a:noFill/>
        </p:spPr>
        <p:txBody>
          <a:bodyPr wrap="square" rtlCol="0">
            <a:spAutoFit/>
          </a:bodyPr>
          <a:lstStyle/>
          <a:p>
            <a:endParaRPr lang="en-US" sz="1600" b="1" dirty="0">
              <a:solidFill>
                <a:prstClr val="black"/>
              </a:solidFill>
            </a:endParaRPr>
          </a:p>
          <a:p>
            <a:r>
              <a:rPr lang="en-US" b="1" dirty="0">
                <a:solidFill>
                  <a:prstClr val="black"/>
                </a:solidFill>
              </a:rPr>
              <a:t>Social and Environmental Injustice </a:t>
            </a:r>
          </a:p>
          <a:p>
            <a:r>
              <a:rPr lang="en-US" b="1" dirty="0">
                <a:solidFill>
                  <a:prstClr val="black"/>
                </a:solidFill>
              </a:rPr>
              <a:t>of Fossil Fuels</a:t>
            </a:r>
          </a:p>
          <a:p>
            <a:endParaRPr lang="en-US" dirty="0">
              <a:solidFill>
                <a:prstClr val="black"/>
              </a:solidFill>
            </a:endParaRPr>
          </a:p>
          <a:p>
            <a:r>
              <a:rPr lang="en-US" dirty="0">
                <a:solidFill>
                  <a:prstClr val="black"/>
                </a:solidFill>
              </a:rPr>
              <a:t>Who is willing to work in a coal mine?</a:t>
            </a:r>
          </a:p>
          <a:p>
            <a:r>
              <a:rPr lang="en-US" dirty="0">
                <a:solidFill>
                  <a:prstClr val="black"/>
                </a:solidFill>
              </a:rPr>
              <a:t>	Are they wealthy?</a:t>
            </a:r>
          </a:p>
          <a:p>
            <a:r>
              <a:rPr lang="en-US" dirty="0">
                <a:solidFill>
                  <a:prstClr val="black"/>
                </a:solidFill>
              </a:rPr>
              <a:t>	Can they afford a lawyer?</a:t>
            </a:r>
          </a:p>
          <a:p>
            <a:r>
              <a:rPr lang="en-US" dirty="0">
                <a:solidFill>
                  <a:prstClr val="black"/>
                </a:solidFill>
              </a:rPr>
              <a:t>	What other jobs are available in the area? </a:t>
            </a:r>
          </a:p>
          <a:p>
            <a:endParaRPr lang="en-US" dirty="0">
              <a:solidFill>
                <a:prstClr val="black"/>
              </a:solidFill>
            </a:endParaRPr>
          </a:p>
          <a:p>
            <a:r>
              <a:rPr lang="en-US" dirty="0">
                <a:solidFill>
                  <a:prstClr val="black"/>
                </a:solidFill>
              </a:rPr>
              <a:t>Who lives near the oil/gas extraction sites?</a:t>
            </a:r>
          </a:p>
          <a:p>
            <a:r>
              <a:rPr lang="en-US" dirty="0">
                <a:solidFill>
                  <a:prstClr val="black"/>
                </a:solidFill>
              </a:rPr>
              <a:t>			               processing sites?</a:t>
            </a:r>
          </a:p>
          <a:p>
            <a:r>
              <a:rPr lang="en-US" dirty="0">
                <a:solidFill>
                  <a:prstClr val="black"/>
                </a:solidFill>
              </a:rPr>
              <a:t>			               power plants? </a:t>
            </a:r>
          </a:p>
          <a:p>
            <a:endParaRPr lang="en-US" dirty="0">
              <a:solidFill>
                <a:prstClr val="black"/>
              </a:solidFill>
            </a:endParaRPr>
          </a:p>
          <a:p>
            <a:r>
              <a:rPr lang="en-US" dirty="0">
                <a:solidFill>
                  <a:prstClr val="black"/>
                </a:solidFill>
              </a:rPr>
              <a:t>Who lives near highways?</a:t>
            </a: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5443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
            <a:ext cx="7740502" cy="6186309"/>
          </a:xfrm>
          <a:prstGeom prst="rect">
            <a:avLst/>
          </a:prstGeom>
          <a:noFill/>
        </p:spPr>
        <p:txBody>
          <a:bodyPr wrap="square" rtlCol="0">
            <a:spAutoFit/>
          </a:bodyPr>
          <a:lstStyle/>
          <a:p>
            <a:r>
              <a:rPr lang="en-US" sz="3600" b="1" dirty="0">
                <a:solidFill>
                  <a:prstClr val="black"/>
                </a:solidFill>
              </a:rPr>
              <a:t>The Public Health Impact </a:t>
            </a:r>
          </a:p>
          <a:p>
            <a:r>
              <a:rPr lang="en-US" sz="3600" b="1" dirty="0">
                <a:solidFill>
                  <a:prstClr val="black"/>
                </a:solidFill>
              </a:rPr>
              <a:t>of Fossil Fuel Burning</a:t>
            </a:r>
          </a:p>
          <a:p>
            <a:endParaRPr lang="en-US" sz="1600" b="1" dirty="0">
              <a:solidFill>
                <a:prstClr val="black"/>
              </a:solidFill>
            </a:endParaRPr>
          </a:p>
          <a:p>
            <a:endParaRPr lang="en-US" sz="1600" b="1" dirty="0">
              <a:solidFill>
                <a:prstClr val="black"/>
              </a:solidFill>
            </a:endParaRPr>
          </a:p>
          <a:p>
            <a:r>
              <a:rPr lang="en-US" b="1" dirty="0">
                <a:solidFill>
                  <a:prstClr val="black"/>
                </a:solidFill>
              </a:rPr>
              <a:t>Finally we have to consider the possibility that new extraction technologies can solve these problems . . . </a:t>
            </a:r>
          </a:p>
          <a:p>
            <a:endParaRPr lang="en-US" b="1" dirty="0">
              <a:solidFill>
                <a:prstClr val="black"/>
              </a:solidFill>
            </a:endParaRPr>
          </a:p>
          <a:p>
            <a:r>
              <a:rPr lang="en-US" b="1" dirty="0">
                <a:solidFill>
                  <a:prstClr val="black"/>
                </a:solidFill>
              </a:rPr>
              <a:t>Are Fracking and Natural Gas solutions?</a:t>
            </a:r>
          </a:p>
          <a:p>
            <a:endParaRPr lang="en-US" b="1" dirty="0">
              <a:solidFill>
                <a:prstClr val="black"/>
              </a:solidFill>
            </a:endParaRPr>
          </a:p>
          <a:p>
            <a:r>
              <a:rPr lang="en-US" b="1" dirty="0">
                <a:solidFill>
                  <a:prstClr val="black"/>
                </a:solidFill>
              </a:rPr>
              <a:t>No.  </a:t>
            </a:r>
          </a:p>
          <a:p>
            <a:endParaRPr lang="en-US" b="1" dirty="0">
              <a:solidFill>
                <a:prstClr val="black"/>
              </a:solidFill>
            </a:endParaRPr>
          </a:p>
          <a:p>
            <a:r>
              <a:rPr lang="en-US" b="1" dirty="0">
                <a:solidFill>
                  <a:prstClr val="black"/>
                </a:solidFill>
              </a:rPr>
              <a:t> </a:t>
            </a:r>
            <a:r>
              <a:rPr lang="en-US" sz="2000" b="1" dirty="0">
                <a:solidFill>
                  <a:prstClr val="black"/>
                </a:solidFill>
                <a:hlinkClick r:id="rId3"/>
              </a:rPr>
              <a:t>https://www.nejm.org/doi/full/10.1056/NEJMp1913663</a:t>
            </a:r>
            <a:r>
              <a:rPr lang="en-US" sz="2000" b="1" dirty="0">
                <a:solidFill>
                  <a:prstClr val="black"/>
                </a:solidFill>
              </a:rPr>
              <a:t> </a:t>
            </a:r>
          </a:p>
          <a:p>
            <a:endParaRPr lang="en-US" sz="1200" b="1" dirty="0">
              <a:solidFill>
                <a:prstClr val="black"/>
              </a:solidFill>
            </a:endParaRPr>
          </a:p>
          <a:p>
            <a:pPr lvl="1"/>
            <a:endParaRPr lang="en-US" b="1" dirty="0">
              <a:solidFill>
                <a:prstClr val="black"/>
              </a:solidFill>
            </a:endParaRP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1648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3F94A-30A8-4605-8262-5E5E29192DA7}"/>
              </a:ext>
            </a:extLst>
          </p:cNvPr>
          <p:cNvPicPr>
            <a:picLocks noChangeAspect="1"/>
          </p:cNvPicPr>
          <p:nvPr/>
        </p:nvPicPr>
        <p:blipFill rotWithShape="1">
          <a:blip r:embed="rId3"/>
          <a:srcRect b="6917"/>
          <a:stretch/>
        </p:blipFill>
        <p:spPr>
          <a:xfrm>
            <a:off x="1635766" y="0"/>
            <a:ext cx="7372224" cy="6852745"/>
          </a:xfrm>
          <a:prstGeom prst="rect">
            <a:avLst/>
          </a:prstGeom>
        </p:spPr>
      </p:pic>
      <p:sp>
        <p:nvSpPr>
          <p:cNvPr id="2" name="TextBox 1"/>
          <p:cNvSpPr txBox="1"/>
          <p:nvPr/>
        </p:nvSpPr>
        <p:spPr>
          <a:xfrm>
            <a:off x="1524000" y="5943600"/>
            <a:ext cx="6867572" cy="1569660"/>
          </a:xfrm>
          <a:prstGeom prst="rect">
            <a:avLst/>
          </a:prstGeom>
          <a:noFill/>
        </p:spPr>
        <p:txBody>
          <a:bodyPr wrap="square" rtlCol="0">
            <a:spAutoFit/>
          </a:bodyPr>
          <a:lstStyle/>
          <a:p>
            <a:endParaRPr lang="en-US" b="1" dirty="0">
              <a:solidFill>
                <a:prstClr val="black"/>
              </a:solidFill>
            </a:endParaRPr>
          </a:p>
          <a:p>
            <a:r>
              <a:rPr lang="en-US" b="1" dirty="0">
                <a:solidFill>
                  <a:prstClr val="black"/>
                </a:solidFill>
              </a:rPr>
              <a:t> </a:t>
            </a:r>
            <a:r>
              <a:rPr lang="en-US" sz="1400" b="1" dirty="0">
                <a:solidFill>
                  <a:prstClr val="black"/>
                </a:solidFill>
                <a:hlinkClick r:id="rId4"/>
              </a:rPr>
              <a:t>https://www.nejm.org/doi/full/10.1056/NEJMp1913663</a:t>
            </a:r>
            <a:r>
              <a:rPr lang="en-US" sz="1400" b="1" dirty="0">
                <a:solidFill>
                  <a:prstClr val="black"/>
                </a:solidFill>
              </a:rPr>
              <a:t> </a:t>
            </a:r>
          </a:p>
          <a:p>
            <a:endParaRPr lang="en-US" sz="1200" b="1" dirty="0">
              <a:solidFill>
                <a:prstClr val="black"/>
              </a:solidFill>
            </a:endParaRPr>
          </a:p>
          <a:p>
            <a:pPr lvl="1"/>
            <a:endParaRPr lang="en-US" b="1" dirty="0">
              <a:solidFill>
                <a:prstClr val="black"/>
              </a:solidFill>
            </a:endParaRP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634748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498" y="152400"/>
            <a:ext cx="7892902" cy="6432530"/>
          </a:xfrm>
          <a:prstGeom prst="rect">
            <a:avLst/>
          </a:prstGeom>
          <a:noFill/>
        </p:spPr>
        <p:txBody>
          <a:bodyPr wrap="square" rtlCol="0">
            <a:spAutoFit/>
          </a:bodyPr>
          <a:lstStyle/>
          <a:p>
            <a:r>
              <a:rPr lang="en-US" sz="3600" b="1" dirty="0">
                <a:solidFill>
                  <a:prstClr val="black"/>
                </a:solidFill>
              </a:rPr>
              <a:t>Total Public Health Impacts of Fossil Fuel Based Energy</a:t>
            </a:r>
          </a:p>
          <a:p>
            <a:endParaRPr lang="en-US" sz="4000" b="1" dirty="0">
              <a:solidFill>
                <a:prstClr val="black"/>
              </a:solidFill>
            </a:endParaRPr>
          </a:p>
          <a:p>
            <a:r>
              <a:rPr lang="en-US" b="1" dirty="0">
                <a:solidFill>
                  <a:prstClr val="black"/>
                </a:solidFill>
              </a:rPr>
              <a:t>These impacts are enormous and can’t be easily estimated </a:t>
            </a:r>
          </a:p>
          <a:p>
            <a:endParaRPr lang="en-US" sz="3600" b="1" dirty="0">
              <a:solidFill>
                <a:prstClr val="black"/>
              </a:solidFill>
            </a:endParaRPr>
          </a:p>
          <a:p>
            <a:r>
              <a:rPr lang="en-US" sz="3600" dirty="0">
                <a:solidFill>
                  <a:prstClr val="black"/>
                </a:solidFill>
              </a:rPr>
              <a:t>The more we look, the more consequences we find, and the more we realize that none of us is immune from the health problems associated with burning fossil fuels.</a:t>
            </a:r>
          </a:p>
          <a:p>
            <a:pPr lvl="1"/>
            <a:endParaRPr lang="en-US" b="1" dirty="0">
              <a:solidFill>
                <a:prstClr val="black"/>
              </a:solidFill>
            </a:endParaRP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3470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
            <a:ext cx="7848600" cy="6555641"/>
          </a:xfrm>
          <a:prstGeom prst="rect">
            <a:avLst/>
          </a:prstGeom>
          <a:noFill/>
        </p:spPr>
        <p:txBody>
          <a:bodyPr wrap="square" rtlCol="0">
            <a:spAutoFit/>
          </a:bodyPr>
          <a:lstStyle/>
          <a:p>
            <a:r>
              <a:rPr lang="en-US" b="1" dirty="0"/>
              <a:t>These discussions are very important . . .</a:t>
            </a:r>
          </a:p>
          <a:p>
            <a:endParaRPr lang="en-US" dirty="0"/>
          </a:p>
          <a:p>
            <a:r>
              <a:rPr lang="en-US" b="1" dirty="0"/>
              <a:t>but are they persuasive to everybody?</a:t>
            </a:r>
          </a:p>
          <a:p>
            <a:endParaRPr lang="en-US" dirty="0"/>
          </a:p>
          <a:p>
            <a:r>
              <a:rPr lang="en-US" dirty="0"/>
              <a:t>Maybe not</a:t>
            </a:r>
          </a:p>
          <a:p>
            <a:endParaRPr lang="en-US" dirty="0"/>
          </a:p>
          <a:p>
            <a:r>
              <a:rPr lang="en-US" dirty="0"/>
              <a:t>Some people do not seem concerned about these effects (even though they should be)</a:t>
            </a:r>
          </a:p>
          <a:p>
            <a:endParaRPr lang="en-US" dirty="0"/>
          </a:p>
          <a:p>
            <a:r>
              <a:rPr lang="en-US" dirty="0"/>
              <a:t>These effects can seem</a:t>
            </a:r>
          </a:p>
          <a:p>
            <a:endParaRPr lang="en-US" dirty="0"/>
          </a:p>
          <a:p>
            <a:r>
              <a:rPr lang="en-US" dirty="0"/>
              <a:t>	                           far away</a:t>
            </a:r>
          </a:p>
          <a:p>
            <a:r>
              <a:rPr lang="en-US" dirty="0"/>
              <a:t>         </a:t>
            </a:r>
          </a:p>
          <a:p>
            <a:r>
              <a:rPr lang="en-US" dirty="0"/>
              <a:t>                                        and mostly in the future </a:t>
            </a:r>
          </a:p>
          <a:p>
            <a:r>
              <a:rPr lang="en-US" dirty="0"/>
              <a:t>          </a:t>
            </a:r>
          </a:p>
        </p:txBody>
      </p:sp>
    </p:spTree>
    <p:extLst>
      <p:ext uri="{BB962C8B-B14F-4D97-AF65-F5344CB8AC3E}">
        <p14:creationId xmlns:p14="http://schemas.microsoft.com/office/powerpoint/2010/main" val="27277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7848600" cy="5970865"/>
          </a:xfrm>
          <a:prstGeom prst="rect">
            <a:avLst/>
          </a:prstGeom>
          <a:noFill/>
        </p:spPr>
        <p:txBody>
          <a:bodyPr wrap="square" rtlCol="0">
            <a:spAutoFit/>
          </a:bodyPr>
          <a:lstStyle/>
          <a:p>
            <a:r>
              <a:rPr lang="en-US" sz="3600" b="1" dirty="0">
                <a:solidFill>
                  <a:prstClr val="black"/>
                </a:solidFill>
              </a:rPr>
              <a:t>Total Public Health Impacts of Fossil Fuel Burning</a:t>
            </a:r>
          </a:p>
          <a:p>
            <a:endParaRPr lang="en-US" sz="4000" b="1" dirty="0">
              <a:solidFill>
                <a:prstClr val="black"/>
              </a:solidFill>
            </a:endParaRPr>
          </a:p>
          <a:p>
            <a:r>
              <a:rPr lang="en-US" sz="2400" b="1" dirty="0">
                <a:solidFill>
                  <a:prstClr val="black"/>
                </a:solidFill>
              </a:rPr>
              <a:t>Maybe if we start to talk more broadly about the </a:t>
            </a:r>
            <a:r>
              <a:rPr lang="en-US" sz="2400" b="1" u="sng" dirty="0">
                <a:solidFill>
                  <a:prstClr val="black"/>
                </a:solidFill>
              </a:rPr>
              <a:t>immediate</a:t>
            </a:r>
            <a:r>
              <a:rPr lang="en-US" sz="2400" b="1" dirty="0">
                <a:solidFill>
                  <a:prstClr val="black"/>
                </a:solidFill>
              </a:rPr>
              <a:t> and </a:t>
            </a:r>
            <a:r>
              <a:rPr lang="en-US" sz="2400" b="1" u="sng" dirty="0">
                <a:solidFill>
                  <a:prstClr val="black"/>
                </a:solidFill>
              </a:rPr>
              <a:t>personal</a:t>
            </a:r>
            <a:r>
              <a:rPr lang="en-US" sz="2400" b="1" dirty="0">
                <a:solidFill>
                  <a:prstClr val="black"/>
                </a:solidFill>
              </a:rPr>
              <a:t> human health impacts  . . . </a:t>
            </a:r>
          </a:p>
          <a:p>
            <a:endParaRPr lang="en-US" sz="2400" b="1" dirty="0">
              <a:solidFill>
                <a:prstClr val="black"/>
              </a:solidFill>
            </a:endParaRPr>
          </a:p>
          <a:p>
            <a:r>
              <a:rPr lang="en-US" sz="2400" b="1" dirty="0">
                <a:solidFill>
                  <a:prstClr val="black"/>
                </a:solidFill>
              </a:rPr>
              <a:t>people will see that the health of their family and friends are at stake right now.</a:t>
            </a:r>
          </a:p>
          <a:p>
            <a:endParaRPr lang="en-US" sz="2300" b="1" dirty="0">
              <a:solidFill>
                <a:prstClr val="black"/>
              </a:solidFill>
            </a:endParaRPr>
          </a:p>
          <a:p>
            <a:endParaRPr lang="en-US" sz="2300" b="1" dirty="0">
              <a:solidFill>
                <a:prstClr val="black"/>
              </a:solidFill>
            </a:endParaRPr>
          </a:p>
          <a:p>
            <a:endParaRPr lang="en-US" sz="3600" b="1" dirty="0">
              <a:solidFill>
                <a:prstClr val="black"/>
              </a:solidFill>
            </a:endParaRPr>
          </a:p>
          <a:p>
            <a:r>
              <a:rPr lang="en-US" sz="3400" b="1" dirty="0">
                <a:solidFill>
                  <a:prstClr val="black"/>
                </a:solidFill>
              </a:rPr>
              <a:t>This may spur people to engage, discuss changes, and act.</a:t>
            </a:r>
          </a:p>
        </p:txBody>
      </p:sp>
      <p:sp>
        <p:nvSpPr>
          <p:cNvPr id="4" name="Rectangle 3"/>
          <p:cNvSpPr/>
          <p:nvPr/>
        </p:nvSpPr>
        <p:spPr>
          <a:xfrm>
            <a:off x="1371600" y="1722059"/>
            <a:ext cx="7543800" cy="1384995"/>
          </a:xfrm>
          <a:prstGeom prst="rect">
            <a:avLst/>
          </a:prstGeom>
        </p:spPr>
        <p:txBody>
          <a:bodyPr wrap="square">
            <a:spAutoFit/>
          </a:bodyPr>
          <a:lstStyle/>
          <a:p>
            <a:pPr marL="0" lvl="1"/>
            <a:endParaRPr lang="en-US" dirty="0">
              <a:solidFill>
                <a:prstClr val="black"/>
              </a:solidFill>
            </a:endParaRPr>
          </a:p>
          <a:p>
            <a:pPr marL="0" lvl="1"/>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3120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228600" y="381000"/>
            <a:ext cx="8839200" cy="6553200"/>
          </a:xfrm>
        </p:spPr>
        <p:txBody>
          <a:bodyPr>
            <a:normAutofit fontScale="92500" lnSpcReduction="10000"/>
          </a:bodyPr>
          <a:lstStyle/>
          <a:p>
            <a:pPr eaLnBrk="1" hangingPunct="1">
              <a:buFontTx/>
              <a:buNone/>
            </a:pPr>
            <a:r>
              <a:rPr lang="en-US" sz="4000" dirty="0"/>
              <a:t>       </a:t>
            </a:r>
          </a:p>
          <a:p>
            <a:pPr eaLnBrk="1" hangingPunct="1">
              <a:buFontTx/>
              <a:buNone/>
            </a:pPr>
            <a:r>
              <a:rPr lang="en-US" sz="4000" dirty="0"/>
              <a:t>       Ok that’s the evidence, now </a:t>
            </a:r>
          </a:p>
          <a:p>
            <a:pPr eaLnBrk="1" hangingPunct="1">
              <a:buFontTx/>
              <a:buNone/>
            </a:pPr>
            <a:r>
              <a:rPr lang="en-US" sz="4000" dirty="0"/>
              <a:t>              what do we do with it?</a:t>
            </a:r>
          </a:p>
          <a:p>
            <a:pPr eaLnBrk="1" hangingPunct="1">
              <a:buFontTx/>
              <a:buNone/>
            </a:pPr>
            <a:endParaRPr lang="en-US" sz="1700" b="1" dirty="0"/>
          </a:p>
          <a:p>
            <a:pPr eaLnBrk="1" hangingPunct="1">
              <a:buFontTx/>
              <a:buNone/>
            </a:pPr>
            <a:r>
              <a:rPr lang="en-US" sz="4000" b="1" dirty="0"/>
              <a:t>My Take:</a:t>
            </a:r>
            <a:endParaRPr lang="en-US" sz="2800" dirty="0"/>
          </a:p>
          <a:p>
            <a:pPr algn="r" eaLnBrk="1" hangingPunct="1">
              <a:buFontTx/>
              <a:buNone/>
            </a:pPr>
            <a:r>
              <a:rPr lang="en-US" sz="2800" dirty="0"/>
              <a:t>If we do not learn to act sustainability:</a:t>
            </a:r>
          </a:p>
          <a:p>
            <a:pPr algn="r" eaLnBrk="1" hangingPunct="1">
              <a:buFontTx/>
              <a:buNone/>
            </a:pPr>
            <a:endParaRPr lang="en-US" sz="2800" dirty="0"/>
          </a:p>
          <a:p>
            <a:pPr algn="r" eaLnBrk="1" hangingPunct="1">
              <a:buFontTx/>
              <a:buNone/>
            </a:pPr>
            <a:r>
              <a:rPr lang="en-US" sz="2800" dirty="0"/>
              <a:t>                             we will continue to hurt ourselves</a:t>
            </a:r>
          </a:p>
          <a:p>
            <a:pPr algn="r" eaLnBrk="1" hangingPunct="1">
              <a:buFontTx/>
              <a:buNone/>
            </a:pPr>
            <a:endParaRPr lang="en-US" sz="2800" dirty="0"/>
          </a:p>
          <a:p>
            <a:pPr algn="r" eaLnBrk="1" hangingPunct="1">
              <a:buFontTx/>
              <a:buNone/>
            </a:pPr>
            <a:r>
              <a:rPr lang="en-US" sz="2800" dirty="0"/>
              <a:t>					                in a large variety of ways</a:t>
            </a:r>
          </a:p>
          <a:p>
            <a:pPr algn="r" eaLnBrk="1" hangingPunct="1">
              <a:buFontTx/>
              <a:buNone/>
            </a:pPr>
            <a:r>
              <a:rPr lang="en-US" sz="2800" dirty="0"/>
              <a:t> </a:t>
            </a:r>
          </a:p>
          <a:p>
            <a:pPr algn="r" eaLnBrk="1" hangingPunct="1">
              <a:buFontTx/>
              <a:buNone/>
            </a:pPr>
            <a:r>
              <a:rPr lang="en-US" sz="2800" dirty="0"/>
              <a:t>     and we may create problems that we can’t fix   </a:t>
            </a:r>
          </a:p>
          <a:p>
            <a:pPr eaLnBrk="1" hangingPunct="1">
              <a:buFontTx/>
              <a:buNone/>
            </a:pPr>
            <a:endParaRPr lang="en-US" sz="2800" b="1" u="sng" dirty="0"/>
          </a:p>
          <a:p>
            <a:pPr eaLnBrk="1" hangingPunct="1">
              <a:buFontTx/>
              <a:buNone/>
            </a:pPr>
            <a:endParaRPr lang="en-US" sz="2800" b="1" dirty="0"/>
          </a:p>
          <a:p>
            <a:pPr eaLnBrk="1" hangingPunct="1">
              <a:buFontTx/>
              <a:buNone/>
            </a:pPr>
            <a:endParaRPr lang="en-US" sz="2400" b="1" dirty="0"/>
          </a:p>
          <a:p>
            <a:pPr eaLnBrk="1" hangingPunct="1">
              <a:buFontTx/>
              <a:buNone/>
            </a:pPr>
            <a:endParaRPr lang="en-US" sz="2400" b="1" dirty="0"/>
          </a:p>
        </p:txBody>
      </p:sp>
    </p:spTree>
    <p:extLst>
      <p:ext uri="{BB962C8B-B14F-4D97-AF65-F5344CB8AC3E}">
        <p14:creationId xmlns:p14="http://schemas.microsoft.com/office/powerpoint/2010/main" val="6070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1371600" y="228600"/>
            <a:ext cx="7620000" cy="6477000"/>
          </a:xfrm>
        </p:spPr>
        <p:txBody>
          <a:bodyPr>
            <a:normAutofit/>
          </a:bodyPr>
          <a:lstStyle/>
          <a:p>
            <a:pPr eaLnBrk="1" hangingPunct="1">
              <a:buFontTx/>
              <a:buNone/>
            </a:pPr>
            <a:endParaRPr lang="en-US" sz="2800" b="1" u="sng" dirty="0"/>
          </a:p>
          <a:p>
            <a:pPr>
              <a:buNone/>
            </a:pPr>
            <a:r>
              <a:rPr lang="en-US" sz="4000" b="1" dirty="0"/>
              <a:t>But it is totally possible to change and we can do it </a:t>
            </a:r>
          </a:p>
          <a:p>
            <a:pPr algn="r" eaLnBrk="1" hangingPunct="1">
              <a:buFontTx/>
              <a:buNone/>
            </a:pPr>
            <a:endParaRPr lang="en-US" sz="2800" dirty="0"/>
          </a:p>
          <a:p>
            <a:pPr algn="r" eaLnBrk="1" hangingPunct="1">
              <a:buFontTx/>
              <a:buNone/>
            </a:pPr>
            <a:r>
              <a:rPr lang="en-US" sz="2800" dirty="0"/>
              <a:t>new clean sustainable technologies are almost ready to provide us with the power we need</a:t>
            </a:r>
          </a:p>
          <a:p>
            <a:pPr algn="r" eaLnBrk="1" hangingPunct="1">
              <a:buFontTx/>
              <a:buNone/>
            </a:pPr>
            <a:endParaRPr lang="en-US" sz="2800" dirty="0"/>
          </a:p>
          <a:p>
            <a:pPr algn="r" eaLnBrk="1" hangingPunct="1">
              <a:buFontTx/>
              <a:buNone/>
            </a:pPr>
            <a:r>
              <a:rPr lang="en-US" sz="2800" dirty="0"/>
              <a:t>We need to encourage our government  and our industries to bring them into the mainstream ASAP   </a:t>
            </a:r>
          </a:p>
          <a:p>
            <a:pPr eaLnBrk="1" hangingPunct="1">
              <a:buFontTx/>
              <a:buNone/>
            </a:pPr>
            <a:endParaRPr lang="en-US" sz="2800" b="1" u="sng" dirty="0"/>
          </a:p>
          <a:p>
            <a:pPr eaLnBrk="1" hangingPunct="1">
              <a:buFontTx/>
              <a:buNone/>
            </a:pPr>
            <a:endParaRPr lang="en-US" sz="2800" b="1" dirty="0"/>
          </a:p>
          <a:p>
            <a:pPr eaLnBrk="1" hangingPunct="1">
              <a:buFontTx/>
              <a:buNone/>
            </a:pPr>
            <a:endParaRPr lang="en-US" sz="2400" b="1" dirty="0"/>
          </a:p>
          <a:p>
            <a:pPr eaLnBrk="1" hangingPunct="1">
              <a:buFontTx/>
              <a:buNone/>
            </a:pPr>
            <a:endParaRPr lang="en-US" sz="2400" b="1" dirty="0"/>
          </a:p>
        </p:txBody>
      </p:sp>
      <p:sp>
        <p:nvSpPr>
          <p:cNvPr id="2" name="TextBox 1">
            <a:extLst>
              <a:ext uri="{FF2B5EF4-FFF2-40B4-BE49-F238E27FC236}">
                <a16:creationId xmlns:a16="http://schemas.microsoft.com/office/drawing/2014/main" id="{537B9F92-54C4-4B96-BF3C-3A736C149371}"/>
              </a:ext>
            </a:extLst>
          </p:cNvPr>
          <p:cNvSpPr txBox="1"/>
          <p:nvPr/>
        </p:nvSpPr>
        <p:spPr>
          <a:xfrm>
            <a:off x="1371600" y="6304002"/>
            <a:ext cx="7848600" cy="553998"/>
          </a:xfrm>
          <a:prstGeom prst="rect">
            <a:avLst/>
          </a:prstGeom>
          <a:noFill/>
        </p:spPr>
        <p:txBody>
          <a:bodyPr wrap="square" rtlCol="0">
            <a:spAutoFit/>
          </a:bodyPr>
          <a:lstStyle/>
          <a:p>
            <a:pPr marL="342900" marR="0" lvl="0" indent="-342900"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000" i="0" strike="noStrike" kern="1200" cap="none" spc="0" normalizeH="0" baseline="0" noProof="0" dirty="0">
                <a:ln>
                  <a:noFill/>
                </a:ln>
                <a:solidFill>
                  <a:prstClr val="black">
                    <a:lumMod val="75000"/>
                    <a:lumOff val="25000"/>
                  </a:prstClr>
                </a:solidFill>
                <a:effectLst/>
                <a:uLnTx/>
                <a:uFillTx/>
                <a:latin typeface="Century Gothic"/>
                <a:ea typeface="+mn-ea"/>
                <a:cs typeface="+mn-cs"/>
              </a:rPr>
              <a:t>	</a:t>
            </a:r>
            <a:r>
              <a:rPr kumimoji="0" lang="en-US" sz="1000" b="1" i="0" u="sng" strike="noStrike" kern="1200" cap="none" spc="0" normalizeH="0" baseline="0" noProof="0" dirty="0">
                <a:ln>
                  <a:noFill/>
                </a:ln>
                <a:solidFill>
                  <a:prstClr val="black">
                    <a:lumMod val="75000"/>
                    <a:lumOff val="25000"/>
                  </a:prstClr>
                </a:solidFill>
                <a:effectLst/>
                <a:uLnTx/>
                <a:uFillTx/>
                <a:latin typeface="Century Gothic"/>
                <a:ea typeface="+mn-ea"/>
                <a:cs typeface="+mn-cs"/>
                <a:hlinkClick r:id="rId3"/>
              </a:rPr>
              <a:t>https://www.sciencedirect.com/science/article/pii/S0301421510008694</a:t>
            </a:r>
            <a:r>
              <a:rPr kumimoji="0" lang="en-US" sz="1000" b="1" i="0" u="sng" strike="noStrike" kern="1200" cap="none" spc="0" normalizeH="0" baseline="0" noProof="0" dirty="0">
                <a:ln>
                  <a:noFill/>
                </a:ln>
                <a:solidFill>
                  <a:prstClr val="black">
                    <a:lumMod val="75000"/>
                    <a:lumOff val="25000"/>
                  </a:prstClr>
                </a:solidFill>
                <a:effectLst/>
                <a:uLnTx/>
                <a:uFillTx/>
                <a:latin typeface="Century Gothic"/>
                <a:ea typeface="+mn-ea"/>
                <a:cs typeface="+mn-cs"/>
              </a:rPr>
              <a:t>  </a:t>
            </a:r>
            <a:r>
              <a:rPr kumimoji="0" lang="en-US" sz="1000" b="1" i="0" u="sng" strike="noStrike" kern="1200" cap="none" spc="0" normalizeH="0" baseline="0" noProof="0" dirty="0">
                <a:ln>
                  <a:noFill/>
                </a:ln>
                <a:solidFill>
                  <a:prstClr val="black">
                    <a:lumMod val="75000"/>
                    <a:lumOff val="25000"/>
                  </a:prstClr>
                </a:solidFill>
                <a:effectLst/>
                <a:uLnTx/>
                <a:uFillTx/>
                <a:latin typeface="Century Gothic"/>
                <a:ea typeface="+mn-ea"/>
                <a:cs typeface="+mn-cs"/>
                <a:hlinkClick r:id="rId3"/>
              </a:rPr>
              <a:t>https://www.sciencedirect.com/science/article/pii/S0301421510008694</a:t>
            </a:r>
            <a:r>
              <a:rPr lang="en-US" sz="1000" b="1" u="sng" dirty="0">
                <a:solidFill>
                  <a:prstClr val="black">
                    <a:lumMod val="75000"/>
                    <a:lumOff val="25000"/>
                  </a:prstClr>
                </a:solidFill>
                <a:latin typeface="Century Gothic"/>
              </a:rPr>
              <a:t> </a:t>
            </a:r>
            <a:r>
              <a:rPr kumimoji="0" lang="en-US" sz="1000" b="1" i="0" u="sng" strike="noStrike" kern="1200" cap="none" spc="0" normalizeH="0" baseline="0" noProof="0" dirty="0">
                <a:ln>
                  <a:noFill/>
                </a:ln>
                <a:solidFill>
                  <a:prstClr val="black">
                    <a:lumMod val="75000"/>
                    <a:lumOff val="25000"/>
                  </a:prstClr>
                </a:solidFill>
                <a:effectLst/>
                <a:uLnTx/>
                <a:uFillTx/>
                <a:latin typeface="Century Gothic"/>
                <a:ea typeface="+mn-ea"/>
                <a:cs typeface="+mn-cs"/>
                <a:hlinkClick r:id="rId4"/>
              </a:rPr>
              <a:t>https://www.nature.com/news/polopoly_fs/1.14873!/menu/main/topColumns/topLeftColumn/pdf/507300a.pdf</a:t>
            </a:r>
            <a:r>
              <a:rPr kumimoji="0" lang="en-US" sz="1000" b="1" i="0" u="sng" strike="noStrike" kern="1200" cap="none" spc="0" normalizeH="0" baseline="0" noProof="0" dirty="0">
                <a:ln>
                  <a:noFill/>
                </a:ln>
                <a:solidFill>
                  <a:prstClr val="black">
                    <a:lumMod val="75000"/>
                    <a:lumOff val="25000"/>
                  </a:prstClr>
                </a:solidFill>
                <a:effectLst/>
                <a:uLnTx/>
                <a:uFillTx/>
                <a:latin typeface="Century Gothic"/>
                <a:ea typeface="+mn-ea"/>
                <a:cs typeface="+mn-cs"/>
              </a:rPr>
              <a:t> </a:t>
            </a:r>
          </a:p>
        </p:txBody>
      </p:sp>
    </p:spTree>
    <p:extLst>
      <p:ext uri="{BB962C8B-B14F-4D97-AF65-F5344CB8AC3E}">
        <p14:creationId xmlns:p14="http://schemas.microsoft.com/office/powerpoint/2010/main" val="20415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1371600" y="228600"/>
            <a:ext cx="7620000" cy="6477000"/>
          </a:xfrm>
        </p:spPr>
        <p:txBody>
          <a:bodyPr>
            <a:normAutofit/>
          </a:bodyPr>
          <a:lstStyle/>
          <a:p>
            <a:pPr eaLnBrk="1" hangingPunct="1">
              <a:buFontTx/>
              <a:buNone/>
            </a:pPr>
            <a:endParaRPr lang="en-US" sz="2800" b="1" u="sng" dirty="0"/>
          </a:p>
          <a:p>
            <a:pPr eaLnBrk="1" hangingPunct="1">
              <a:buFontTx/>
              <a:buNone/>
            </a:pPr>
            <a:r>
              <a:rPr lang="en-US" sz="2800" dirty="0"/>
              <a:t>       </a:t>
            </a:r>
          </a:p>
          <a:p>
            <a:pPr eaLnBrk="1" hangingPunct="1">
              <a:buFontTx/>
              <a:buNone/>
            </a:pPr>
            <a:endParaRPr lang="en-US" sz="2800" b="1" dirty="0"/>
          </a:p>
          <a:p>
            <a:pPr eaLnBrk="1" hangingPunct="1">
              <a:buFontTx/>
              <a:buNone/>
            </a:pPr>
            <a:r>
              <a:rPr lang="en-US" sz="2800" b="1" dirty="0"/>
              <a:t>   Other thoughts about the evidence?</a:t>
            </a:r>
          </a:p>
          <a:p>
            <a:pPr eaLnBrk="1" hangingPunct="1">
              <a:buFontTx/>
              <a:buNone/>
            </a:pPr>
            <a:endParaRPr lang="en-US" sz="2800" b="1" dirty="0"/>
          </a:p>
          <a:p>
            <a:pPr eaLnBrk="1" hangingPunct="1">
              <a:buFontTx/>
              <a:buNone/>
            </a:pPr>
            <a:r>
              <a:rPr lang="en-US" sz="2800" b="1" dirty="0"/>
              <a:t>   Other opinions and ideas about what to do with the evidence?</a:t>
            </a:r>
          </a:p>
          <a:p>
            <a:pPr eaLnBrk="1" hangingPunct="1">
              <a:buFontTx/>
              <a:buNone/>
            </a:pPr>
            <a:r>
              <a:rPr lang="en-US" sz="2800" b="1" dirty="0"/>
              <a:t>             </a:t>
            </a:r>
            <a:endParaRPr lang="en-US" sz="4000" b="1" dirty="0"/>
          </a:p>
          <a:p>
            <a:pPr algn="r" eaLnBrk="1" hangingPunct="1">
              <a:buFontTx/>
              <a:buNone/>
            </a:pPr>
            <a:endParaRPr lang="en-US" sz="2800" dirty="0"/>
          </a:p>
          <a:p>
            <a:pPr eaLnBrk="1" hangingPunct="1">
              <a:buFontTx/>
              <a:buNone/>
            </a:pPr>
            <a:r>
              <a:rPr lang="en-US" sz="2800" b="1" dirty="0"/>
              <a:t>   Thank you for your attention, and for the chance to meet with you today.</a:t>
            </a:r>
          </a:p>
          <a:p>
            <a:pPr eaLnBrk="1" hangingPunct="1">
              <a:buFontTx/>
              <a:buNone/>
            </a:pPr>
            <a:endParaRPr lang="en-US" sz="2400" b="1" dirty="0"/>
          </a:p>
          <a:p>
            <a:pPr eaLnBrk="1" hangingPunct="1">
              <a:buFontTx/>
              <a:buNone/>
            </a:pPr>
            <a:endParaRPr lang="en-US" sz="2400" b="1" dirty="0"/>
          </a:p>
        </p:txBody>
      </p:sp>
    </p:spTree>
    <p:extLst>
      <p:ext uri="{BB962C8B-B14F-4D97-AF65-F5344CB8AC3E}">
        <p14:creationId xmlns:p14="http://schemas.microsoft.com/office/powerpoint/2010/main" val="37138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9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C3CB8-F466-4A20-8622-015F9C149EDD}"/>
              </a:ext>
            </a:extLst>
          </p:cNvPr>
          <p:cNvSpPr txBox="1"/>
          <p:nvPr/>
        </p:nvSpPr>
        <p:spPr>
          <a:xfrm>
            <a:off x="381000" y="304800"/>
            <a:ext cx="8610600" cy="64940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Assuming a well-paying replacement job could be found for everyone working at the Avon Lake coal fired power plant . .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Could it be closed?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Who would like to conduct natural experiment studies (pre vs. post plant closing)?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For the folks living nearby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Would ER Asthma visits go down?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What about MI/Stroke?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What about low birth weight and preterm birth? </a:t>
            </a:r>
          </a:p>
        </p:txBody>
      </p:sp>
    </p:spTree>
    <p:extLst>
      <p:ext uri="{BB962C8B-B14F-4D97-AF65-F5344CB8AC3E}">
        <p14:creationId xmlns:p14="http://schemas.microsoft.com/office/powerpoint/2010/main" val="23116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18365" y="2819400"/>
            <a:ext cx="2428164" cy="762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355600" y="384244"/>
            <a:ext cx="8763000" cy="6001643"/>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Calisto MT"/>
              </a:rPr>
              <a:t>Review Questions</a:t>
            </a:r>
          </a:p>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r>
              <a:rPr lang="en-US" sz="2400" dirty="0">
                <a:solidFill>
                  <a:prstClr val="black"/>
                </a:solidFill>
                <a:latin typeface="Calisto MT"/>
              </a:rPr>
              <a:t>If you care about brain health and child development you should care about sustainable energy practices.</a:t>
            </a:r>
          </a:p>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endParaRPr lang="en-US" sz="2400" dirty="0">
              <a:solidFill>
                <a:prstClr val="black"/>
              </a:solidFill>
              <a:latin typeface="Calisto MT"/>
            </a:endParaRPr>
          </a:p>
          <a:p>
            <a:pPr marL="457200" indent="-457200" fontAlgn="auto">
              <a:spcBef>
                <a:spcPts val="0"/>
              </a:spcBef>
              <a:spcAft>
                <a:spcPts val="0"/>
              </a:spcAft>
              <a:buFontTx/>
              <a:buAutoNum type="alphaLcPeriod"/>
            </a:pPr>
            <a:r>
              <a:rPr lang="en-US" sz="2400" dirty="0">
                <a:solidFill>
                  <a:prstClr val="black"/>
                </a:solidFill>
                <a:latin typeface="Calisto MT"/>
              </a:rPr>
              <a:t>true</a:t>
            </a:r>
          </a:p>
          <a:p>
            <a:pPr marL="457200" indent="-457200" fontAlgn="auto">
              <a:spcBef>
                <a:spcPts val="0"/>
              </a:spcBef>
              <a:spcAft>
                <a:spcPts val="0"/>
              </a:spcAft>
              <a:buFontTx/>
              <a:buAutoNum type="alphaLcPeriod"/>
            </a:pPr>
            <a:endParaRPr lang="en-US" sz="2400" dirty="0">
              <a:solidFill>
                <a:prstClr val="black"/>
              </a:solidFill>
              <a:latin typeface="Calisto MT"/>
            </a:endParaRPr>
          </a:p>
          <a:p>
            <a:pPr marL="457200" indent="-457200" fontAlgn="auto">
              <a:spcBef>
                <a:spcPts val="0"/>
              </a:spcBef>
              <a:spcAft>
                <a:spcPts val="0"/>
              </a:spcAft>
              <a:buFontTx/>
              <a:buAutoNum type="alphaLcPeriod" startAt="2"/>
            </a:pPr>
            <a:r>
              <a:rPr lang="en-US" sz="2400" dirty="0">
                <a:solidFill>
                  <a:prstClr val="black"/>
                </a:solidFill>
                <a:latin typeface="Calisto MT"/>
              </a:rPr>
              <a:t>false</a:t>
            </a:r>
          </a:p>
          <a:p>
            <a:pPr marL="457200" indent="-457200" fontAlgn="auto">
              <a:spcBef>
                <a:spcPts val="0"/>
              </a:spcBef>
              <a:spcAft>
                <a:spcPts val="0"/>
              </a:spcAft>
              <a:buFontTx/>
              <a:buAutoNum type="alphaLcPeriod" startAt="2"/>
            </a:pPr>
            <a:endParaRPr lang="en-US" sz="2400" dirty="0">
              <a:solidFill>
                <a:prstClr val="black"/>
              </a:solidFill>
              <a:latin typeface="Calisto MT"/>
            </a:endParaRPr>
          </a:p>
          <a:p>
            <a:pPr fontAlgn="auto">
              <a:spcBef>
                <a:spcPts val="0"/>
              </a:spcBef>
              <a:spcAft>
                <a:spcPts val="0"/>
              </a:spcAft>
            </a:pPr>
            <a:r>
              <a:rPr lang="en-US" sz="2400" dirty="0">
                <a:solidFill>
                  <a:prstClr val="black"/>
                </a:solidFill>
                <a:latin typeface="Calisto MT"/>
              </a:rPr>
              <a:t>Why?</a:t>
            </a:r>
          </a:p>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r>
              <a:rPr lang="en-US" sz="2400" dirty="0">
                <a:solidFill>
                  <a:prstClr val="black"/>
                </a:solidFill>
                <a:latin typeface="Calisto MT"/>
              </a:rPr>
              <a:t>Burning fossil fuels has contaminated our global fish supply with mercury.  Mercury is toxic to developing brains.</a:t>
            </a:r>
          </a:p>
          <a:p>
            <a:pPr marL="457200" indent="-457200" fontAlgn="auto">
              <a:spcBef>
                <a:spcPts val="0"/>
              </a:spcBef>
              <a:spcAft>
                <a:spcPts val="0"/>
              </a:spcAft>
              <a:buFontTx/>
              <a:buAutoNum type="alphaLcPeriod" startAt="5"/>
            </a:pPr>
            <a:endParaRPr lang="en-US" sz="2400" dirty="0">
              <a:solidFill>
                <a:prstClr val="black"/>
              </a:solidFill>
              <a:latin typeface="Calisto MT"/>
            </a:endParaRPr>
          </a:p>
        </p:txBody>
      </p:sp>
    </p:spTree>
    <p:extLst>
      <p:ext uri="{BB962C8B-B14F-4D97-AF65-F5344CB8AC3E}">
        <p14:creationId xmlns:p14="http://schemas.microsoft.com/office/powerpoint/2010/main" val="22996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92290" y="381000"/>
            <a:ext cx="8839200" cy="6124754"/>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sto MT"/>
              </a:rPr>
              <a:t>In addition to the contamination of fish with mercury, what is another way that the use of fossil fuels threatens our ocean-based food supply?</a:t>
            </a:r>
          </a:p>
          <a:p>
            <a:pPr fontAlgn="auto">
              <a:spcBef>
                <a:spcPts val="0"/>
              </a:spcBef>
              <a:spcAft>
                <a:spcPts val="0"/>
              </a:spcAft>
            </a:pPr>
            <a:endParaRPr lang="en-US" dirty="0">
              <a:solidFill>
                <a:prstClr val="black"/>
              </a:solidFill>
              <a:latin typeface="Calisto MT"/>
            </a:endParaRPr>
          </a:p>
          <a:p>
            <a:pPr fontAlgn="auto">
              <a:spcBef>
                <a:spcPts val="0"/>
              </a:spcBef>
              <a:spcAft>
                <a:spcPts val="0"/>
              </a:spcAft>
            </a:pPr>
            <a:endParaRPr lang="en-US" dirty="0">
              <a:solidFill>
                <a:prstClr val="black"/>
              </a:solidFill>
              <a:latin typeface="Calisto MT"/>
            </a:endParaRPr>
          </a:p>
          <a:p>
            <a:pPr fontAlgn="auto">
              <a:spcBef>
                <a:spcPts val="0"/>
              </a:spcBef>
              <a:spcAft>
                <a:spcPts val="0"/>
              </a:spcAft>
            </a:pPr>
            <a:r>
              <a:rPr lang="en-US" dirty="0">
                <a:solidFill>
                  <a:prstClr val="black"/>
                </a:solidFill>
                <a:latin typeface="Calisto MT"/>
              </a:rPr>
              <a:t>Excess CO2 acidifies the ocean.</a:t>
            </a:r>
          </a:p>
          <a:p>
            <a:pPr fontAlgn="auto">
              <a:spcBef>
                <a:spcPts val="0"/>
              </a:spcBef>
              <a:spcAft>
                <a:spcPts val="0"/>
              </a:spcAft>
            </a:pPr>
            <a:endParaRPr lang="en-US" dirty="0">
              <a:solidFill>
                <a:prstClr val="black"/>
              </a:solidFill>
              <a:latin typeface="Calisto MT"/>
            </a:endParaRPr>
          </a:p>
          <a:p>
            <a:pPr fontAlgn="auto">
              <a:spcBef>
                <a:spcPts val="0"/>
              </a:spcBef>
              <a:spcAft>
                <a:spcPts val="0"/>
              </a:spcAft>
            </a:pPr>
            <a:r>
              <a:rPr lang="en-US" dirty="0">
                <a:solidFill>
                  <a:prstClr val="black"/>
                </a:solidFill>
                <a:latin typeface="Calisto MT"/>
              </a:rPr>
              <a:t>This harms many forms of life that produce calcium carbonate shells (like plankton). Since many other animals eat plankton, ocean acidification could disrupt ocean food webs, and cause a catastrophic collapse of our fish supply. </a:t>
            </a:r>
          </a:p>
          <a:p>
            <a:pPr marL="514350" indent="-514350" fontAlgn="auto">
              <a:spcBef>
                <a:spcPts val="0"/>
              </a:spcBef>
              <a:spcAft>
                <a:spcPts val="0"/>
              </a:spcAft>
              <a:buFontTx/>
              <a:buAutoNum type="alphaLcPeriod" startAt="5"/>
            </a:pPr>
            <a:endParaRPr lang="en-US" dirty="0">
              <a:solidFill>
                <a:prstClr val="black"/>
              </a:solidFill>
              <a:latin typeface="Calisto MT"/>
            </a:endParaRPr>
          </a:p>
          <a:p>
            <a:pPr marL="514350" indent="-514350" fontAlgn="auto">
              <a:spcBef>
                <a:spcPts val="0"/>
              </a:spcBef>
              <a:spcAft>
                <a:spcPts val="0"/>
              </a:spcAft>
              <a:buFontTx/>
              <a:buAutoNum type="alphaLcPeriod" startAt="5"/>
            </a:pPr>
            <a:endParaRPr lang="en-US" dirty="0">
              <a:solidFill>
                <a:prstClr val="black"/>
              </a:solidFill>
              <a:latin typeface="Calisto MT"/>
            </a:endParaRPr>
          </a:p>
        </p:txBody>
      </p:sp>
    </p:spTree>
    <p:extLst>
      <p:ext uri="{BB962C8B-B14F-4D97-AF65-F5344CB8AC3E}">
        <p14:creationId xmlns:p14="http://schemas.microsoft.com/office/powerpoint/2010/main" val="29620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2400" y="1676400"/>
            <a:ext cx="2428164" cy="762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355600" y="384244"/>
            <a:ext cx="8763000" cy="6001643"/>
          </a:xfrm>
          <a:prstGeom prst="rect">
            <a:avLst/>
          </a:prstGeom>
          <a:noFill/>
        </p:spPr>
        <p:txBody>
          <a:bodyPr wrap="square" rtlCol="0">
            <a:spAutoFit/>
          </a:bodyPr>
          <a:lstStyle/>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r>
              <a:rPr lang="en-US" sz="2400" dirty="0">
                <a:solidFill>
                  <a:prstClr val="black"/>
                </a:solidFill>
                <a:latin typeface="Calisto MT"/>
              </a:rPr>
              <a:t>Does the burning of fossil fuels impact our plant-based food supply?</a:t>
            </a:r>
          </a:p>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endParaRPr lang="en-US" sz="2400" dirty="0">
              <a:solidFill>
                <a:prstClr val="black"/>
              </a:solidFill>
              <a:latin typeface="Calisto MT"/>
            </a:endParaRPr>
          </a:p>
          <a:p>
            <a:pPr marL="457200" indent="-457200" fontAlgn="auto">
              <a:spcBef>
                <a:spcPts val="0"/>
              </a:spcBef>
              <a:spcAft>
                <a:spcPts val="0"/>
              </a:spcAft>
              <a:buFontTx/>
              <a:buAutoNum type="alphaLcPeriod"/>
            </a:pPr>
            <a:r>
              <a:rPr lang="en-US" sz="2400" dirty="0">
                <a:solidFill>
                  <a:prstClr val="black"/>
                </a:solidFill>
                <a:latin typeface="Calisto MT"/>
              </a:rPr>
              <a:t>yes</a:t>
            </a:r>
          </a:p>
          <a:p>
            <a:pPr marL="457200" indent="-457200" fontAlgn="auto">
              <a:spcBef>
                <a:spcPts val="0"/>
              </a:spcBef>
              <a:spcAft>
                <a:spcPts val="0"/>
              </a:spcAft>
              <a:buFontTx/>
              <a:buAutoNum type="alphaLcPeriod"/>
            </a:pPr>
            <a:endParaRPr lang="en-US" sz="2400" dirty="0">
              <a:solidFill>
                <a:prstClr val="black"/>
              </a:solidFill>
              <a:latin typeface="Calisto MT"/>
            </a:endParaRPr>
          </a:p>
          <a:p>
            <a:pPr marL="457200" indent="-457200" fontAlgn="auto">
              <a:spcBef>
                <a:spcPts val="0"/>
              </a:spcBef>
              <a:spcAft>
                <a:spcPts val="0"/>
              </a:spcAft>
              <a:buFontTx/>
              <a:buAutoNum type="alphaLcPeriod" startAt="2"/>
            </a:pPr>
            <a:r>
              <a:rPr lang="en-US" sz="2400" dirty="0">
                <a:solidFill>
                  <a:prstClr val="black"/>
                </a:solidFill>
                <a:latin typeface="Calisto MT"/>
              </a:rPr>
              <a:t>no</a:t>
            </a:r>
          </a:p>
          <a:p>
            <a:pPr marL="457200" indent="-457200" fontAlgn="auto">
              <a:spcBef>
                <a:spcPts val="0"/>
              </a:spcBef>
              <a:spcAft>
                <a:spcPts val="0"/>
              </a:spcAft>
              <a:buFontTx/>
              <a:buAutoNum type="alphaLcPeriod" startAt="2"/>
            </a:pPr>
            <a:endParaRPr lang="en-US" sz="2400" dirty="0">
              <a:solidFill>
                <a:prstClr val="black"/>
              </a:solidFill>
              <a:latin typeface="Calisto MT"/>
            </a:endParaRPr>
          </a:p>
          <a:p>
            <a:pPr fontAlgn="auto">
              <a:spcBef>
                <a:spcPts val="0"/>
              </a:spcBef>
              <a:spcAft>
                <a:spcPts val="0"/>
              </a:spcAft>
            </a:pPr>
            <a:r>
              <a:rPr lang="en-US" sz="2400" dirty="0">
                <a:solidFill>
                  <a:prstClr val="black"/>
                </a:solidFill>
                <a:latin typeface="Calisto MT"/>
              </a:rPr>
              <a:t>How?</a:t>
            </a:r>
          </a:p>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r>
              <a:rPr lang="en-US" sz="2400" dirty="0">
                <a:solidFill>
                  <a:prstClr val="black"/>
                </a:solidFill>
                <a:latin typeface="Calisto MT"/>
              </a:rPr>
              <a:t>Elevated atmospheric CO2 reduces the nutritional content of plant based foods.  In particular it is known to lower the zinc content of some plant based foods.  This is critical in regions of the world where the local diet supplies low levels of zinc (parts of Africa).</a:t>
            </a:r>
          </a:p>
          <a:p>
            <a:pPr marL="457200" indent="-457200" fontAlgn="auto">
              <a:spcBef>
                <a:spcPts val="0"/>
              </a:spcBef>
              <a:spcAft>
                <a:spcPts val="0"/>
              </a:spcAft>
              <a:buFontTx/>
              <a:buAutoNum type="alphaLcPeriod" startAt="5"/>
            </a:pPr>
            <a:endParaRPr lang="en-US" sz="2400" dirty="0">
              <a:solidFill>
                <a:prstClr val="black"/>
              </a:solidFill>
              <a:latin typeface="Calisto MT"/>
            </a:endParaRPr>
          </a:p>
        </p:txBody>
      </p:sp>
    </p:spTree>
    <p:extLst>
      <p:ext uri="{BB962C8B-B14F-4D97-AF65-F5344CB8AC3E}">
        <p14:creationId xmlns:p14="http://schemas.microsoft.com/office/powerpoint/2010/main" val="48409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6948" y="5754414"/>
            <a:ext cx="3272051" cy="762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381000" y="387488"/>
            <a:ext cx="8458200" cy="6709529"/>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sto MT"/>
              </a:rPr>
              <a:t>Fossil Fuel Burning is known to increase the incidence of:</a:t>
            </a:r>
          </a:p>
          <a:p>
            <a:pPr fontAlgn="auto">
              <a:spcBef>
                <a:spcPts val="0"/>
              </a:spcBef>
              <a:spcAft>
                <a:spcPts val="0"/>
              </a:spcAft>
            </a:pPr>
            <a:endParaRPr lang="en-US" sz="2400" dirty="0">
              <a:solidFill>
                <a:prstClr val="black"/>
              </a:solidFill>
              <a:latin typeface="Calisto MT"/>
            </a:endParaRPr>
          </a:p>
          <a:p>
            <a:pPr fontAlgn="auto">
              <a:spcBef>
                <a:spcPts val="0"/>
              </a:spcBef>
              <a:spcAft>
                <a:spcPts val="0"/>
              </a:spcAft>
            </a:pPr>
            <a:endParaRPr lang="en-US" sz="2400" dirty="0">
              <a:solidFill>
                <a:prstClr val="black"/>
              </a:solidFill>
              <a:latin typeface="Calisto MT"/>
            </a:endParaRPr>
          </a:p>
          <a:p>
            <a:pPr marL="457200" indent="-457200" fontAlgn="auto">
              <a:spcBef>
                <a:spcPts val="0"/>
              </a:spcBef>
              <a:spcAft>
                <a:spcPts val="0"/>
              </a:spcAft>
              <a:buFontTx/>
              <a:buAutoNum type="alphaLcPeriod"/>
            </a:pPr>
            <a:r>
              <a:rPr lang="en-US" sz="2400" dirty="0">
                <a:solidFill>
                  <a:prstClr val="black"/>
                </a:solidFill>
                <a:latin typeface="Calisto MT"/>
              </a:rPr>
              <a:t>Respiratory Conditions (asthma exacerbations, emergency room visits,  increased susceptibility to viral infections)</a:t>
            </a:r>
          </a:p>
          <a:p>
            <a:pPr marL="457200" indent="-457200" fontAlgn="auto">
              <a:spcBef>
                <a:spcPts val="0"/>
              </a:spcBef>
              <a:spcAft>
                <a:spcPts val="0"/>
              </a:spcAft>
              <a:buFontTx/>
              <a:buAutoNum type="alphaLcPeriod"/>
            </a:pPr>
            <a:endParaRPr lang="en-US" sz="2400" dirty="0">
              <a:solidFill>
                <a:prstClr val="black"/>
              </a:solidFill>
              <a:latin typeface="Calisto MT"/>
            </a:endParaRPr>
          </a:p>
          <a:p>
            <a:pPr marL="457200" indent="-457200" fontAlgn="auto">
              <a:spcBef>
                <a:spcPts val="0"/>
              </a:spcBef>
              <a:spcAft>
                <a:spcPts val="0"/>
              </a:spcAft>
              <a:buFontTx/>
              <a:buAutoNum type="alphaLcPeriod" startAt="2"/>
            </a:pPr>
            <a:r>
              <a:rPr lang="en-US" sz="2400" dirty="0">
                <a:solidFill>
                  <a:prstClr val="black"/>
                </a:solidFill>
                <a:latin typeface="Calisto MT"/>
              </a:rPr>
              <a:t>Cardiovascular Conditions (atherosclerosis, Cardiovascular related deaths - such as heart attacks)</a:t>
            </a:r>
          </a:p>
          <a:p>
            <a:pPr marL="457200" indent="-457200" fontAlgn="auto">
              <a:spcBef>
                <a:spcPts val="0"/>
              </a:spcBef>
              <a:spcAft>
                <a:spcPts val="0"/>
              </a:spcAft>
              <a:buFontTx/>
              <a:buAutoNum type="alphaLcPeriod" startAt="2"/>
            </a:pPr>
            <a:endParaRPr lang="en-US" sz="2400" dirty="0">
              <a:solidFill>
                <a:prstClr val="black"/>
              </a:solidFill>
              <a:latin typeface="Calisto MT"/>
            </a:endParaRPr>
          </a:p>
          <a:p>
            <a:pPr marL="457200" indent="-457200" fontAlgn="auto">
              <a:spcBef>
                <a:spcPts val="0"/>
              </a:spcBef>
              <a:spcAft>
                <a:spcPts val="0"/>
              </a:spcAft>
              <a:buAutoNum type="alphaLcPeriod" startAt="3"/>
            </a:pPr>
            <a:r>
              <a:rPr lang="en-US" sz="2400" dirty="0">
                <a:solidFill>
                  <a:prstClr val="black"/>
                </a:solidFill>
                <a:latin typeface="Calisto MT"/>
              </a:rPr>
              <a:t>Lung Cancer</a:t>
            </a:r>
          </a:p>
          <a:p>
            <a:pPr marL="457200" indent="-457200" fontAlgn="auto">
              <a:spcBef>
                <a:spcPts val="0"/>
              </a:spcBef>
              <a:spcAft>
                <a:spcPts val="0"/>
              </a:spcAft>
              <a:buAutoNum type="alphaLcPeriod" startAt="3"/>
            </a:pPr>
            <a:endParaRPr lang="en-US" sz="2400" dirty="0">
              <a:solidFill>
                <a:prstClr val="black"/>
              </a:solidFill>
              <a:latin typeface="Calisto MT"/>
            </a:endParaRPr>
          </a:p>
          <a:p>
            <a:pPr marL="457200" indent="-457200" fontAlgn="auto">
              <a:spcBef>
                <a:spcPts val="0"/>
              </a:spcBef>
              <a:spcAft>
                <a:spcPts val="0"/>
              </a:spcAft>
              <a:buAutoNum type="alphaLcPeriod" startAt="3"/>
            </a:pPr>
            <a:r>
              <a:rPr lang="en-US" sz="2400" dirty="0">
                <a:solidFill>
                  <a:prstClr val="black"/>
                </a:solidFill>
                <a:latin typeface="Calisto MT"/>
              </a:rPr>
              <a:t>Low Birth-weight</a:t>
            </a:r>
          </a:p>
          <a:p>
            <a:pPr marL="457200" indent="-457200" fontAlgn="auto">
              <a:spcBef>
                <a:spcPts val="0"/>
              </a:spcBef>
              <a:spcAft>
                <a:spcPts val="0"/>
              </a:spcAft>
              <a:buAutoNum type="alphaLcPeriod" startAt="3"/>
            </a:pPr>
            <a:endParaRPr lang="en-US" sz="2400" dirty="0">
              <a:solidFill>
                <a:prstClr val="black"/>
              </a:solidFill>
              <a:latin typeface="Calisto MT"/>
            </a:endParaRPr>
          </a:p>
          <a:p>
            <a:pPr marL="457200" indent="-457200" fontAlgn="auto">
              <a:spcBef>
                <a:spcPts val="0"/>
              </a:spcBef>
              <a:spcAft>
                <a:spcPts val="0"/>
              </a:spcAft>
              <a:buAutoNum type="alphaLcPeriod" startAt="3"/>
            </a:pPr>
            <a:r>
              <a:rPr lang="en-US" sz="2400" dirty="0">
                <a:solidFill>
                  <a:prstClr val="black"/>
                </a:solidFill>
                <a:latin typeface="Calisto MT"/>
              </a:rPr>
              <a:t>none of the above</a:t>
            </a:r>
          </a:p>
          <a:p>
            <a:pPr marL="457200" indent="-457200" fontAlgn="auto">
              <a:spcBef>
                <a:spcPts val="0"/>
              </a:spcBef>
              <a:spcAft>
                <a:spcPts val="0"/>
              </a:spcAft>
              <a:buAutoNum type="alphaLcPeriod" startAt="3"/>
            </a:pPr>
            <a:endParaRPr lang="en-US" sz="2400" dirty="0">
              <a:solidFill>
                <a:prstClr val="black"/>
              </a:solidFill>
              <a:latin typeface="Calisto MT"/>
            </a:endParaRPr>
          </a:p>
          <a:p>
            <a:pPr marL="457200" indent="-457200" fontAlgn="auto">
              <a:spcBef>
                <a:spcPts val="0"/>
              </a:spcBef>
              <a:spcAft>
                <a:spcPts val="0"/>
              </a:spcAft>
              <a:buAutoNum type="alphaLcPeriod" startAt="3"/>
            </a:pPr>
            <a:r>
              <a:rPr lang="en-US" sz="2400" dirty="0">
                <a:solidFill>
                  <a:prstClr val="black"/>
                </a:solidFill>
                <a:latin typeface="Calisto MT"/>
              </a:rPr>
              <a:t>all of the above</a:t>
            </a:r>
          </a:p>
          <a:p>
            <a:pPr fontAlgn="auto">
              <a:spcBef>
                <a:spcPts val="0"/>
              </a:spcBef>
              <a:spcAft>
                <a:spcPts val="0"/>
              </a:spcAft>
            </a:pPr>
            <a:endParaRPr lang="en-US" sz="2400" dirty="0">
              <a:solidFill>
                <a:prstClr val="black"/>
              </a:solidFill>
              <a:latin typeface="Calisto MT"/>
            </a:endParaRPr>
          </a:p>
          <a:p>
            <a:pPr marL="457200" indent="-457200" fontAlgn="auto">
              <a:spcBef>
                <a:spcPts val="0"/>
              </a:spcBef>
              <a:spcAft>
                <a:spcPts val="0"/>
              </a:spcAft>
              <a:buFontTx/>
              <a:buAutoNum type="alphaLcPeriod" startAt="5"/>
            </a:pPr>
            <a:endParaRPr lang="en-US" sz="2200" dirty="0">
              <a:solidFill>
                <a:prstClr val="black"/>
              </a:solidFill>
              <a:latin typeface="Calisto MT"/>
            </a:endParaRPr>
          </a:p>
        </p:txBody>
      </p:sp>
    </p:spTree>
    <p:extLst>
      <p:ext uri="{BB962C8B-B14F-4D97-AF65-F5344CB8AC3E}">
        <p14:creationId xmlns:p14="http://schemas.microsoft.com/office/powerpoint/2010/main" val="4887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7848600" cy="3323987"/>
          </a:xfrm>
          <a:prstGeom prst="rect">
            <a:avLst/>
          </a:prstGeom>
          <a:noFill/>
        </p:spPr>
        <p:txBody>
          <a:bodyPr wrap="square" rtlCol="0">
            <a:spAutoFit/>
          </a:bodyPr>
          <a:lstStyle/>
          <a:p>
            <a:r>
              <a:rPr lang="en-US" b="1" dirty="0">
                <a:solidFill>
                  <a:prstClr val="black"/>
                </a:solidFill>
              </a:rPr>
              <a:t>So if some people don’t care about arctic animals in 2060 . . . </a:t>
            </a:r>
          </a:p>
          <a:p>
            <a:endParaRPr lang="en-US" sz="1400" b="1" dirty="0">
              <a:solidFill>
                <a:prstClr val="black"/>
              </a:solidFill>
            </a:endParaRPr>
          </a:p>
          <a:p>
            <a:r>
              <a:rPr lang="en-US" b="1" dirty="0">
                <a:solidFill>
                  <a:prstClr val="black"/>
                </a:solidFill>
              </a:rPr>
              <a:t>what do they care about?</a:t>
            </a:r>
          </a:p>
          <a:p>
            <a:endParaRPr lang="en-US" b="1" dirty="0">
              <a:solidFill>
                <a:prstClr val="black"/>
              </a:solidFill>
            </a:endParaRPr>
          </a:p>
          <a:p>
            <a:endParaRPr lang="en-US" dirty="0">
              <a:solidFill>
                <a:prstClr val="black"/>
              </a:solidFill>
            </a:endParaRPr>
          </a:p>
          <a:p>
            <a:endParaRPr lang="en-US" dirty="0">
              <a:solidFill>
                <a:prstClr val="black"/>
              </a:solidFill>
            </a:endParaRPr>
          </a:p>
          <a:p>
            <a:r>
              <a:rPr lang="en-US" dirty="0">
                <a:solidFill>
                  <a:prstClr val="black"/>
                </a:solidFill>
              </a:rPr>
              <a:t>          </a:t>
            </a:r>
          </a:p>
        </p:txBody>
      </p:sp>
      <p:grpSp>
        <p:nvGrpSpPr>
          <p:cNvPr id="13" name="Group 12"/>
          <p:cNvGrpSpPr/>
          <p:nvPr/>
        </p:nvGrpSpPr>
        <p:grpSpPr>
          <a:xfrm>
            <a:off x="4495800" y="2074515"/>
            <a:ext cx="4648200" cy="2943374"/>
            <a:chOff x="4495800" y="2074515"/>
            <a:chExt cx="4648200" cy="2943374"/>
          </a:xfrm>
        </p:grpSpPr>
        <p:pic>
          <p:nvPicPr>
            <p:cNvPr id="7" name="Picture 6"/>
            <p:cNvPicPr>
              <a:picLocks noChangeAspect="1"/>
            </p:cNvPicPr>
            <p:nvPr/>
          </p:nvPicPr>
          <p:blipFill>
            <a:blip r:embed="rId3"/>
            <a:stretch>
              <a:fillRect/>
            </a:stretch>
          </p:blipFill>
          <p:spPr>
            <a:xfrm>
              <a:off x="4495800" y="2074515"/>
              <a:ext cx="4419377" cy="2943374"/>
            </a:xfrm>
            <a:prstGeom prst="rect">
              <a:avLst/>
            </a:prstGeom>
          </p:spPr>
        </p:pic>
        <p:sp>
          <p:nvSpPr>
            <p:cNvPr id="8" name="TextBox 7"/>
            <p:cNvSpPr txBox="1"/>
            <p:nvPr/>
          </p:nvSpPr>
          <p:spPr>
            <a:xfrm>
              <a:off x="4724400" y="4771668"/>
              <a:ext cx="4419600" cy="246221"/>
            </a:xfrm>
            <a:prstGeom prst="rect">
              <a:avLst/>
            </a:prstGeom>
            <a:noFill/>
          </p:spPr>
          <p:txBody>
            <a:bodyPr wrap="square" rtlCol="0">
              <a:spAutoFit/>
            </a:bodyPr>
            <a:lstStyle/>
            <a:p>
              <a:r>
                <a:rPr lang="en-US" sz="1000" dirty="0"/>
                <a:t>http://coloradoparentingmatters.org/2011/07/14/strengthening-families/</a:t>
              </a:r>
            </a:p>
          </p:txBody>
        </p:sp>
      </p:grpSp>
      <p:grpSp>
        <p:nvGrpSpPr>
          <p:cNvPr id="15" name="Group 14"/>
          <p:cNvGrpSpPr/>
          <p:nvPr/>
        </p:nvGrpSpPr>
        <p:grpSpPr>
          <a:xfrm>
            <a:off x="381000" y="2398439"/>
            <a:ext cx="3429000" cy="2295525"/>
            <a:chOff x="381000" y="2398439"/>
            <a:chExt cx="3429000" cy="2295525"/>
          </a:xfrm>
        </p:grpSpPr>
        <p:pic>
          <p:nvPicPr>
            <p:cNvPr id="9" name="Picture 8"/>
            <p:cNvPicPr>
              <a:picLocks noChangeAspect="1"/>
            </p:cNvPicPr>
            <p:nvPr/>
          </p:nvPicPr>
          <p:blipFill>
            <a:blip r:embed="rId4"/>
            <a:stretch>
              <a:fillRect/>
            </a:stretch>
          </p:blipFill>
          <p:spPr>
            <a:xfrm>
              <a:off x="381000" y="2398439"/>
              <a:ext cx="3429000" cy="2295525"/>
            </a:xfrm>
            <a:prstGeom prst="rect">
              <a:avLst/>
            </a:prstGeom>
          </p:spPr>
        </p:pic>
        <p:sp>
          <p:nvSpPr>
            <p:cNvPr id="10" name="Rectangle 9"/>
            <p:cNvSpPr/>
            <p:nvPr/>
          </p:nvSpPr>
          <p:spPr>
            <a:xfrm>
              <a:off x="480955" y="4432354"/>
              <a:ext cx="1614545" cy="261610"/>
            </a:xfrm>
            <a:prstGeom prst="rect">
              <a:avLst/>
            </a:prstGeom>
          </p:spPr>
          <p:txBody>
            <a:bodyPr wrap="none">
              <a:spAutoFit/>
            </a:bodyPr>
            <a:lstStyle/>
            <a:p>
              <a:r>
                <a:rPr lang="en-US" sz="1100" dirty="0"/>
                <a:t>http://adoptafamily.org/</a:t>
              </a:r>
            </a:p>
          </p:txBody>
        </p:sp>
      </p:grpSp>
      <p:grpSp>
        <p:nvGrpSpPr>
          <p:cNvPr id="14" name="Group 13"/>
          <p:cNvGrpSpPr/>
          <p:nvPr/>
        </p:nvGrpSpPr>
        <p:grpSpPr>
          <a:xfrm>
            <a:off x="2495550" y="4343400"/>
            <a:ext cx="3752850" cy="2507512"/>
            <a:chOff x="2495550" y="4343400"/>
            <a:chExt cx="3752850" cy="2507512"/>
          </a:xfrm>
        </p:grpSpPr>
        <p:pic>
          <p:nvPicPr>
            <p:cNvPr id="11" name="Picture 10"/>
            <p:cNvPicPr>
              <a:picLocks noChangeAspect="1"/>
            </p:cNvPicPr>
            <p:nvPr/>
          </p:nvPicPr>
          <p:blipFill>
            <a:blip r:embed="rId5"/>
            <a:stretch>
              <a:fillRect/>
            </a:stretch>
          </p:blipFill>
          <p:spPr>
            <a:xfrm>
              <a:off x="2495550" y="4343400"/>
              <a:ext cx="3752850" cy="2445768"/>
            </a:xfrm>
            <a:prstGeom prst="rect">
              <a:avLst/>
            </a:prstGeom>
          </p:spPr>
        </p:pic>
        <p:sp>
          <p:nvSpPr>
            <p:cNvPr id="12" name="Rectangle 11"/>
            <p:cNvSpPr/>
            <p:nvPr/>
          </p:nvSpPr>
          <p:spPr>
            <a:xfrm>
              <a:off x="2495550" y="6512358"/>
              <a:ext cx="2743312" cy="338554"/>
            </a:xfrm>
            <a:prstGeom prst="rect">
              <a:avLst/>
            </a:prstGeom>
          </p:spPr>
          <p:txBody>
            <a:bodyPr wrap="square">
              <a:spAutoFit/>
            </a:bodyPr>
            <a:lstStyle/>
            <a:p>
              <a:r>
                <a:rPr lang="en-US" sz="800" dirty="0"/>
                <a:t>http://www.dailymail.co.uk/news/article-1345691/Families-babies-hit-hardest-Coalition-cuts.html</a:t>
              </a:r>
            </a:p>
          </p:txBody>
        </p:sp>
      </p:grpSp>
    </p:spTree>
    <p:extLst>
      <p:ext uri="{BB962C8B-B14F-4D97-AF65-F5344CB8AC3E}">
        <p14:creationId xmlns:p14="http://schemas.microsoft.com/office/powerpoint/2010/main" val="29518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6948" y="4992414"/>
            <a:ext cx="3272051" cy="762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381000" y="387488"/>
            <a:ext cx="8458200" cy="6709529"/>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sto MT"/>
              </a:rPr>
              <a:t>Which of these health effects are completely </a:t>
            </a:r>
            <a:r>
              <a:rPr lang="en-US" sz="2400">
                <a:solidFill>
                  <a:prstClr val="black"/>
                </a:solidFill>
                <a:latin typeface="Calisto MT"/>
              </a:rPr>
              <a:t>mediated by changes </a:t>
            </a:r>
            <a:r>
              <a:rPr lang="en-US" sz="2400" dirty="0">
                <a:solidFill>
                  <a:prstClr val="black"/>
                </a:solidFill>
                <a:latin typeface="Calisto MT"/>
              </a:rPr>
              <a:t>in climate? </a:t>
            </a:r>
          </a:p>
          <a:p>
            <a:pPr fontAlgn="auto">
              <a:spcBef>
                <a:spcPts val="0"/>
              </a:spcBef>
              <a:spcAft>
                <a:spcPts val="0"/>
              </a:spcAft>
            </a:pPr>
            <a:endParaRPr lang="en-US" sz="2400" dirty="0">
              <a:solidFill>
                <a:prstClr val="black"/>
              </a:solidFill>
              <a:latin typeface="Calisto MT"/>
            </a:endParaRPr>
          </a:p>
          <a:p>
            <a:pPr marL="457200" indent="-457200" fontAlgn="auto">
              <a:spcBef>
                <a:spcPts val="0"/>
              </a:spcBef>
              <a:spcAft>
                <a:spcPts val="0"/>
              </a:spcAft>
              <a:buFontTx/>
              <a:buAutoNum type="alphaLcPeriod"/>
            </a:pPr>
            <a:r>
              <a:rPr lang="en-US" sz="2400" dirty="0">
                <a:solidFill>
                  <a:prstClr val="black"/>
                </a:solidFill>
                <a:latin typeface="Calisto MT"/>
              </a:rPr>
              <a:t>Respiratory Conditions (asthma exacerbations, emergency room visits,  increased susceptibility to viral infections)</a:t>
            </a:r>
          </a:p>
          <a:p>
            <a:pPr marL="457200" indent="-457200" fontAlgn="auto">
              <a:spcBef>
                <a:spcPts val="0"/>
              </a:spcBef>
              <a:spcAft>
                <a:spcPts val="0"/>
              </a:spcAft>
              <a:buFontTx/>
              <a:buAutoNum type="alphaLcPeriod"/>
            </a:pPr>
            <a:endParaRPr lang="en-US" sz="2400" dirty="0">
              <a:solidFill>
                <a:prstClr val="black"/>
              </a:solidFill>
              <a:latin typeface="Calisto MT"/>
            </a:endParaRPr>
          </a:p>
          <a:p>
            <a:pPr marL="457200" indent="-457200" fontAlgn="auto">
              <a:spcBef>
                <a:spcPts val="0"/>
              </a:spcBef>
              <a:spcAft>
                <a:spcPts val="0"/>
              </a:spcAft>
              <a:buFontTx/>
              <a:buAutoNum type="alphaLcPeriod" startAt="2"/>
            </a:pPr>
            <a:r>
              <a:rPr lang="en-US" sz="2400" dirty="0">
                <a:solidFill>
                  <a:prstClr val="black"/>
                </a:solidFill>
                <a:latin typeface="Calisto MT"/>
              </a:rPr>
              <a:t>Cardiovascular Conditions (atherosclerosis, Cardiovascular related deaths - such as heart attacks)</a:t>
            </a:r>
          </a:p>
          <a:p>
            <a:pPr marL="457200" indent="-457200" fontAlgn="auto">
              <a:spcBef>
                <a:spcPts val="0"/>
              </a:spcBef>
              <a:spcAft>
                <a:spcPts val="0"/>
              </a:spcAft>
              <a:buFontTx/>
              <a:buAutoNum type="alphaLcPeriod" startAt="2"/>
            </a:pPr>
            <a:endParaRPr lang="en-US" sz="2400" dirty="0">
              <a:solidFill>
                <a:prstClr val="black"/>
              </a:solidFill>
              <a:latin typeface="Calisto MT"/>
            </a:endParaRPr>
          </a:p>
          <a:p>
            <a:pPr marL="457200" indent="-457200" fontAlgn="auto">
              <a:spcBef>
                <a:spcPts val="0"/>
              </a:spcBef>
              <a:spcAft>
                <a:spcPts val="0"/>
              </a:spcAft>
              <a:buFontTx/>
              <a:buAutoNum type="alphaLcPeriod" startAt="3"/>
            </a:pPr>
            <a:r>
              <a:rPr lang="en-US" sz="2400" dirty="0">
                <a:solidFill>
                  <a:prstClr val="black"/>
                </a:solidFill>
                <a:latin typeface="Calisto MT"/>
              </a:rPr>
              <a:t>Lung Cancer</a:t>
            </a:r>
          </a:p>
          <a:p>
            <a:pPr marL="457200" indent="-457200" fontAlgn="auto">
              <a:spcBef>
                <a:spcPts val="0"/>
              </a:spcBef>
              <a:spcAft>
                <a:spcPts val="0"/>
              </a:spcAft>
              <a:buFontTx/>
              <a:buAutoNum type="alphaLcPeriod" startAt="3"/>
            </a:pPr>
            <a:endParaRPr lang="en-US" sz="2400" dirty="0">
              <a:solidFill>
                <a:prstClr val="black"/>
              </a:solidFill>
              <a:latin typeface="Calisto MT"/>
            </a:endParaRPr>
          </a:p>
          <a:p>
            <a:pPr marL="457200" indent="-457200" fontAlgn="auto">
              <a:spcBef>
                <a:spcPts val="0"/>
              </a:spcBef>
              <a:spcAft>
                <a:spcPts val="0"/>
              </a:spcAft>
              <a:buFontTx/>
              <a:buAutoNum type="alphaLcPeriod" startAt="3"/>
            </a:pPr>
            <a:r>
              <a:rPr lang="en-US" sz="2400" dirty="0">
                <a:solidFill>
                  <a:prstClr val="black"/>
                </a:solidFill>
                <a:latin typeface="Calisto MT"/>
              </a:rPr>
              <a:t>Low Birth-weight</a:t>
            </a:r>
          </a:p>
          <a:p>
            <a:pPr marL="457200" indent="-457200" fontAlgn="auto">
              <a:spcBef>
                <a:spcPts val="0"/>
              </a:spcBef>
              <a:spcAft>
                <a:spcPts val="0"/>
              </a:spcAft>
              <a:buFontTx/>
              <a:buAutoNum type="alphaLcPeriod" startAt="3"/>
            </a:pPr>
            <a:endParaRPr lang="en-US" sz="2400" dirty="0">
              <a:solidFill>
                <a:prstClr val="black"/>
              </a:solidFill>
              <a:latin typeface="Calisto MT"/>
            </a:endParaRPr>
          </a:p>
          <a:p>
            <a:pPr marL="457200" indent="-457200" fontAlgn="auto">
              <a:spcBef>
                <a:spcPts val="0"/>
              </a:spcBef>
              <a:spcAft>
                <a:spcPts val="0"/>
              </a:spcAft>
              <a:buFontTx/>
              <a:buAutoNum type="alphaLcPeriod" startAt="3"/>
            </a:pPr>
            <a:r>
              <a:rPr lang="en-US" sz="2400" dirty="0">
                <a:solidFill>
                  <a:prstClr val="black"/>
                </a:solidFill>
                <a:latin typeface="Calisto MT"/>
              </a:rPr>
              <a:t>none of the above</a:t>
            </a:r>
          </a:p>
          <a:p>
            <a:pPr marL="457200" indent="-457200" fontAlgn="auto">
              <a:spcBef>
                <a:spcPts val="0"/>
              </a:spcBef>
              <a:spcAft>
                <a:spcPts val="0"/>
              </a:spcAft>
              <a:buFontTx/>
              <a:buAutoNum type="alphaLcPeriod" startAt="3"/>
            </a:pPr>
            <a:endParaRPr lang="en-US" sz="2400" dirty="0">
              <a:solidFill>
                <a:prstClr val="black"/>
              </a:solidFill>
              <a:latin typeface="Calisto MT"/>
            </a:endParaRPr>
          </a:p>
          <a:p>
            <a:pPr marL="457200" indent="-457200" fontAlgn="auto">
              <a:spcBef>
                <a:spcPts val="0"/>
              </a:spcBef>
              <a:spcAft>
                <a:spcPts val="0"/>
              </a:spcAft>
              <a:buFontTx/>
              <a:buAutoNum type="alphaLcPeriod" startAt="3"/>
            </a:pPr>
            <a:r>
              <a:rPr lang="en-US" sz="2400" dirty="0">
                <a:solidFill>
                  <a:prstClr val="black"/>
                </a:solidFill>
                <a:latin typeface="Calisto MT"/>
              </a:rPr>
              <a:t>all of the above</a:t>
            </a:r>
          </a:p>
          <a:p>
            <a:pPr fontAlgn="auto">
              <a:spcBef>
                <a:spcPts val="0"/>
              </a:spcBef>
              <a:spcAft>
                <a:spcPts val="0"/>
              </a:spcAft>
            </a:pPr>
            <a:endParaRPr lang="en-US" sz="2400" dirty="0">
              <a:solidFill>
                <a:prstClr val="black"/>
              </a:solidFill>
              <a:latin typeface="Calisto MT"/>
            </a:endParaRPr>
          </a:p>
          <a:p>
            <a:pPr marL="457200" indent="-457200" fontAlgn="auto">
              <a:spcBef>
                <a:spcPts val="0"/>
              </a:spcBef>
              <a:spcAft>
                <a:spcPts val="0"/>
              </a:spcAft>
              <a:buFontTx/>
              <a:buAutoNum type="alphaLcPeriod" startAt="5"/>
            </a:pPr>
            <a:endParaRPr lang="en-US" sz="2200" dirty="0">
              <a:solidFill>
                <a:prstClr val="black"/>
              </a:solidFill>
              <a:latin typeface="Calisto MT"/>
            </a:endParaRPr>
          </a:p>
        </p:txBody>
      </p:sp>
      <p:sp>
        <p:nvSpPr>
          <p:cNvPr id="4" name="TextBox 3"/>
          <p:cNvSpPr txBox="1"/>
          <p:nvPr/>
        </p:nvSpPr>
        <p:spPr>
          <a:xfrm>
            <a:off x="3733800" y="4419600"/>
            <a:ext cx="5257800" cy="1569660"/>
          </a:xfrm>
          <a:prstGeom prst="rect">
            <a:avLst/>
          </a:prstGeom>
          <a:solidFill>
            <a:srgbClr val="002060"/>
          </a:solidFill>
        </p:spPr>
        <p:txBody>
          <a:bodyPr wrap="square" rtlCol="0">
            <a:spAutoFit/>
          </a:bodyPr>
          <a:lstStyle/>
          <a:p>
            <a:r>
              <a:rPr lang="en-US" sz="2400" dirty="0"/>
              <a:t>These effects have been happening.</a:t>
            </a:r>
          </a:p>
          <a:p>
            <a:r>
              <a:rPr lang="en-US" sz="2400" dirty="0"/>
              <a:t>These effects continue to happen.</a:t>
            </a:r>
          </a:p>
          <a:p>
            <a:r>
              <a:rPr lang="en-US" sz="2400" dirty="0"/>
              <a:t>They would happen even if the climate did not change.</a:t>
            </a:r>
          </a:p>
        </p:txBody>
      </p:sp>
    </p:spTree>
    <p:extLst>
      <p:ext uri="{BB962C8B-B14F-4D97-AF65-F5344CB8AC3E}">
        <p14:creationId xmlns:p14="http://schemas.microsoft.com/office/powerpoint/2010/main" val="17415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8FE1F-0857-4C45-9626-1028B83B460D}"/>
              </a:ext>
            </a:extLst>
          </p:cNvPr>
          <p:cNvSpPr txBox="1"/>
          <p:nvPr/>
        </p:nvSpPr>
        <p:spPr>
          <a:xfrm>
            <a:off x="152400" y="152400"/>
            <a:ext cx="8763000" cy="4339650"/>
          </a:xfrm>
          <a:prstGeom prst="rect">
            <a:avLst/>
          </a:prstGeom>
          <a:noFill/>
        </p:spPr>
        <p:txBody>
          <a:bodyPr wrap="square" rtlCol="0">
            <a:spAutoFit/>
          </a:bodyPr>
          <a:lstStyle/>
          <a:p>
            <a:pPr algn="ctr"/>
            <a:r>
              <a:rPr lang="en-US" sz="4000" b="1" dirty="0">
                <a:solidFill>
                  <a:schemeClr val="bg1"/>
                </a:solidFill>
              </a:rPr>
              <a:t>Other Resources</a:t>
            </a:r>
          </a:p>
          <a:p>
            <a:endParaRPr lang="en-US" sz="4000" dirty="0">
              <a:solidFill>
                <a:schemeClr val="bg1"/>
              </a:solidFill>
            </a:endParaRPr>
          </a:p>
          <a:p>
            <a:r>
              <a:rPr lang="en-US" dirty="0">
                <a:solidFill>
                  <a:schemeClr val="bg1"/>
                </a:solidFill>
                <a:hlinkClick r:id="rId2"/>
              </a:rPr>
              <a:t>https://www.psehealthyenergy.org/</a:t>
            </a:r>
            <a:endParaRPr lang="en-US" dirty="0">
              <a:solidFill>
                <a:schemeClr val="bg1"/>
              </a:solidFill>
            </a:endParaRPr>
          </a:p>
          <a:p>
            <a:endParaRPr lang="en-US" dirty="0">
              <a:solidFill>
                <a:schemeClr val="bg1"/>
              </a:solidFill>
            </a:endParaRPr>
          </a:p>
          <a:p>
            <a:r>
              <a:rPr lang="en-US" dirty="0">
                <a:solidFill>
                  <a:schemeClr val="bg1"/>
                </a:solidFill>
                <a:hlinkClick r:id="rId3"/>
              </a:rPr>
              <a:t>https://poweringhc.org/conference/</a:t>
            </a:r>
            <a:endParaRPr lang="en-US" dirty="0">
              <a:solidFill>
                <a:schemeClr val="bg1"/>
              </a:solidFill>
            </a:endParaRPr>
          </a:p>
          <a:p>
            <a:endParaRPr lang="en-US" dirty="0">
              <a:solidFill>
                <a:schemeClr val="bg1"/>
              </a:solidFill>
            </a:endParaRPr>
          </a:p>
          <a:p>
            <a:r>
              <a:rPr lang="en-US" dirty="0">
                <a:solidFill>
                  <a:schemeClr val="bg1"/>
                </a:solidFill>
                <a:hlinkClick r:id="rId4"/>
              </a:rPr>
              <a:t>https://pubmed.ncbi.nlm.nih.gov/31195672/</a:t>
            </a:r>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85211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83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44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F07B2C-E74B-4B3C-8ECB-02A041FF6D31}"/>
              </a:ext>
            </a:extLst>
          </p:cNvPr>
          <p:cNvSpPr txBox="1"/>
          <p:nvPr/>
        </p:nvSpPr>
        <p:spPr>
          <a:xfrm>
            <a:off x="381000" y="23446"/>
            <a:ext cx="8991600" cy="6771084"/>
          </a:xfrm>
          <a:prstGeom prst="rect">
            <a:avLst/>
          </a:prstGeom>
          <a:noFill/>
        </p:spPr>
        <p:txBody>
          <a:bodyPr wrap="square">
            <a:spAutoFit/>
          </a:bodyPr>
          <a:lstStyle/>
          <a:p>
            <a:r>
              <a:rPr lang="en-US" dirty="0">
                <a:solidFill>
                  <a:schemeClr val="bg1"/>
                </a:solidFill>
              </a:rPr>
              <a:t>Occupational Exposures at Fracking Sites  </a:t>
            </a:r>
          </a:p>
          <a:p>
            <a:endParaRPr lang="en-US" dirty="0">
              <a:solidFill>
                <a:schemeClr val="bg1"/>
              </a:solidFill>
            </a:endParaRPr>
          </a:p>
          <a:p>
            <a:r>
              <a:rPr lang="en-US" sz="2400" dirty="0">
                <a:solidFill>
                  <a:schemeClr val="bg1"/>
                </a:solidFill>
              </a:rPr>
              <a:t>respirable silica</a:t>
            </a:r>
          </a:p>
          <a:p>
            <a:r>
              <a:rPr lang="en-US" sz="2400" dirty="0">
                <a:solidFill>
                  <a:schemeClr val="bg1"/>
                </a:solidFill>
              </a:rPr>
              <a:t>nitrogen oxides</a:t>
            </a:r>
          </a:p>
          <a:p>
            <a:r>
              <a:rPr lang="en-US" sz="2400" dirty="0">
                <a:solidFill>
                  <a:schemeClr val="bg1"/>
                </a:solidFill>
              </a:rPr>
              <a:t>sulfur dioxide</a:t>
            </a:r>
          </a:p>
          <a:p>
            <a:r>
              <a:rPr lang="en-US" sz="2400" dirty="0">
                <a:solidFill>
                  <a:schemeClr val="bg1"/>
                </a:solidFill>
              </a:rPr>
              <a:t>particulate matter</a:t>
            </a:r>
          </a:p>
          <a:p>
            <a:r>
              <a:rPr lang="en-US" sz="2400" dirty="0">
                <a:solidFill>
                  <a:schemeClr val="bg1"/>
                </a:solidFill>
              </a:rPr>
              <a:t>formaldehyde</a:t>
            </a:r>
          </a:p>
          <a:p>
            <a:r>
              <a:rPr lang="en-US" sz="2400" dirty="0">
                <a:solidFill>
                  <a:schemeClr val="bg1"/>
                </a:solidFill>
              </a:rPr>
              <a:t>heavy metals</a:t>
            </a:r>
          </a:p>
          <a:p>
            <a:r>
              <a:rPr lang="en-US" sz="2400" dirty="0">
                <a:solidFill>
                  <a:schemeClr val="bg1"/>
                </a:solidFill>
              </a:rPr>
              <a:t>carbon monoxide</a:t>
            </a:r>
          </a:p>
          <a:p>
            <a:r>
              <a:rPr lang="en-US" sz="2400" dirty="0">
                <a:solidFill>
                  <a:schemeClr val="bg1"/>
                </a:solidFill>
              </a:rPr>
              <a:t>volatile organic compounds (e.g., benzene, trimethyl benzene, xylenes, aliphatic hydrocarbons, and polycyclic aromatic hydrocarbons)</a:t>
            </a:r>
          </a:p>
          <a:p>
            <a:r>
              <a:rPr lang="en-US" sz="2400" dirty="0">
                <a:solidFill>
                  <a:schemeClr val="bg1"/>
                </a:solidFill>
              </a:rPr>
              <a:t>ozone</a:t>
            </a:r>
          </a:p>
          <a:p>
            <a:r>
              <a:rPr lang="en-US" sz="2400" dirty="0">
                <a:solidFill>
                  <a:schemeClr val="bg1"/>
                </a:solidFill>
              </a:rPr>
              <a:t>methane </a:t>
            </a:r>
          </a:p>
          <a:p>
            <a:r>
              <a:rPr lang="en-US" sz="2400" dirty="0">
                <a:solidFill>
                  <a:schemeClr val="bg1"/>
                </a:solidFill>
              </a:rPr>
              <a:t>hydrogen sulfide (sometimes deadly)  . . .  etc.</a:t>
            </a:r>
          </a:p>
          <a:p>
            <a:endParaRPr lang="en-US" sz="2400"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hlinkClick r:id="rId2"/>
              </a:rPr>
              <a:t>https://www.apha.org/policies-and-advocacy/public-health-policy-statements/policy-database/2019/01/28/impacts-of-unconventional-oil-and-gas-industry</a:t>
            </a:r>
            <a:r>
              <a:rPr kumimoji="0" lang="en-US" sz="1400" b="0" i="0" u="none" strike="noStrike" kern="1200" cap="none" spc="0" normalizeH="0" baseline="0" noProof="0" dirty="0">
                <a:ln>
                  <a:noFill/>
                </a:ln>
                <a:solidFill>
                  <a:prstClr val="black"/>
                </a:solidFill>
                <a:effectLst/>
                <a:uLnTx/>
                <a:uFillTx/>
                <a:latin typeface="Arial"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Arial" charset="0"/>
              <a:ea typeface="+mn-ea"/>
              <a:cs typeface="+mn-cs"/>
              <a:hlinkClick r:id="rId3"/>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hlinkClick r:id="rId4"/>
              </a:rPr>
              <a:t>http://www.bls.gov/iif/oshwc/cfoi/osar0018.htm</a:t>
            </a: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7289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8458200" cy="6155531"/>
          </a:xfrm>
          <a:prstGeom prst="rect">
            <a:avLst/>
          </a:prstGeom>
          <a:noFill/>
        </p:spPr>
        <p:txBody>
          <a:bodyPr wrap="square" rtlCol="0">
            <a:spAutoFit/>
          </a:bodyPr>
          <a:lstStyle/>
          <a:p>
            <a:pPr fontAlgn="auto">
              <a:spcBef>
                <a:spcPts val="0"/>
              </a:spcBef>
              <a:spcAft>
                <a:spcPts val="0"/>
              </a:spcAft>
            </a:pPr>
            <a:r>
              <a:rPr lang="en-US" sz="2200" dirty="0">
                <a:solidFill>
                  <a:prstClr val="black"/>
                </a:solidFill>
                <a:latin typeface="Calisto MT"/>
              </a:rPr>
              <a:t>In addition to the health effects of fossil fuel burning that are already present today, please name some of the climate mediated effects that we expect to see much more of in the near future:</a:t>
            </a:r>
          </a:p>
          <a:p>
            <a:pPr fontAlgn="auto">
              <a:spcBef>
                <a:spcPts val="0"/>
              </a:spcBef>
              <a:spcAft>
                <a:spcPts val="0"/>
              </a:spcAft>
            </a:pPr>
            <a:endParaRPr lang="en-US" sz="2200" dirty="0">
              <a:solidFill>
                <a:prstClr val="black"/>
              </a:solidFill>
              <a:latin typeface="Calisto MT"/>
            </a:endParaRPr>
          </a:p>
          <a:p>
            <a:pPr marL="457200" indent="-457200" fontAlgn="auto">
              <a:spcBef>
                <a:spcPts val="0"/>
              </a:spcBef>
              <a:spcAft>
                <a:spcPts val="0"/>
              </a:spcAft>
              <a:buFont typeface="+mj-lt"/>
              <a:buAutoNum type="alphaLcParenR"/>
            </a:pPr>
            <a:r>
              <a:rPr lang="en-US" sz="2200" dirty="0">
                <a:solidFill>
                  <a:prstClr val="black"/>
                </a:solidFill>
                <a:latin typeface="Calisto MT"/>
              </a:rPr>
              <a:t>more frequent severe weather events (these come with injuries, illnesses, and deaths)</a:t>
            </a:r>
          </a:p>
          <a:p>
            <a:pPr marL="457200" indent="-457200" fontAlgn="auto">
              <a:spcBef>
                <a:spcPts val="0"/>
              </a:spcBef>
              <a:spcAft>
                <a:spcPts val="0"/>
              </a:spcAft>
              <a:buFont typeface="+mj-lt"/>
              <a:buAutoNum type="alphaLcParenR"/>
            </a:pPr>
            <a:endParaRPr lang="en-US" sz="2200" dirty="0">
              <a:solidFill>
                <a:prstClr val="black"/>
              </a:solidFill>
              <a:latin typeface="Calisto MT"/>
            </a:endParaRPr>
          </a:p>
          <a:p>
            <a:pPr marL="457200" indent="-457200" fontAlgn="auto">
              <a:spcBef>
                <a:spcPts val="0"/>
              </a:spcBef>
              <a:spcAft>
                <a:spcPts val="0"/>
              </a:spcAft>
              <a:buFont typeface="+mj-lt"/>
              <a:buAutoNum type="alphaLcParenR"/>
            </a:pPr>
            <a:r>
              <a:rPr lang="en-US" sz="2200" dirty="0">
                <a:solidFill>
                  <a:prstClr val="black"/>
                </a:solidFill>
                <a:latin typeface="Calisto MT"/>
              </a:rPr>
              <a:t>the quality or quantity of water supplies in some areas are expected to decrease and which may lead to deprivation and civil conflicts</a:t>
            </a:r>
          </a:p>
          <a:p>
            <a:pPr marL="457200" indent="-457200" fontAlgn="auto">
              <a:spcBef>
                <a:spcPts val="0"/>
              </a:spcBef>
              <a:spcAft>
                <a:spcPts val="0"/>
              </a:spcAft>
              <a:buFont typeface="+mj-lt"/>
              <a:buAutoNum type="alphaLcParenR"/>
            </a:pPr>
            <a:endParaRPr lang="en-US" sz="2200" dirty="0">
              <a:solidFill>
                <a:prstClr val="black"/>
              </a:solidFill>
              <a:latin typeface="Calisto MT"/>
            </a:endParaRPr>
          </a:p>
          <a:p>
            <a:pPr marL="457200" indent="-457200" fontAlgn="auto">
              <a:spcBef>
                <a:spcPts val="0"/>
              </a:spcBef>
              <a:spcAft>
                <a:spcPts val="0"/>
              </a:spcAft>
              <a:buFont typeface="+mj-lt"/>
              <a:buAutoNum type="alphaLcParenR"/>
            </a:pPr>
            <a:r>
              <a:rPr lang="en-US" sz="2200" dirty="0">
                <a:solidFill>
                  <a:prstClr val="black"/>
                </a:solidFill>
                <a:latin typeface="Calisto MT"/>
              </a:rPr>
              <a:t>the number of heat related deaths will likely increase</a:t>
            </a:r>
          </a:p>
          <a:p>
            <a:pPr marL="457200" indent="-457200" fontAlgn="auto">
              <a:spcBef>
                <a:spcPts val="0"/>
              </a:spcBef>
              <a:spcAft>
                <a:spcPts val="0"/>
              </a:spcAft>
              <a:buFont typeface="+mj-lt"/>
              <a:buAutoNum type="alphaLcParenR"/>
            </a:pPr>
            <a:endParaRPr lang="en-US" sz="2200" dirty="0">
              <a:solidFill>
                <a:prstClr val="black"/>
              </a:solidFill>
              <a:latin typeface="Calisto MT"/>
            </a:endParaRPr>
          </a:p>
          <a:p>
            <a:pPr marL="457200" indent="-457200" fontAlgn="auto">
              <a:spcBef>
                <a:spcPts val="0"/>
              </a:spcBef>
              <a:spcAft>
                <a:spcPts val="0"/>
              </a:spcAft>
              <a:buFont typeface="+mj-lt"/>
              <a:buAutoNum type="alphaLcParenR"/>
            </a:pPr>
            <a:r>
              <a:rPr lang="en-US" sz="2200" dirty="0">
                <a:solidFill>
                  <a:prstClr val="black"/>
                </a:solidFill>
                <a:latin typeface="Calisto MT"/>
              </a:rPr>
              <a:t>disease carrying insects are expected to further expand their geographic ranges (i.e. the Anopheles mosquito may spread north and take Malaria with it)</a:t>
            </a:r>
          </a:p>
          <a:p>
            <a:pPr marL="457200" indent="-457200" fontAlgn="auto">
              <a:spcBef>
                <a:spcPts val="0"/>
              </a:spcBef>
              <a:spcAft>
                <a:spcPts val="0"/>
              </a:spcAft>
              <a:buFont typeface="+mj-lt"/>
              <a:buAutoNum type="alphaLcParenR"/>
            </a:pPr>
            <a:endParaRPr lang="en-US" sz="2200" dirty="0">
              <a:solidFill>
                <a:prstClr val="black"/>
              </a:solidFill>
              <a:latin typeface="Calisto MT"/>
            </a:endParaRPr>
          </a:p>
          <a:p>
            <a:pPr marL="514350" indent="-514350" fontAlgn="auto">
              <a:spcBef>
                <a:spcPts val="0"/>
              </a:spcBef>
              <a:spcAft>
                <a:spcPts val="0"/>
              </a:spcAft>
              <a:buFontTx/>
              <a:buAutoNum type="alphaLcPeriod" startAt="5"/>
            </a:pPr>
            <a:endParaRPr lang="en-US" sz="2400" dirty="0">
              <a:solidFill>
                <a:prstClr val="black"/>
              </a:solidFill>
              <a:latin typeface="Calisto MT"/>
            </a:endParaRPr>
          </a:p>
          <a:p>
            <a:pPr fontAlgn="auto">
              <a:spcBef>
                <a:spcPts val="0"/>
              </a:spcBef>
              <a:spcAft>
                <a:spcPts val="0"/>
              </a:spcAft>
            </a:pPr>
            <a:r>
              <a:rPr lang="en-US" sz="1800" dirty="0">
                <a:solidFill>
                  <a:prstClr val="black"/>
                </a:solidFill>
                <a:latin typeface="Calisto MT"/>
              </a:rPr>
              <a:t>http://www.cdc.gov/climateandhealth/effects/ </a:t>
            </a:r>
          </a:p>
        </p:txBody>
      </p:sp>
    </p:spTree>
    <p:extLst>
      <p:ext uri="{BB962C8B-B14F-4D97-AF65-F5344CB8AC3E}">
        <p14:creationId xmlns:p14="http://schemas.microsoft.com/office/powerpoint/2010/main" val="40946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7848600" cy="6370975"/>
          </a:xfrm>
          <a:prstGeom prst="rect">
            <a:avLst/>
          </a:prstGeom>
          <a:noFill/>
        </p:spPr>
        <p:txBody>
          <a:bodyPr wrap="square" rtlCol="0">
            <a:spAutoFit/>
          </a:bodyPr>
          <a:lstStyle/>
          <a:p>
            <a:r>
              <a:rPr lang="en-US" b="1" dirty="0">
                <a:solidFill>
                  <a:prstClr val="black"/>
                </a:solidFill>
              </a:rPr>
              <a:t>What if the use of fossil fuels had already harmed and was actively continuing to harm </a:t>
            </a:r>
          </a:p>
          <a:p>
            <a:endParaRPr lang="en-US" b="1" dirty="0">
              <a:solidFill>
                <a:prstClr val="black"/>
              </a:solidFill>
            </a:endParaRPr>
          </a:p>
          <a:p>
            <a:r>
              <a:rPr lang="en-US" sz="2700" dirty="0">
                <a:solidFill>
                  <a:prstClr val="black"/>
                </a:solidFill>
              </a:rPr>
              <a:t>Your family</a:t>
            </a:r>
          </a:p>
          <a:p>
            <a:endParaRPr lang="en-US" sz="2700" dirty="0">
              <a:solidFill>
                <a:prstClr val="black"/>
              </a:solidFill>
            </a:endParaRPr>
          </a:p>
          <a:p>
            <a:r>
              <a:rPr lang="en-US" sz="2700" dirty="0">
                <a:solidFill>
                  <a:prstClr val="black"/>
                </a:solidFill>
              </a:rPr>
              <a:t>Your friends</a:t>
            </a:r>
          </a:p>
          <a:p>
            <a:endParaRPr lang="en-US" sz="2700" dirty="0">
              <a:solidFill>
                <a:prstClr val="black"/>
              </a:solidFill>
            </a:endParaRPr>
          </a:p>
          <a:p>
            <a:r>
              <a:rPr lang="en-US" sz="2700" dirty="0">
                <a:solidFill>
                  <a:prstClr val="black"/>
                </a:solidFill>
              </a:rPr>
              <a:t>Your community</a:t>
            </a:r>
          </a:p>
          <a:p>
            <a:endParaRPr lang="en-US" sz="2700" dirty="0">
              <a:solidFill>
                <a:prstClr val="black"/>
              </a:solidFill>
            </a:endParaRPr>
          </a:p>
          <a:p>
            <a:r>
              <a:rPr lang="en-US" sz="2700" dirty="0">
                <a:solidFill>
                  <a:prstClr val="black"/>
                </a:solidFill>
              </a:rPr>
              <a:t>Your country</a:t>
            </a:r>
          </a:p>
          <a:p>
            <a:endParaRPr lang="en-US" sz="2700" dirty="0">
              <a:solidFill>
                <a:prstClr val="black"/>
              </a:solidFill>
            </a:endParaRPr>
          </a:p>
          <a:p>
            <a:r>
              <a:rPr lang="en-US" sz="2700" dirty="0">
                <a:solidFill>
                  <a:prstClr val="black"/>
                </a:solidFill>
              </a:rPr>
              <a:t>. . .  and everyone else on the planet</a:t>
            </a:r>
          </a:p>
          <a:p>
            <a:r>
              <a:rPr lang="en-US" sz="2700" dirty="0">
                <a:solidFill>
                  <a:prstClr val="black"/>
                </a:solidFill>
              </a:rPr>
              <a:t>          </a:t>
            </a:r>
          </a:p>
          <a:p>
            <a:r>
              <a:rPr lang="en-US" sz="2700" dirty="0">
                <a:solidFill>
                  <a:prstClr val="black"/>
                </a:solidFill>
              </a:rPr>
              <a:t>It is </a:t>
            </a:r>
          </a:p>
          <a:p>
            <a:r>
              <a:rPr lang="en-US" sz="2700" dirty="0">
                <a:solidFill>
                  <a:prstClr val="black"/>
                </a:solidFill>
              </a:rPr>
              <a:t>and the public health literature can tell this story </a:t>
            </a:r>
          </a:p>
        </p:txBody>
      </p:sp>
    </p:spTree>
    <p:extLst>
      <p:ext uri="{BB962C8B-B14F-4D97-AF65-F5344CB8AC3E}">
        <p14:creationId xmlns:p14="http://schemas.microsoft.com/office/powerpoint/2010/main" val="25565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28446"/>
            <a:ext cx="8153400" cy="6124754"/>
          </a:xfrm>
          <a:prstGeom prst="rect">
            <a:avLst/>
          </a:prstGeom>
          <a:noFill/>
        </p:spPr>
        <p:txBody>
          <a:bodyPr wrap="square" rtlCol="0">
            <a:spAutoFit/>
          </a:bodyPr>
          <a:lstStyle/>
          <a:p>
            <a:r>
              <a:rPr lang="en-US" dirty="0">
                <a:solidFill>
                  <a:prstClr val="black"/>
                </a:solidFill>
              </a:rPr>
              <a:t>If people understand how unsustainable energy sources are already hurting their loved ones . . . </a:t>
            </a:r>
          </a:p>
          <a:p>
            <a:endParaRPr lang="en-US" dirty="0">
              <a:solidFill>
                <a:prstClr val="black"/>
              </a:solidFill>
            </a:endParaRPr>
          </a:p>
          <a:p>
            <a:r>
              <a:rPr lang="en-US" dirty="0">
                <a:solidFill>
                  <a:prstClr val="black"/>
                </a:solidFill>
              </a:rPr>
              <a:t>they can better perceive the problem and start talking with others about solutions</a:t>
            </a:r>
          </a:p>
          <a:p>
            <a:endParaRPr lang="en-US" dirty="0">
              <a:solidFill>
                <a:prstClr val="black"/>
              </a:solidFill>
            </a:endParaRPr>
          </a:p>
          <a:p>
            <a:r>
              <a:rPr lang="en-US" dirty="0">
                <a:solidFill>
                  <a:prstClr val="black"/>
                </a:solidFill>
              </a:rPr>
              <a:t>Others?</a:t>
            </a:r>
          </a:p>
          <a:p>
            <a:r>
              <a:rPr lang="en-US" dirty="0">
                <a:solidFill>
                  <a:prstClr val="black"/>
                </a:solidFill>
              </a:rPr>
              <a:t>		Governments  (local and national)</a:t>
            </a:r>
          </a:p>
          <a:p>
            <a:r>
              <a:rPr lang="en-US" dirty="0">
                <a:solidFill>
                  <a:prstClr val="black"/>
                </a:solidFill>
              </a:rPr>
              <a:t>		Hospitals</a:t>
            </a:r>
          </a:p>
          <a:p>
            <a:r>
              <a:rPr lang="en-US" dirty="0">
                <a:solidFill>
                  <a:prstClr val="black"/>
                </a:solidFill>
              </a:rPr>
              <a:t>		Health Systems and Payers</a:t>
            </a:r>
          </a:p>
          <a:p>
            <a:r>
              <a:rPr lang="en-US" dirty="0">
                <a:solidFill>
                  <a:prstClr val="black"/>
                </a:solidFill>
              </a:rPr>
              <a:t>       		Corporations</a:t>
            </a:r>
          </a:p>
          <a:p>
            <a:r>
              <a:rPr lang="en-US" dirty="0">
                <a:solidFill>
                  <a:prstClr val="black"/>
                </a:solidFill>
              </a:rPr>
              <a:t>      		Organized Religions</a:t>
            </a:r>
          </a:p>
          <a:p>
            <a:r>
              <a:rPr lang="en-US" dirty="0">
                <a:solidFill>
                  <a:prstClr val="black"/>
                </a:solidFill>
              </a:rPr>
              <a:t>       		Trade Associations</a:t>
            </a:r>
          </a:p>
          <a:p>
            <a:r>
              <a:rPr lang="en-US" dirty="0">
                <a:solidFill>
                  <a:prstClr val="black"/>
                </a:solidFill>
              </a:rPr>
              <a:t>       		Educational Institutions etc.</a:t>
            </a:r>
          </a:p>
        </p:txBody>
      </p:sp>
    </p:spTree>
    <p:extLst>
      <p:ext uri="{BB962C8B-B14F-4D97-AF65-F5344CB8AC3E}">
        <p14:creationId xmlns:p14="http://schemas.microsoft.com/office/powerpoint/2010/main" val="20492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81000"/>
            <a:ext cx="7543800" cy="6124754"/>
          </a:xfrm>
          <a:prstGeom prst="rect">
            <a:avLst/>
          </a:prstGeom>
          <a:noFill/>
        </p:spPr>
        <p:txBody>
          <a:bodyPr wrap="square" rtlCol="0">
            <a:spAutoFit/>
          </a:bodyPr>
          <a:lstStyle/>
          <a:p>
            <a:r>
              <a:rPr lang="en-US" b="1" dirty="0">
                <a:solidFill>
                  <a:prstClr val="black"/>
                </a:solidFill>
              </a:rPr>
              <a:t>To a large extent you </a:t>
            </a:r>
          </a:p>
          <a:p>
            <a:r>
              <a:rPr lang="en-US" b="1" dirty="0">
                <a:solidFill>
                  <a:prstClr val="black"/>
                </a:solidFill>
              </a:rPr>
              <a:t>(the students and faculty here today)</a:t>
            </a:r>
          </a:p>
          <a:p>
            <a:endParaRPr lang="en-US" b="1" dirty="0">
              <a:solidFill>
                <a:prstClr val="black"/>
              </a:solidFill>
            </a:endParaRPr>
          </a:p>
          <a:p>
            <a:r>
              <a:rPr lang="en-US" b="1" dirty="0">
                <a:solidFill>
                  <a:prstClr val="black"/>
                </a:solidFill>
              </a:rPr>
              <a:t>already have a broad understanding of the health effects of fossil fuels that are mediated by climate change </a:t>
            </a:r>
          </a:p>
          <a:p>
            <a:endParaRPr lang="en-US" b="1" dirty="0">
              <a:solidFill>
                <a:prstClr val="black"/>
              </a:solidFill>
            </a:endParaRPr>
          </a:p>
          <a:p>
            <a:r>
              <a:rPr lang="en-US" b="1" dirty="0">
                <a:solidFill>
                  <a:prstClr val="black"/>
                </a:solidFill>
              </a:rPr>
              <a:t>and you know that fossil fuels are </a:t>
            </a:r>
            <a:r>
              <a:rPr lang="en-US" b="1" u="sng" dirty="0">
                <a:solidFill>
                  <a:prstClr val="black"/>
                </a:solidFill>
              </a:rPr>
              <a:t>not</a:t>
            </a:r>
            <a:r>
              <a:rPr lang="en-US" b="1" dirty="0">
                <a:solidFill>
                  <a:prstClr val="black"/>
                </a:solidFill>
              </a:rPr>
              <a:t> the only driver of climate change</a:t>
            </a:r>
          </a:p>
          <a:p>
            <a:endParaRPr lang="en-US" b="1" dirty="0">
              <a:solidFill>
                <a:prstClr val="black"/>
              </a:solidFill>
            </a:endParaRPr>
          </a:p>
          <a:p>
            <a:r>
              <a:rPr lang="en-US" b="1" dirty="0">
                <a:solidFill>
                  <a:prstClr val="black"/>
                </a:solidFill>
              </a:rPr>
              <a:t>but we also cannot forget that climate change is </a:t>
            </a:r>
            <a:r>
              <a:rPr lang="en-US" b="1" u="sng" dirty="0">
                <a:solidFill>
                  <a:prstClr val="black"/>
                </a:solidFill>
              </a:rPr>
              <a:t>not</a:t>
            </a:r>
            <a:r>
              <a:rPr lang="en-US" b="1" dirty="0">
                <a:solidFill>
                  <a:prstClr val="black"/>
                </a:solidFill>
              </a:rPr>
              <a:t> the only effect of fossil fuels</a:t>
            </a:r>
          </a:p>
          <a:p>
            <a:endParaRPr lang="en-US" b="1" u="sng" dirty="0">
              <a:solidFill>
                <a:prstClr val="black"/>
              </a:solidFill>
            </a:endParaRPr>
          </a:p>
          <a:p>
            <a:endParaRPr lang="en-US" b="1" dirty="0">
              <a:solidFill>
                <a:prstClr val="black"/>
              </a:solidFill>
            </a:endParaRPr>
          </a:p>
        </p:txBody>
      </p:sp>
    </p:spTree>
    <p:extLst>
      <p:ext uri="{BB962C8B-B14F-4D97-AF65-F5344CB8AC3E}">
        <p14:creationId xmlns:p14="http://schemas.microsoft.com/office/powerpoint/2010/main" val="389225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1BA32FF-A84D-4E0A-B111-DE06C00FAB7B}"/>
              </a:ext>
            </a:extLst>
          </p:cNvPr>
          <p:cNvSpPr/>
          <p:nvPr/>
        </p:nvSpPr>
        <p:spPr>
          <a:xfrm>
            <a:off x="3352800" y="1918138"/>
            <a:ext cx="5562600" cy="471126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B623371-D8F6-4F5D-B90B-2BCC8F592B12}"/>
              </a:ext>
            </a:extLst>
          </p:cNvPr>
          <p:cNvSpPr/>
          <p:nvPr/>
        </p:nvSpPr>
        <p:spPr>
          <a:xfrm>
            <a:off x="1943100" y="888289"/>
            <a:ext cx="5715000" cy="4711262"/>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DFDE34-F6D2-4446-8CB6-8AF37E5956BF}"/>
              </a:ext>
            </a:extLst>
          </p:cNvPr>
          <p:cNvSpPr txBox="1"/>
          <p:nvPr/>
        </p:nvSpPr>
        <p:spPr>
          <a:xfrm>
            <a:off x="2933700" y="1418731"/>
            <a:ext cx="2971800" cy="954107"/>
          </a:xfrm>
          <a:prstGeom prst="rect">
            <a:avLst/>
          </a:prstGeom>
          <a:noFill/>
        </p:spPr>
        <p:txBody>
          <a:bodyPr wrap="square" rtlCol="0">
            <a:spAutoFit/>
          </a:bodyPr>
          <a:lstStyle/>
          <a:p>
            <a:r>
              <a:rPr lang="en-US" dirty="0"/>
              <a:t>Climate Change</a:t>
            </a:r>
          </a:p>
          <a:p>
            <a:r>
              <a:rPr lang="en-US" dirty="0"/>
              <a:t>Effects</a:t>
            </a:r>
          </a:p>
        </p:txBody>
      </p:sp>
      <p:sp>
        <p:nvSpPr>
          <p:cNvPr id="6" name="TextBox 5">
            <a:extLst>
              <a:ext uri="{FF2B5EF4-FFF2-40B4-BE49-F238E27FC236}">
                <a16:creationId xmlns:a16="http://schemas.microsoft.com/office/drawing/2014/main" id="{A8A6FEA7-0E5D-4CDB-9114-400F7D207EDE}"/>
              </a:ext>
            </a:extLst>
          </p:cNvPr>
          <p:cNvSpPr txBox="1"/>
          <p:nvPr/>
        </p:nvSpPr>
        <p:spPr>
          <a:xfrm>
            <a:off x="6286500" y="5220848"/>
            <a:ext cx="2209800" cy="954107"/>
          </a:xfrm>
          <a:prstGeom prst="rect">
            <a:avLst/>
          </a:prstGeom>
          <a:noFill/>
        </p:spPr>
        <p:txBody>
          <a:bodyPr wrap="square" rtlCol="0">
            <a:spAutoFit/>
          </a:bodyPr>
          <a:lstStyle/>
          <a:p>
            <a:r>
              <a:rPr lang="en-US" dirty="0"/>
              <a:t>Fossil Fuel</a:t>
            </a:r>
          </a:p>
          <a:p>
            <a:r>
              <a:rPr lang="en-US" dirty="0"/>
              <a:t>Effects</a:t>
            </a:r>
          </a:p>
        </p:txBody>
      </p:sp>
      <p:sp>
        <p:nvSpPr>
          <p:cNvPr id="7" name="TextBox 6">
            <a:extLst>
              <a:ext uri="{FF2B5EF4-FFF2-40B4-BE49-F238E27FC236}">
                <a16:creationId xmlns:a16="http://schemas.microsoft.com/office/drawing/2014/main" id="{3BFE6177-CB70-4D60-AE20-A4D2C2B5C2A9}"/>
              </a:ext>
            </a:extLst>
          </p:cNvPr>
          <p:cNvSpPr txBox="1"/>
          <p:nvPr/>
        </p:nvSpPr>
        <p:spPr>
          <a:xfrm>
            <a:off x="4091152" y="2969263"/>
            <a:ext cx="2971800" cy="1384995"/>
          </a:xfrm>
          <a:prstGeom prst="rect">
            <a:avLst/>
          </a:prstGeom>
          <a:noFill/>
        </p:spPr>
        <p:txBody>
          <a:bodyPr wrap="square" rtlCol="0">
            <a:spAutoFit/>
          </a:bodyPr>
          <a:lstStyle/>
          <a:p>
            <a:r>
              <a:rPr lang="en-US" dirty="0"/>
              <a:t>Fossil Fuel Mediated Climate Change Effects</a:t>
            </a:r>
          </a:p>
        </p:txBody>
      </p:sp>
      <p:sp>
        <p:nvSpPr>
          <p:cNvPr id="8" name="TextBox 7">
            <a:extLst>
              <a:ext uri="{FF2B5EF4-FFF2-40B4-BE49-F238E27FC236}">
                <a16:creationId xmlns:a16="http://schemas.microsoft.com/office/drawing/2014/main" id="{2FC5A6B2-4BB9-4E1C-9FA0-D09051C10A09}"/>
              </a:ext>
            </a:extLst>
          </p:cNvPr>
          <p:cNvSpPr txBox="1"/>
          <p:nvPr/>
        </p:nvSpPr>
        <p:spPr>
          <a:xfrm>
            <a:off x="381000" y="0"/>
            <a:ext cx="8534400" cy="523220"/>
          </a:xfrm>
          <a:prstGeom prst="rect">
            <a:avLst/>
          </a:prstGeom>
          <a:noFill/>
        </p:spPr>
        <p:txBody>
          <a:bodyPr wrap="square" rtlCol="0">
            <a:spAutoFit/>
          </a:bodyPr>
          <a:lstStyle/>
          <a:p>
            <a:r>
              <a:rPr lang="en-US" dirty="0"/>
              <a:t>Discussion Frames: A Ven Diagram of Health Effects </a:t>
            </a:r>
          </a:p>
        </p:txBody>
      </p:sp>
    </p:spTree>
    <p:extLst>
      <p:ext uri="{BB962C8B-B14F-4D97-AF65-F5344CB8AC3E}">
        <p14:creationId xmlns:p14="http://schemas.microsoft.com/office/powerpoint/2010/main" val="1232086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2">
      <a:majorFont>
        <a:latin typeface="Papyrus"/>
        <a:ea typeface=""/>
        <a:cs typeface=""/>
      </a:majorFont>
      <a:minorFont>
        <a:latin typeface="Calisto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Interview Presentation  January 2012</Template>
  <TotalTime>5618</TotalTime>
  <Words>4650</Words>
  <Application>Microsoft Office PowerPoint</Application>
  <PresentationFormat>On-screen Show (4:3)</PresentationFormat>
  <Paragraphs>680</Paragraphs>
  <Slides>55</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55</vt:i4>
      </vt:variant>
    </vt:vector>
  </HeadingPairs>
  <TitlesOfParts>
    <vt:vector size="63" baseType="lpstr">
      <vt:lpstr>Arial</vt:lpstr>
      <vt:lpstr>Calisto MT</vt:lpstr>
      <vt:lpstr>Century Gothic</vt:lpstr>
      <vt:lpstr>Papyrus</vt:lpstr>
      <vt:lpstr>Wingdings 3</vt:lpstr>
      <vt:lpstr>Wisp</vt:lpstr>
      <vt:lpstr>1_Office Theme</vt:lpstr>
      <vt:lpstr>1_Wisp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computer124</dc:creator>
  <cp:lastModifiedBy>Elodie Nonguierma</cp:lastModifiedBy>
  <cp:revision>219</cp:revision>
  <dcterms:created xsi:type="dcterms:W3CDTF">2012-01-17T22:39:12Z</dcterms:created>
  <dcterms:modified xsi:type="dcterms:W3CDTF">2021-03-09T14:35:31Z</dcterms:modified>
</cp:coreProperties>
</file>