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49"/>
  </p:notesMasterIdLst>
  <p:sldIdLst>
    <p:sldId id="296" r:id="rId7"/>
    <p:sldId id="925" r:id="rId8"/>
    <p:sldId id="677" r:id="rId9"/>
    <p:sldId id="748" r:id="rId10"/>
    <p:sldId id="416" r:id="rId11"/>
    <p:sldId id="676" r:id="rId12"/>
    <p:sldId id="421" r:id="rId13"/>
    <p:sldId id="749" r:id="rId14"/>
    <p:sldId id="930" r:id="rId15"/>
    <p:sldId id="929" r:id="rId16"/>
    <p:sldId id="932" r:id="rId17"/>
    <p:sldId id="928" r:id="rId18"/>
    <p:sldId id="428" r:id="rId19"/>
    <p:sldId id="567" r:id="rId20"/>
    <p:sldId id="750" r:id="rId21"/>
    <p:sldId id="706" r:id="rId22"/>
    <p:sldId id="747" r:id="rId23"/>
    <p:sldId id="668" r:id="rId24"/>
    <p:sldId id="736" r:id="rId25"/>
    <p:sldId id="582" r:id="rId26"/>
    <p:sldId id="931" r:id="rId27"/>
    <p:sldId id="672" r:id="rId28"/>
    <p:sldId id="714" r:id="rId29"/>
    <p:sldId id="656" r:id="rId30"/>
    <p:sldId id="660" r:id="rId31"/>
    <p:sldId id="745" r:id="rId32"/>
    <p:sldId id="631" r:id="rId33"/>
    <p:sldId id="626" r:id="rId34"/>
    <p:sldId id="665" r:id="rId35"/>
    <p:sldId id="746" r:id="rId36"/>
    <p:sldId id="576" r:id="rId37"/>
    <p:sldId id="652" r:id="rId38"/>
    <p:sldId id="754" r:id="rId39"/>
    <p:sldId id="675" r:id="rId40"/>
    <p:sldId id="664" r:id="rId41"/>
    <p:sldId id="705" r:id="rId42"/>
    <p:sldId id="276" r:id="rId43"/>
    <p:sldId id="674" r:id="rId44"/>
    <p:sldId id="679" r:id="rId45"/>
    <p:sldId id="670" r:id="rId46"/>
    <p:sldId id="671" r:id="rId47"/>
    <p:sldId id="757" r:id="rId4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28" userDrawn="1">
          <p15:clr>
            <a:srgbClr val="A4A3A4"/>
          </p15:clr>
        </p15:guide>
        <p15:guide id="2" pos="3312" userDrawn="1">
          <p15:clr>
            <a:srgbClr val="A4A3A4"/>
          </p15:clr>
        </p15:guide>
        <p15:guide id="3" orient="horz" pos="3936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18CE3"/>
    <a:srgbClr val="3F93D0"/>
    <a:srgbClr val="3A729A"/>
    <a:srgbClr val="1315D1"/>
    <a:srgbClr val="0D71C0"/>
    <a:srgbClr val="3E3D91"/>
    <a:srgbClr val="2953FF"/>
    <a:srgbClr val="F5F9F0"/>
    <a:srgbClr val="1D5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9"/>
    <p:restoredTop sz="76813" autoAdjust="0"/>
  </p:normalViewPr>
  <p:slideViewPr>
    <p:cSldViewPr snapToGrid="0">
      <p:cViewPr varScale="1">
        <p:scale>
          <a:sx n="53" d="100"/>
          <a:sy n="53" d="100"/>
        </p:scale>
        <p:origin x="1326" y="72"/>
      </p:cViewPr>
      <p:guideLst>
        <p:guide orient="horz" pos="2928"/>
        <p:guide pos="3312"/>
        <p:guide orient="horz" pos="39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78" d="100"/>
          <a:sy n="78" d="100"/>
        </p:scale>
        <p:origin x="4080" y="4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0BF3AC-5ED6-2E4B-8076-CDFDF11D8F6E}" type="datetimeFigureOut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2547642-5B84-8148-B5A0-9FB221017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97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1200" b="0" i="0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61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9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8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84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05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8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61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8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4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9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39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5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67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55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4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3ED16B-C905-4846-9E59-844F77067D33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3844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81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59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87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50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1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57BD2B-D18E-EE4D-BABB-3DE31F9B6A02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65199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B577D05-7AA8-4567-921A-5603C23D5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00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57BD2B-D18E-EE4D-BABB-3DE31F9B6A02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51975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85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4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18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6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5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1273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035120"/>
            <a:ext cx="5486400" cy="1580322"/>
          </a:xfrm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1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79F1-48DE-2747-B9AD-8F94843258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8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2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47642-5B84-8148-B5A0-9FB2210170F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3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C2F1D-B9A1-3846-9146-68D2FC67081F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4F500-14F9-804A-859A-CBBAE8322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6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3D7CF-F714-1644-BBE7-53A0E8E0A005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79A5C-8D5D-A048-9057-1FE1E8AF8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1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67FA5-38EE-254E-9E82-E668ECE7C5E8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EA397-560B-E547-908A-26B24C8A3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_ord_blanc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Tx/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0"/>
            <a:ext cx="3251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B66001EC-B21C-B643-8BC9-A58ED42E3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142329-E779-48E3-845A-11E325DFBC0B}"/>
              </a:ext>
            </a:extLst>
          </p:cNvPr>
          <p:cNvSpPr/>
          <p:nvPr userDrawn="1"/>
        </p:nvSpPr>
        <p:spPr>
          <a:xfrm>
            <a:off x="363557" y="440675"/>
            <a:ext cx="224744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9E09B5-28DF-4B76-B92E-C045EE6552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11366"/>
            <a:ext cx="1787837" cy="54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7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69"/>
            <a:ext cx="12191999" cy="68574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31200" y="1524000"/>
            <a:ext cx="3657600" cy="2133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331200" y="3886200"/>
            <a:ext cx="3657600" cy="22098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" y="1447800"/>
            <a:ext cx="79248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Tx/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</a:p>
          <a:p>
            <a:pPr lvl="0"/>
            <a:r>
              <a:rPr lang="en-US"/>
              <a:t>Bullet 6</a:t>
            </a:r>
          </a:p>
          <a:p>
            <a:pPr lvl="0"/>
            <a:r>
              <a:rPr lang="en-US"/>
              <a:t>Bullet 7</a:t>
            </a:r>
          </a:p>
          <a:p>
            <a:pPr lvl="0"/>
            <a:r>
              <a:rPr lang="en-US"/>
              <a:t>Bullet 8</a:t>
            </a:r>
          </a:p>
          <a:p>
            <a:pPr lvl="0"/>
            <a:r>
              <a:rPr lang="en-US"/>
              <a:t>Bullet 9</a:t>
            </a:r>
          </a:p>
          <a:p>
            <a:pPr lvl="0"/>
            <a:r>
              <a:rPr lang="en-US"/>
              <a:t>Bullet 10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5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714C4-8EC4-E541-9CED-4C2E380E329A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B9CE8-5068-4D44-B7FB-600950A6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F631-3AA1-AD45-94CF-67134A600B4D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0ED2F-DD82-DB46-A8F8-1E0E032A9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7F7C9-9A84-5247-B840-7AD655EFACD9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88A1D-1333-6041-B880-45CC17CFA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6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2C42D-40CD-BA49-BE85-2F23E732B8D9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21FB5-AB47-DE49-867E-AE6DF0093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3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C6AAD-35C4-DA49-B39D-90F0E29B2296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047DF-53CF-394B-B6E1-264AD5DAB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6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BC5ED-C257-6E40-8937-79E078460044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E4423-FB14-4B4F-A3B0-0DE047FE1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1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5D03B-9B9E-5145-8816-02F296A24DCD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545D-FA3F-EB44-BA2B-95976CAF0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B075C-7E9D-4E4F-937B-88F069D212E9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E769-E4B5-3B47-9BC8-3B0230A92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CEF0960-9AE5-3C42-AC81-AC727FF94F17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622E3F6-0A14-E547-9947-22592C1F1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9" charset="-128"/>
          <a:cs typeface="ＭＳ Ｐゴシック" pitchFamily="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pitchFamily="9" charset="-128"/>
          <a:cs typeface="ＭＳ Ｐゴシック" pitchFamily="9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9" charset="-128"/>
          <a:cs typeface="ＭＳ Ｐゴシック" pitchFamily="9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9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9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9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9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cology.wa.gov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epa.gov/sites/production/files/2017-09/documents/chvi_fact_sheet_final.pdf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sites/production/files/2018-11/documents/the-right-respirator-and_proper-fit-508.pdf" TargetMode="External"/><Relationship Id="rId3" Type="http://schemas.openxmlformats.org/officeDocument/2006/relationships/image" Target="../media/image39.jpeg"/><Relationship Id="rId7" Type="http://schemas.openxmlformats.org/officeDocument/2006/relationships/hyperlink" Target="https://www.epa.gov/indoor-air-quality-iaq/create-clean-room-protect-indoor-air-quality-during-wildfire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epa.gov/air-research/smoke-sense-study-citizen-science-project-using-mobile-app" TargetMode="External"/><Relationship Id="rId11" Type="http://schemas.openxmlformats.org/officeDocument/2006/relationships/image" Target="../media/image40.jpeg"/><Relationship Id="rId5" Type="http://schemas.openxmlformats.org/officeDocument/2006/relationships/hyperlink" Target="https://airnow.gov/index.cfm?action=topics.smoke_wildfires_guide_factsheets" TargetMode="External"/><Relationship Id="rId10" Type="http://schemas.openxmlformats.org/officeDocument/2006/relationships/hyperlink" Target="https://www.epa.gov/sites/production/files/2017-07/documents/community_health_vulnerability_index.pdf" TargetMode="External"/><Relationship Id="rId4" Type="http://schemas.openxmlformats.org/officeDocument/2006/relationships/hyperlink" Target="https://airnow.gov/" TargetMode="External"/><Relationship Id="rId9" Type="http://schemas.openxmlformats.org/officeDocument/2006/relationships/hyperlink" Target="https://www.epa.gov/smoke-ready-toolbox-wildfire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cid:image001.jpg@01D2936C.6925511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epa.gov/smoke-ready-toolbox-wildfir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fire.airnow.gov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irnow.gov/index.cfm?action=topics.smoke_wildfires_guide_factsheets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hyperlink" Target="https://www3.epa.gov/airnow/smoke_fires/protect-your-pets-from-wildfire-smoke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hyperlink" Target="https://www3.epa.gov/airnow/smoke_fires/protect-your-large-animals-and-livestock-from-wildfire-smoke.pdf" TargetMode="Externa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1.safelinks.protection.outlook.com/?url=https%3A%2F%2Flnks.gd%2Fl%2FeyJhbGciOiJIUzI1NiJ9.eyJidWxsZXRpbl9saW5rX2lkIjoxMDEsInVyaSI6ImJwMjpjbGljayIsImJ1bGxldGluX2lkIjoiMjAyMDEwMDkuMjg0OTU2OTEiLCJ1cmwiOiJodHRwczovL3d3dy5lcGEuZ292L3Jlc2VhcmNoLWdyYW50cy9pbnRlcnZlbnRpb25zLWFuZC1jb21tdW5pY2F0aW9uLXN0cmF0ZWdpZXMtcmVkdWNlLWhlYWx0aC1yaXNrcy13aWxkbGFuZC1maXJlLXNtb2tlIn0.F5pdY5OpFKwAtnShfzCApXUsd5zl5by_TYSHq1lxjLQ%2Fs%2F704571132%2Fbr%2F86672643981-l&amp;data=02%7C01%7CCascio.Wayne%40epa.gov%7C12e9aa15bbe849737c1508d86c5f9f1b%7C88b378b367484867acf976aacbeca6a7%7C0%7C0%7C637378505230415294&amp;sdata=XNDL4sgh2uacs%2BitUx5W7Put4Ly%2F9lqJGTSS7Y3qD94%3D&amp;reserved=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fc.gov/fireInfo/nfn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F0A93-F629-4946-BA08-A32C028A6B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301083"/>
            <a:ext cx="12192000" cy="6556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586" y="5375389"/>
            <a:ext cx="812378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Case Western University</a:t>
            </a:r>
          </a:p>
          <a:p>
            <a:pPr algn="r"/>
            <a:r>
              <a:rPr lang="en-US" i="1" dirty="0">
                <a:solidFill>
                  <a:schemeClr val="bg1"/>
                </a:solidFill>
              </a:rPr>
              <a:t>“Climate Change and Health” MPHP 441</a:t>
            </a:r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March 31,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2042" y="2582717"/>
            <a:ext cx="84319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Wayne Cascio, MD, FACC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Director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Center for Public Health and Environmental Assessment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Office of Research and Development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US EPA</a:t>
            </a:r>
          </a:p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32101" y="1272285"/>
            <a:ext cx="11391808" cy="11927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/>
                <a:cs typeface="Trebuchet MS"/>
              </a:rPr>
              <a:t>Health Effects of Wildfires</a:t>
            </a:r>
            <a:endParaRPr lang="en-US" sz="4400" b="1" i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289AA-705D-2245-B2CE-FBE01E8BCF27}"/>
              </a:ext>
            </a:extLst>
          </p:cNvPr>
          <p:cNvSpPr txBox="1"/>
          <p:nvPr/>
        </p:nvSpPr>
        <p:spPr>
          <a:xfrm>
            <a:off x="289498" y="5424854"/>
            <a:ext cx="4117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Chiwaukum Creek Wildfire 2014</a:t>
            </a:r>
          </a:p>
          <a:p>
            <a:r>
              <a:rPr lang="en-US" dirty="0">
                <a:solidFill>
                  <a:schemeClr val="bg1"/>
                </a:solidFill>
              </a:rPr>
              <a:t>Okanogan-Wenatchee National Forest</a:t>
            </a:r>
          </a:p>
          <a:p>
            <a:r>
              <a:rPr lang="en-US" dirty="0">
                <a:solidFill>
                  <a:schemeClr val="bg1"/>
                </a:solidFill>
              </a:rPr>
              <a:t>Photo Credit: </a:t>
            </a:r>
            <a:r>
              <a:rPr lang="en-US" dirty="0">
                <a:hlinkClick r:id="rId4"/>
              </a:rPr>
              <a:t>https://ecology.wa.gov/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32CC5-44FF-411C-9C0C-8459522AD0CC}"/>
              </a:ext>
            </a:extLst>
          </p:cNvPr>
          <p:cNvSpPr txBox="1"/>
          <p:nvPr/>
        </p:nvSpPr>
        <p:spPr>
          <a:xfrm>
            <a:off x="1871740" y="6465846"/>
            <a:ext cx="830015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Disclaimer: The views expressed do not necessarily reflect the views or policies of the U.S. EPA.</a:t>
            </a:r>
          </a:p>
        </p:txBody>
      </p:sp>
    </p:spTree>
    <p:extLst>
      <p:ext uri="{BB962C8B-B14F-4D97-AF65-F5344CB8AC3E}">
        <p14:creationId xmlns:p14="http://schemas.microsoft.com/office/powerpoint/2010/main" val="14709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AEF9A-2222-AE47-A5FE-1A5044218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0499" y="251225"/>
            <a:ext cx="9672399" cy="1004081"/>
          </a:xfrm>
        </p:spPr>
        <p:txBody>
          <a:bodyPr/>
          <a:lstStyle/>
          <a:p>
            <a:pPr algn="r"/>
            <a:r>
              <a:rPr lang="en-US" i="1" dirty="0">
                <a:latin typeface="Trebuchet MS" panose="020B0703020202090204" pitchFamily="34" charset="0"/>
              </a:rPr>
              <a:t>Different Types of Wildfire Smoke</a:t>
            </a:r>
          </a:p>
          <a:p>
            <a:pPr algn="r"/>
            <a:r>
              <a:rPr lang="en-US" i="1" dirty="0">
                <a:latin typeface="Trebuchet MS" panose="020B0703020202090204" pitchFamily="34" charset="0"/>
              </a:rPr>
              <a:t>Have Different Toxicological Effects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04B2-A402-CA48-8F2F-080E62C1DF6E}"/>
              </a:ext>
            </a:extLst>
          </p:cNvPr>
          <p:cNvSpPr/>
          <p:nvPr/>
        </p:nvSpPr>
        <p:spPr>
          <a:xfrm>
            <a:off x="1524000" y="6634560"/>
            <a:ext cx="9144000" cy="228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>
                <a:cs typeface="Arial" panose="020B0604020202020204" pitchFamily="34" charset="0"/>
              </a:rPr>
              <a:t>CPHEA/PHITD/CIB                                                                                                                                                                            U.S. EPA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A76D3D-1C91-304F-BC8E-90035887BBCD}"/>
              </a:ext>
            </a:extLst>
          </p:cNvPr>
          <p:cNvGrpSpPr/>
          <p:nvPr/>
        </p:nvGrpSpPr>
        <p:grpSpPr>
          <a:xfrm>
            <a:off x="1328977" y="1347863"/>
            <a:ext cx="8858861" cy="2220844"/>
            <a:chOff x="-195024" y="904935"/>
            <a:chExt cx="8858861" cy="22208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2CA004-37C4-0346-88A6-A545251B341C}"/>
                </a:ext>
              </a:extLst>
            </p:cNvPr>
            <p:cNvGrpSpPr/>
            <p:nvPr/>
          </p:nvGrpSpPr>
          <p:grpSpPr>
            <a:xfrm>
              <a:off x="-195024" y="904936"/>
              <a:ext cx="3695872" cy="2220843"/>
              <a:chOff x="-264597" y="787058"/>
              <a:chExt cx="3695872" cy="2220843"/>
            </a:xfrm>
          </p:grpSpPr>
          <p:pic>
            <p:nvPicPr>
              <p:cNvPr id="11" name="Picture 28" descr="http://ehp.niehs.nih.gov/wp-content/uploads/119/9/ehp.119-a386.g006.png">
                <a:extLst>
                  <a:ext uri="{FF2B5EF4-FFF2-40B4-BE49-F238E27FC236}">
                    <a16:creationId xmlns:a16="http://schemas.microsoft.com/office/drawing/2014/main" id="{30D312F4-1CF2-9544-A5AE-202CEF33C3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51" y="787058"/>
                <a:ext cx="2961124" cy="2220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9A35E0-B2AF-6C43-8884-BF5CED03F303}"/>
                  </a:ext>
                </a:extLst>
              </p:cNvPr>
              <p:cNvSpPr txBox="1"/>
              <p:nvPr/>
            </p:nvSpPr>
            <p:spPr>
              <a:xfrm>
                <a:off x="-264597" y="2656766"/>
                <a:ext cx="28815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Times New Roman" pitchFamily="18" charset="0"/>
                  </a:rPr>
                  <a:t>Peat wildfire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B85BB8-5CBD-2D47-AF95-8BB698C3B73C}"/>
                </a:ext>
              </a:extLst>
            </p:cNvPr>
            <p:cNvGrpSpPr/>
            <p:nvPr/>
          </p:nvGrpSpPr>
          <p:grpSpPr>
            <a:xfrm>
              <a:off x="5550726" y="904935"/>
              <a:ext cx="3113111" cy="2220843"/>
              <a:chOff x="5481153" y="787057"/>
              <a:chExt cx="3113111" cy="2220843"/>
            </a:xfrm>
          </p:grpSpPr>
          <p:pic>
            <p:nvPicPr>
              <p:cNvPr id="9" name="Picture 30" descr="http://2.bp.blogspot.com/-cH9El1YGdcs/UIdpz4_GnqI/AAAAAAAAJRo/_CdMymnDynQ/s1600/Forest+Fire+Wallpaper.jpg">
                <a:extLst>
                  <a:ext uri="{FF2B5EF4-FFF2-40B4-BE49-F238E27FC236}">
                    <a16:creationId xmlns:a16="http://schemas.microsoft.com/office/drawing/2014/main" id="{B9396537-11B9-E64E-86DD-B4C381908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33140" y="787057"/>
                <a:ext cx="2961124" cy="2220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BE028A-226B-7E4A-ABC8-0428E9797977}"/>
                  </a:ext>
                </a:extLst>
              </p:cNvPr>
              <p:cNvSpPr txBox="1"/>
              <p:nvPr/>
            </p:nvSpPr>
            <p:spPr>
              <a:xfrm>
                <a:off x="5481153" y="846820"/>
                <a:ext cx="20588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Times New Roman" pitchFamily="18" charset="0"/>
                  </a:rPr>
                  <a:t>Forest wildfire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61C534-675F-2A43-B800-E6F769120B7D}"/>
              </a:ext>
            </a:extLst>
          </p:cNvPr>
          <p:cNvGrpSpPr/>
          <p:nvPr/>
        </p:nvGrpSpPr>
        <p:grpSpPr>
          <a:xfrm>
            <a:off x="1998864" y="4263019"/>
            <a:ext cx="8203664" cy="2205902"/>
            <a:chOff x="474863" y="4163003"/>
            <a:chExt cx="8203664" cy="2205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107BC1-DF98-1D4E-A7F0-8D54D42117F8}"/>
                </a:ext>
              </a:extLst>
            </p:cNvPr>
            <p:cNvGrpSpPr/>
            <p:nvPr/>
          </p:nvGrpSpPr>
          <p:grpSpPr>
            <a:xfrm>
              <a:off x="474863" y="4181144"/>
              <a:ext cx="3025985" cy="2187761"/>
              <a:chOff x="405290" y="3606905"/>
              <a:chExt cx="3025985" cy="218776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5D86A22-3FC2-AF42-B820-174A3514E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0151" y="3606905"/>
                <a:ext cx="2961124" cy="218776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94EF38-E22E-CE44-B791-EBEF00B9590B}"/>
                  </a:ext>
                </a:extLst>
              </p:cNvPr>
              <p:cNvSpPr txBox="1"/>
              <p:nvPr/>
            </p:nvSpPr>
            <p:spPr>
              <a:xfrm>
                <a:off x="405290" y="5419663"/>
                <a:ext cx="13988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Times New Roman" pitchFamily="18" charset="0"/>
                  </a:rPr>
                  <a:t>Smoldering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407BD3-BA7E-9244-9D93-49D8C1640DA0}"/>
                </a:ext>
              </a:extLst>
            </p:cNvPr>
            <p:cNvGrpSpPr/>
            <p:nvPr/>
          </p:nvGrpSpPr>
          <p:grpSpPr>
            <a:xfrm>
              <a:off x="5702713" y="4163003"/>
              <a:ext cx="2975814" cy="2205902"/>
              <a:chOff x="5633140" y="3588764"/>
              <a:chExt cx="2975814" cy="220590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474BF5-27FB-9946-A12E-EF2EA6359A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47831" y="3588764"/>
                <a:ext cx="2961123" cy="22059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58A4F6-5AF4-CC4A-A45B-F9F70A65C5EF}"/>
                  </a:ext>
                </a:extLst>
              </p:cNvPr>
              <p:cNvSpPr txBox="1"/>
              <p:nvPr/>
            </p:nvSpPr>
            <p:spPr>
              <a:xfrm>
                <a:off x="5633140" y="5423271"/>
                <a:ext cx="14167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Times New Roman" pitchFamily="18" charset="0"/>
                  </a:rPr>
                  <a:t>Flaming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F2AB23-34FA-E040-8977-A5143052F3B8}"/>
              </a:ext>
            </a:extLst>
          </p:cNvPr>
          <p:cNvGrpSpPr/>
          <p:nvPr/>
        </p:nvGrpSpPr>
        <p:grpSpPr>
          <a:xfrm>
            <a:off x="4115077" y="1761860"/>
            <a:ext cx="3820065" cy="3538731"/>
            <a:chOff x="2591076" y="1376087"/>
            <a:chExt cx="3820065" cy="35387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2DCD5C-0648-4F42-8BCF-0EEEB388C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6103" y="2604057"/>
              <a:ext cx="2170938" cy="2310761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5E3D06-6F12-6B40-96E8-BFA794530F85}"/>
                </a:ext>
              </a:extLst>
            </p:cNvPr>
            <p:cNvSpPr txBox="1"/>
            <p:nvPr/>
          </p:nvSpPr>
          <p:spPr>
            <a:xfrm>
              <a:off x="3609922" y="1376087"/>
              <a:ext cx="192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n-lt"/>
                  <a:cs typeface="Times New Roman" pitchFamily="18" charset="0"/>
                </a:rPr>
                <a:t>Particulate Matter</a:t>
              </a:r>
            </a:p>
            <a:p>
              <a:pPr algn="ctr"/>
              <a:r>
                <a:rPr lang="en-US" b="1" dirty="0">
                  <a:latin typeface="+mn-lt"/>
                  <a:cs typeface="Times New Roman" pitchFamily="18" charset="0"/>
                </a:rPr>
                <a:t>(PM)</a:t>
              </a:r>
              <a:endParaRPr lang="en-US" b="1" dirty="0">
                <a:latin typeface="+mn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C576AB-68C3-714B-AD7E-4D664AEA3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91860">
              <a:off x="2575183" y="3865817"/>
              <a:ext cx="1222876" cy="86824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8347E7-9811-6D43-B5A8-BFE081BE4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1076" y="1981048"/>
              <a:ext cx="1222876" cy="86824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BC7746-DD80-624B-A1B9-FDA80A4A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25910" flipH="1">
              <a:off x="5042138" y="2177604"/>
              <a:ext cx="1222876" cy="86824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F8960AB-623C-4443-9F6C-42DF57F3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17310" flipH="1">
              <a:off x="5365582" y="3728881"/>
              <a:ext cx="1222876" cy="8682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87C937-7E86-5D40-A979-376FC5124E5A}"/>
              </a:ext>
            </a:extLst>
          </p:cNvPr>
          <p:cNvGrpSpPr/>
          <p:nvPr/>
        </p:nvGrpSpPr>
        <p:grpSpPr>
          <a:xfrm>
            <a:off x="5486679" y="2624097"/>
            <a:ext cx="1424964" cy="2642309"/>
            <a:chOff x="3880174" y="2568828"/>
            <a:chExt cx="1424964" cy="264230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BC1C94-4033-6841-A97F-4C78359ECF1B}"/>
                </a:ext>
              </a:extLst>
            </p:cNvPr>
            <p:cNvSpPr txBox="1"/>
            <p:nvPr/>
          </p:nvSpPr>
          <p:spPr>
            <a:xfrm>
              <a:off x="3880174" y="2568828"/>
              <a:ext cx="1031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n-lt"/>
                  <a:cs typeface="Times New Roman" pitchFamily="18" charset="0"/>
                </a:rPr>
                <a:t>Ultrafine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97AFEF-C978-F544-B743-0E8CF5EA302D}"/>
                </a:ext>
              </a:extLst>
            </p:cNvPr>
            <p:cNvSpPr txBox="1"/>
            <p:nvPr/>
          </p:nvSpPr>
          <p:spPr>
            <a:xfrm>
              <a:off x="4273237" y="4872583"/>
              <a:ext cx="1031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n-lt"/>
                  <a:cs typeface="Times New Roman" pitchFamily="18" charset="0"/>
                </a:rPr>
                <a:t>Coarse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2CEBF3-2A94-8F43-B340-AA40F34F3872}"/>
                </a:ext>
              </a:extLst>
            </p:cNvPr>
            <p:cNvSpPr txBox="1"/>
            <p:nvPr/>
          </p:nvSpPr>
          <p:spPr>
            <a:xfrm>
              <a:off x="4108943" y="3869274"/>
              <a:ext cx="1031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n-lt"/>
                  <a:cs typeface="Times New Roman" pitchFamily="18" charset="0"/>
                </a:rPr>
                <a:t>Fine</a:t>
              </a:r>
              <a:endParaRPr lang="en-US" sz="1600" b="1" dirty="0">
                <a:latin typeface="+mn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4491-D627-E14A-A311-EA5F6042057E}"/>
              </a:ext>
            </a:extLst>
          </p:cNvPr>
          <p:cNvGrpSpPr/>
          <p:nvPr/>
        </p:nvGrpSpPr>
        <p:grpSpPr>
          <a:xfrm>
            <a:off x="5226682" y="1297590"/>
            <a:ext cx="1877782" cy="319259"/>
            <a:chOff x="3672814" y="814835"/>
            <a:chExt cx="1877782" cy="31925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D3679-47DD-4043-A0AF-7F8F14CBA1E9}"/>
                </a:ext>
              </a:extLst>
            </p:cNvPr>
            <p:cNvSpPr txBox="1"/>
            <p:nvPr/>
          </p:nvSpPr>
          <p:spPr>
            <a:xfrm>
              <a:off x="4016236" y="814835"/>
              <a:ext cx="1106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  <a:cs typeface="Times New Roman" pitchFamily="18" charset="0"/>
                </a:rPr>
                <a:t>Fuel type</a:t>
              </a:r>
              <a:endParaRPr lang="en-US" sz="1400" b="1" dirty="0">
                <a:latin typeface="+mn-lt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62E5391-BFD2-AA4A-A13C-CA6292EFD6A5}"/>
                </a:ext>
              </a:extLst>
            </p:cNvPr>
            <p:cNvCxnSpPr/>
            <p:nvPr/>
          </p:nvCxnSpPr>
          <p:spPr>
            <a:xfrm flipH="1">
              <a:off x="3672814" y="1134094"/>
              <a:ext cx="365760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D2AD50C-5455-5547-851D-7D887E95DA3F}"/>
                </a:ext>
              </a:extLst>
            </p:cNvPr>
            <p:cNvCxnSpPr/>
            <p:nvPr/>
          </p:nvCxnSpPr>
          <p:spPr>
            <a:xfrm>
              <a:off x="5184836" y="1134094"/>
              <a:ext cx="365760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E8C5B5-A5A7-D549-BB55-51BF25EE8013}"/>
              </a:ext>
            </a:extLst>
          </p:cNvPr>
          <p:cNvGrpSpPr/>
          <p:nvPr/>
        </p:nvGrpSpPr>
        <p:grpSpPr>
          <a:xfrm>
            <a:off x="2450499" y="3625768"/>
            <a:ext cx="1106022" cy="571462"/>
            <a:chOff x="926499" y="3126722"/>
            <a:chExt cx="1106022" cy="110729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AF5469-FBD2-2048-BB90-9FE54CF9D8D0}"/>
                </a:ext>
              </a:extLst>
            </p:cNvPr>
            <p:cNvSpPr txBox="1"/>
            <p:nvPr/>
          </p:nvSpPr>
          <p:spPr>
            <a:xfrm>
              <a:off x="926499" y="3393131"/>
              <a:ext cx="1106022" cy="596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  <a:cs typeface="Times New Roman" pitchFamily="18" charset="0"/>
                </a:rPr>
                <a:t>Fuel type</a:t>
              </a:r>
              <a:endParaRPr lang="en-US" sz="1400" b="1" dirty="0">
                <a:latin typeface="+mn-lt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3272FD5-67D6-6646-9970-31864554CC3D}"/>
                </a:ext>
              </a:extLst>
            </p:cNvPr>
            <p:cNvCxnSpPr/>
            <p:nvPr/>
          </p:nvCxnSpPr>
          <p:spPr>
            <a:xfrm rot="5400000" flipH="1">
              <a:off x="1781349" y="3309602"/>
              <a:ext cx="365760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FD20F20-A214-A74F-AD70-A043C917A00B}"/>
                </a:ext>
              </a:extLst>
            </p:cNvPr>
            <p:cNvCxnSpPr/>
            <p:nvPr/>
          </p:nvCxnSpPr>
          <p:spPr>
            <a:xfrm rot="16200000" flipH="1" flipV="1">
              <a:off x="1776570" y="4051136"/>
              <a:ext cx="365759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903508-5A09-C543-8FFA-06110CF64D8F}"/>
              </a:ext>
            </a:extLst>
          </p:cNvPr>
          <p:cNvGrpSpPr/>
          <p:nvPr/>
        </p:nvGrpSpPr>
        <p:grpSpPr>
          <a:xfrm>
            <a:off x="5196814" y="5669551"/>
            <a:ext cx="1815204" cy="523220"/>
            <a:chOff x="3672814" y="5669551"/>
            <a:chExt cx="181520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D416AE-376B-704D-B72F-BC650867DEF4}"/>
                </a:ext>
              </a:extLst>
            </p:cNvPr>
            <p:cNvSpPr txBox="1"/>
            <p:nvPr/>
          </p:nvSpPr>
          <p:spPr>
            <a:xfrm>
              <a:off x="3962497" y="5669551"/>
              <a:ext cx="1293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  <a:cs typeface="Times New Roman" pitchFamily="18" charset="0"/>
                </a:rPr>
                <a:t>Combustion phase</a:t>
              </a:r>
              <a:endParaRPr lang="en-US" sz="1400" b="1" dirty="0">
                <a:latin typeface="+mn-lt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4800D98-D62A-4246-B944-0D22BB583445}"/>
                </a:ext>
              </a:extLst>
            </p:cNvPr>
            <p:cNvCxnSpPr/>
            <p:nvPr/>
          </p:nvCxnSpPr>
          <p:spPr>
            <a:xfrm flipH="1">
              <a:off x="3672814" y="5952543"/>
              <a:ext cx="365760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6A05912-6ABB-5742-A12A-1D0A5D870AD4}"/>
                </a:ext>
              </a:extLst>
            </p:cNvPr>
            <p:cNvCxnSpPr/>
            <p:nvPr/>
          </p:nvCxnSpPr>
          <p:spPr>
            <a:xfrm>
              <a:off x="5122258" y="5952543"/>
              <a:ext cx="365760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79ACC7-6976-8E43-83FB-750E6C337C0D}"/>
              </a:ext>
            </a:extLst>
          </p:cNvPr>
          <p:cNvGrpSpPr/>
          <p:nvPr/>
        </p:nvGrpSpPr>
        <p:grpSpPr>
          <a:xfrm>
            <a:off x="8733299" y="3636367"/>
            <a:ext cx="1139732" cy="571462"/>
            <a:chOff x="1959450" y="3126722"/>
            <a:chExt cx="1139732" cy="110729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126E4C-07FA-B94C-8232-7817F93C049E}"/>
                </a:ext>
              </a:extLst>
            </p:cNvPr>
            <p:cNvSpPr txBox="1"/>
            <p:nvPr/>
          </p:nvSpPr>
          <p:spPr>
            <a:xfrm>
              <a:off x="1993160" y="3411820"/>
              <a:ext cx="1106022" cy="596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  <a:cs typeface="Times New Roman" pitchFamily="18" charset="0"/>
                </a:rPr>
                <a:t>Fuel type</a:t>
              </a:r>
              <a:endParaRPr lang="en-US" sz="1400" b="1" dirty="0">
                <a:latin typeface="+mn-lt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8A5931-437B-304A-A828-A07D52EC8511}"/>
                </a:ext>
              </a:extLst>
            </p:cNvPr>
            <p:cNvCxnSpPr/>
            <p:nvPr/>
          </p:nvCxnSpPr>
          <p:spPr>
            <a:xfrm rot="5400000" flipH="1">
              <a:off x="1781349" y="3309602"/>
              <a:ext cx="365760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5C78198-7891-EA46-A115-68C519294BF7}"/>
                </a:ext>
              </a:extLst>
            </p:cNvPr>
            <p:cNvCxnSpPr/>
            <p:nvPr/>
          </p:nvCxnSpPr>
          <p:spPr>
            <a:xfrm rot="16200000" flipH="1" flipV="1">
              <a:off x="1776570" y="4051136"/>
              <a:ext cx="365759" cy="0"/>
            </a:xfrm>
            <a:prstGeom prst="straightConnector1">
              <a:avLst/>
            </a:prstGeom>
            <a:ln w="63500" cap="sq">
              <a:solidFill>
                <a:schemeClr val="tx1">
                  <a:lumMod val="85000"/>
                  <a:lumOff val="15000"/>
                </a:schemeClr>
              </a:solidFill>
              <a:bevel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0D3EB777-7AE9-7544-9701-ABA46F3074E8}"/>
              </a:ext>
            </a:extLst>
          </p:cNvPr>
          <p:cNvSpPr txBox="1">
            <a:spLocks/>
          </p:cNvSpPr>
          <p:nvPr/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92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AEF9A-2222-AE47-A5FE-1A5044218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0499" y="251225"/>
            <a:ext cx="9672399" cy="1004081"/>
          </a:xfrm>
        </p:spPr>
        <p:txBody>
          <a:bodyPr/>
          <a:lstStyle/>
          <a:p>
            <a:pPr algn="r"/>
            <a:r>
              <a:rPr lang="en-US" i="1" dirty="0">
                <a:latin typeface="Trebuchet MS" panose="020B0703020202090204" pitchFamily="34" charset="0"/>
              </a:rPr>
              <a:t>Mutagenicity of the Biomass Smoke</a:t>
            </a:r>
          </a:p>
          <a:p>
            <a:pPr algn="r"/>
            <a:r>
              <a:rPr lang="en-US" i="1" dirty="0">
                <a:latin typeface="Trebuchet MS" panose="020B0703020202090204" pitchFamily="34" charset="0"/>
              </a:rPr>
              <a:t>Condensates Based on Equal Mass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04B2-A402-CA48-8F2F-080E62C1DF6E}"/>
              </a:ext>
            </a:extLst>
          </p:cNvPr>
          <p:cNvSpPr/>
          <p:nvPr/>
        </p:nvSpPr>
        <p:spPr>
          <a:xfrm>
            <a:off x="1524000" y="6634560"/>
            <a:ext cx="9144000" cy="228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>
                <a:cs typeface="Arial" panose="020B0604020202020204" pitchFamily="34" charset="0"/>
              </a:rPr>
              <a:t>CPHEA/PHITD/CIB                                                                                                                                                                            U.S. EPA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0D3EB777-7AE9-7544-9701-ABA46F3074E8}"/>
              </a:ext>
            </a:extLst>
          </p:cNvPr>
          <p:cNvSpPr txBox="1">
            <a:spLocks/>
          </p:cNvSpPr>
          <p:nvPr/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39E37D48-FECD-0D45-9FB2-93CC609C55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968352"/>
              </p:ext>
            </p:extLst>
          </p:nvPr>
        </p:nvGraphicFramePr>
        <p:xfrm>
          <a:off x="1673342" y="1304506"/>
          <a:ext cx="5333999" cy="513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3" imgW="3485033" imgH="3351233" progId="Prism6.Document">
                  <p:embed/>
                </p:oleObj>
              </mc:Choice>
              <mc:Fallback>
                <p:oleObj name="Prism 6" r:id="rId3" imgW="3485033" imgH="3351233" progId="Prism6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3342" y="1304506"/>
                        <a:ext cx="5333999" cy="5132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36F5487A-84C2-544A-826A-4DBFA276FDB3}"/>
              </a:ext>
            </a:extLst>
          </p:cNvPr>
          <p:cNvGrpSpPr/>
          <p:nvPr/>
        </p:nvGrpSpPr>
        <p:grpSpPr>
          <a:xfrm>
            <a:off x="7645358" y="2307761"/>
            <a:ext cx="3606372" cy="2375626"/>
            <a:chOff x="5594415" y="1939449"/>
            <a:chExt cx="3606372" cy="237562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59BFEB-D90E-734F-A563-C6B4284F9D55}"/>
                </a:ext>
              </a:extLst>
            </p:cNvPr>
            <p:cNvSpPr txBox="1"/>
            <p:nvPr/>
          </p:nvSpPr>
          <p:spPr>
            <a:xfrm>
              <a:off x="7458825" y="3373273"/>
              <a:ext cx="16369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  <a:cs typeface="Arial" panose="020B0604020202020204" pitchFamily="34" charset="0"/>
                </a:rPr>
                <a:t>Smoldering</a:t>
              </a:r>
            </a:p>
            <a:p>
              <a:pPr algn="ctr"/>
              <a:r>
                <a:rPr lang="en-US" sz="2400" b="1" dirty="0">
                  <a:latin typeface="+mn-lt"/>
                  <a:cs typeface="Arial" panose="020B0604020202020204" pitchFamily="34" charset="0"/>
                </a:rPr>
                <a:t> emissions</a:t>
              </a:r>
            </a:p>
          </p:txBody>
        </p:sp>
        <p:sp>
          <p:nvSpPr>
            <p:cNvPr id="56" name="Chevron 55">
              <a:extLst>
                <a:ext uri="{FF2B5EF4-FFF2-40B4-BE49-F238E27FC236}">
                  <a16:creationId xmlns:a16="http://schemas.microsoft.com/office/drawing/2014/main" id="{CE75B573-DA1E-6E45-B396-43BC2855F5F1}"/>
                </a:ext>
              </a:extLst>
            </p:cNvPr>
            <p:cNvSpPr/>
            <p:nvPr/>
          </p:nvSpPr>
          <p:spPr>
            <a:xfrm>
              <a:off x="7145936" y="3256296"/>
              <a:ext cx="404261" cy="1058779"/>
            </a:xfrm>
            <a:prstGeom prst="chevron">
              <a:avLst>
                <a:gd name="adj" fmla="val 71159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480D47-35CC-5841-9DF8-1C8E9ED06E6E}"/>
                </a:ext>
              </a:extLst>
            </p:cNvPr>
            <p:cNvSpPr txBox="1"/>
            <p:nvPr/>
          </p:nvSpPr>
          <p:spPr>
            <a:xfrm>
              <a:off x="5594415" y="1939449"/>
              <a:ext cx="3606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u="sng" dirty="0">
                  <a:latin typeface="+mn-lt"/>
                  <a:cs typeface="Arial" panose="020B0604020202020204" pitchFamily="34" charset="0"/>
                </a:rPr>
                <a:t>Mutagenicity</a:t>
              </a:r>
            </a:p>
            <a:p>
              <a:pPr algn="ctr"/>
              <a:r>
                <a:rPr lang="en-US" sz="2400" b="1" dirty="0">
                  <a:latin typeface="+mn-lt"/>
                  <a:cs typeface="Arial" panose="020B0604020202020204" pitchFamily="34" charset="0"/>
                </a:rPr>
                <a:t>Salmonella strain TA98 +S9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B4D028D-7421-A146-9AB5-C0FDD059E847}"/>
                </a:ext>
              </a:extLst>
            </p:cNvPr>
            <p:cNvSpPr txBox="1"/>
            <p:nvPr/>
          </p:nvSpPr>
          <p:spPr>
            <a:xfrm>
              <a:off x="5745917" y="3373273"/>
              <a:ext cx="144142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  <a:cs typeface="Arial" panose="020B0604020202020204" pitchFamily="34" charset="0"/>
                </a:rPr>
                <a:t>Flaming </a:t>
              </a:r>
            </a:p>
            <a:p>
              <a:pPr algn="ctr"/>
              <a:r>
                <a:rPr lang="en-US" sz="2400" b="1" dirty="0">
                  <a:latin typeface="+mn-lt"/>
                  <a:cs typeface="Arial" panose="020B0604020202020204" pitchFamily="34" charset="0"/>
                </a:rPr>
                <a:t>emissions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71A5556-BF05-984F-A3A0-20B7CE5F9C46}"/>
              </a:ext>
            </a:extLst>
          </p:cNvPr>
          <p:cNvSpPr/>
          <p:nvPr/>
        </p:nvSpPr>
        <p:spPr>
          <a:xfrm>
            <a:off x="8307536" y="6185201"/>
            <a:ext cx="2528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solidFill>
                  <a:prstClr val="black"/>
                </a:solidFill>
                <a:latin typeface="+mn-lt"/>
              </a:rPr>
              <a:t>Kim et al  EHP (126:1),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39441A-28DC-4C44-89D4-B64B22EE337F}"/>
              </a:ext>
            </a:extLst>
          </p:cNvPr>
          <p:cNvSpPr/>
          <p:nvPr/>
        </p:nvSpPr>
        <p:spPr>
          <a:xfrm>
            <a:off x="7286698" y="1782305"/>
            <a:ext cx="4538509" cy="32701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37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Bent Line with Accent Bar 34">
            <a:extLst>
              <a:ext uri="{FF2B5EF4-FFF2-40B4-BE49-F238E27FC236}">
                <a16:creationId xmlns:a16="http://schemas.microsoft.com/office/drawing/2014/main" id="{B78B0DEF-F935-3B4A-B59A-D8D963979196}"/>
              </a:ext>
            </a:extLst>
          </p:cNvPr>
          <p:cNvSpPr/>
          <p:nvPr/>
        </p:nvSpPr>
        <p:spPr bwMode="auto">
          <a:xfrm flipH="1">
            <a:off x="321039" y="1556484"/>
            <a:ext cx="1913478" cy="272317"/>
          </a:xfrm>
          <a:prstGeom prst="accentCallout2">
            <a:avLst>
              <a:gd name="adj1" fmla="val 53351"/>
              <a:gd name="adj2" fmla="val -205"/>
              <a:gd name="adj3" fmla="val 91096"/>
              <a:gd name="adj4" fmla="val -12289"/>
              <a:gd name="adj5" fmla="val 212148"/>
              <a:gd name="adj6" fmla="val -2255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+mn-lt"/>
                <a:ea typeface="ＭＳ Ｐゴシック" pitchFamily="1" charset="-128"/>
              </a:rPr>
              <a:t>Wildfire smoke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B77CE-5016-1E42-9159-ED1A3577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0" y="2992718"/>
            <a:ext cx="5451932" cy="326774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6BC2E40-1E51-CD45-81AD-8D78ED587234}"/>
              </a:ext>
            </a:extLst>
          </p:cNvPr>
          <p:cNvSpPr txBox="1">
            <a:spLocks noChangeArrowheads="1"/>
          </p:cNvSpPr>
          <p:nvPr/>
        </p:nvSpPr>
        <p:spPr>
          <a:xfrm>
            <a:off x="3471326" y="487375"/>
            <a:ext cx="8668512" cy="762000"/>
          </a:xfrm>
          <a:prstGeom prst="rect">
            <a:avLst/>
          </a:prstGeom>
          <a:noFill/>
        </p:spPr>
        <p:txBody>
          <a:bodyPr anchor="t"/>
          <a:lstStyle>
            <a:lvl1pPr marL="168275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SzPct val="90000"/>
              <a:buFont typeface="Times" pitchFamily="1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55777"/>
              </a:buClr>
              <a:buChar char="»"/>
              <a:defRPr sz="2400"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Where There is Smoke There is Illness</a:t>
            </a:r>
            <a:endParaRPr lang="en-US" sz="3200" b="1" i="1" kern="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E20067-56F4-BF4D-92FE-ED11EC42DA60}"/>
              </a:ext>
            </a:extLst>
          </p:cNvPr>
          <p:cNvGrpSpPr/>
          <p:nvPr/>
        </p:nvGrpSpPr>
        <p:grpSpPr>
          <a:xfrm>
            <a:off x="1985196" y="2267450"/>
            <a:ext cx="1430568" cy="1926725"/>
            <a:chOff x="2425184" y="1897593"/>
            <a:chExt cx="1430568" cy="19267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BE5140-CBE6-0446-8098-8DE090322468}"/>
                </a:ext>
              </a:extLst>
            </p:cNvPr>
            <p:cNvSpPr/>
            <p:nvPr/>
          </p:nvSpPr>
          <p:spPr bwMode="auto">
            <a:xfrm>
              <a:off x="3112092" y="3243899"/>
              <a:ext cx="580419" cy="5804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r>
                <a:rPr lang="en-US" sz="1000" b="1" dirty="0">
                  <a:latin typeface="+mn-lt"/>
                </a:rPr>
                <a:t>Organic</a:t>
              </a:r>
            </a:p>
            <a:p>
              <a:pPr algn="ctr" eaLnBrk="0" hangingPunct="0"/>
              <a:r>
                <a:rPr lang="en-US" sz="1000" b="1" dirty="0">
                  <a:latin typeface="+mn-lt"/>
                </a:rPr>
                <a:t>species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E2A6B4-45F7-F645-B685-10067EAFFDD4}"/>
                </a:ext>
              </a:extLst>
            </p:cNvPr>
            <p:cNvSpPr/>
            <p:nvPr/>
          </p:nvSpPr>
          <p:spPr bwMode="auto">
            <a:xfrm>
              <a:off x="2510645" y="2697042"/>
              <a:ext cx="634144" cy="55979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r>
                <a:rPr lang="en-US" sz="900" b="1" dirty="0">
                  <a:latin typeface="+mn-lt"/>
                </a:rPr>
                <a:t>Reactive</a:t>
              </a:r>
            </a:p>
            <a:p>
              <a:pPr algn="ctr" eaLnBrk="0" hangingPunct="0"/>
              <a:r>
                <a:rPr lang="en-US" sz="900" b="1" dirty="0">
                  <a:latin typeface="+mn-lt"/>
                </a:rPr>
                <a:t>metals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26C198-ACBA-0E45-9A42-79BF6484AD2A}"/>
                </a:ext>
              </a:extLst>
            </p:cNvPr>
            <p:cNvSpPr/>
            <p:nvPr/>
          </p:nvSpPr>
          <p:spPr bwMode="auto">
            <a:xfrm>
              <a:off x="3217372" y="2035625"/>
              <a:ext cx="559797" cy="55979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r>
                <a:rPr lang="en-US" sz="900" b="1" dirty="0">
                  <a:latin typeface="+mn-lt"/>
                </a:rPr>
                <a:t>Volatile</a:t>
              </a:r>
            </a:p>
            <a:p>
              <a:pPr algn="ctr" eaLnBrk="0" hangingPunct="0"/>
              <a:r>
                <a:rPr lang="en-US" sz="900" b="1" dirty="0">
                  <a:latin typeface="+mn-lt"/>
                </a:rPr>
                <a:t>liquids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2E8DC1-688E-A742-BDA7-B63BF0F5AB25}"/>
                </a:ext>
              </a:extLst>
            </p:cNvPr>
            <p:cNvSpPr/>
            <p:nvPr/>
          </p:nvSpPr>
          <p:spPr bwMode="auto">
            <a:xfrm>
              <a:off x="2503097" y="1920517"/>
              <a:ext cx="580419" cy="5804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r>
                <a:rPr lang="en-US" sz="1000" b="1" dirty="0">
                  <a:latin typeface="+mn-lt"/>
                </a:rPr>
                <a:t>Gases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09758-CD26-E74F-B434-957A66DCD034}"/>
                </a:ext>
              </a:extLst>
            </p:cNvPr>
            <p:cNvSpPr/>
            <p:nvPr/>
          </p:nvSpPr>
          <p:spPr bwMode="auto">
            <a:xfrm>
              <a:off x="3046224" y="2550516"/>
              <a:ext cx="770127" cy="770127"/>
            </a:xfrm>
            <a:prstGeom prst="ellipse">
              <a:avLst/>
            </a:prstGeom>
            <a:solidFill>
              <a:srgbClr val="FF99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400" dirty="0">
                <a:latin typeface="+mn-lt"/>
                <a:ea typeface="ＭＳ Ｐゴシック" pitchFamily="1" charset="-128"/>
              </a:endParaRPr>
            </a:p>
            <a:p>
              <a:pPr algn="ctr" eaLnBrk="0" hangingPunct="0"/>
              <a:r>
                <a:rPr lang="en-US" sz="1100" b="1" dirty="0">
                  <a:latin typeface="+mn-lt"/>
                  <a:ea typeface="ＭＳ Ｐゴシック" pitchFamily="1" charset="-128"/>
                </a:rPr>
                <a:t>Particles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8CAFE7D-245B-474D-9600-6AA5A8AB2200}"/>
                </a:ext>
              </a:extLst>
            </p:cNvPr>
            <p:cNvSpPr/>
            <p:nvPr/>
          </p:nvSpPr>
          <p:spPr bwMode="auto">
            <a:xfrm>
              <a:off x="3115225" y="1897593"/>
              <a:ext cx="237576" cy="23757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7CDB5D-1CA7-0E46-9876-BEF7AB4E50E1}"/>
                </a:ext>
              </a:extLst>
            </p:cNvPr>
            <p:cNvSpPr/>
            <p:nvPr/>
          </p:nvSpPr>
          <p:spPr bwMode="auto">
            <a:xfrm>
              <a:off x="2425184" y="2593876"/>
              <a:ext cx="179666" cy="17966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0DEDF0-B170-DC43-AA0C-6D77054F1A87}"/>
                </a:ext>
              </a:extLst>
            </p:cNvPr>
            <p:cNvSpPr/>
            <p:nvPr/>
          </p:nvSpPr>
          <p:spPr bwMode="auto">
            <a:xfrm>
              <a:off x="2982879" y="3284610"/>
              <a:ext cx="179666" cy="17966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11E9B1-846D-6248-AC90-BD6A7F475617}"/>
                </a:ext>
              </a:extLst>
            </p:cNvPr>
            <p:cNvSpPr/>
            <p:nvPr/>
          </p:nvSpPr>
          <p:spPr bwMode="auto">
            <a:xfrm>
              <a:off x="2982879" y="2547794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B0A1B6-46E8-1147-AE07-F7C774E20635}"/>
                </a:ext>
              </a:extLst>
            </p:cNvPr>
            <p:cNvSpPr/>
            <p:nvPr/>
          </p:nvSpPr>
          <p:spPr bwMode="auto">
            <a:xfrm>
              <a:off x="3731123" y="2469247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00E748-2EDC-3140-96FD-7BB044A4BBA2}"/>
                </a:ext>
              </a:extLst>
            </p:cNvPr>
            <p:cNvSpPr/>
            <p:nvPr/>
          </p:nvSpPr>
          <p:spPr bwMode="auto">
            <a:xfrm>
              <a:off x="2699768" y="3292630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8590DE-B45E-194C-A6E6-3D3BE0BC2D23}"/>
                </a:ext>
              </a:extLst>
            </p:cNvPr>
            <p:cNvSpPr/>
            <p:nvPr/>
          </p:nvSpPr>
          <p:spPr bwMode="auto">
            <a:xfrm>
              <a:off x="3141410" y="2374304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29FBE2-7961-5C43-84F0-A5D980E02A2F}"/>
                </a:ext>
              </a:extLst>
            </p:cNvPr>
            <p:cNvSpPr/>
            <p:nvPr/>
          </p:nvSpPr>
          <p:spPr bwMode="auto">
            <a:xfrm>
              <a:off x="2773553" y="2485479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B4799D-792C-214B-94E0-331B0EE2CF44}"/>
                </a:ext>
              </a:extLst>
            </p:cNvPr>
            <p:cNvSpPr/>
            <p:nvPr/>
          </p:nvSpPr>
          <p:spPr bwMode="auto">
            <a:xfrm>
              <a:off x="3668808" y="3175863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702F773-5A00-144A-A65B-C56CEE4DCED5}"/>
                </a:ext>
              </a:extLst>
            </p:cNvPr>
            <p:cNvSpPr/>
            <p:nvPr/>
          </p:nvSpPr>
          <p:spPr bwMode="auto">
            <a:xfrm>
              <a:off x="3629802" y="3363097"/>
              <a:ext cx="124629" cy="12462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700" b="1" dirty="0">
                <a:latin typeface="+mn-lt"/>
              </a:endParaRPr>
            </a:p>
            <a:p>
              <a:pPr algn="ctr" eaLnBrk="0" hangingPunct="0"/>
              <a:endParaRPr lang="en-US" sz="700" b="1" dirty="0">
                <a:latin typeface="+mn-lt"/>
              </a:endParaRPr>
            </a:p>
          </p:txBody>
        </p:sp>
      </p:grpSp>
      <p:sp>
        <p:nvSpPr>
          <p:cNvPr id="24" name="Callout: Bent Line with Accent Bar 35">
            <a:extLst>
              <a:ext uri="{FF2B5EF4-FFF2-40B4-BE49-F238E27FC236}">
                <a16:creationId xmlns:a16="http://schemas.microsoft.com/office/drawing/2014/main" id="{140C6B47-CEC7-494B-907A-5F5ED4A47972}"/>
              </a:ext>
            </a:extLst>
          </p:cNvPr>
          <p:cNvSpPr/>
          <p:nvPr/>
        </p:nvSpPr>
        <p:spPr bwMode="auto">
          <a:xfrm>
            <a:off x="3331793" y="5911675"/>
            <a:ext cx="1222909" cy="306004"/>
          </a:xfrm>
          <a:prstGeom prst="accentCallout2">
            <a:avLst>
              <a:gd name="adj1" fmla="val 53351"/>
              <a:gd name="adj2" fmla="val -205"/>
              <a:gd name="adj3" fmla="val 53350"/>
              <a:gd name="adj4" fmla="val -14448"/>
              <a:gd name="adj5" fmla="val -91954"/>
              <a:gd name="adj6" fmla="val -3965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latin typeface="+mn-lt"/>
                <a:ea typeface="ＭＳ Ｐゴシック" pitchFamily="1" charset="-128"/>
              </a:rPr>
              <a:t>Wildfires</a:t>
            </a:r>
          </a:p>
        </p:txBody>
      </p:sp>
      <p:sp>
        <p:nvSpPr>
          <p:cNvPr id="25" name="Callout: Bent Line with Accent Bar 36">
            <a:extLst>
              <a:ext uri="{FF2B5EF4-FFF2-40B4-BE49-F238E27FC236}">
                <a16:creationId xmlns:a16="http://schemas.microsoft.com/office/drawing/2014/main" id="{1DD58E94-A3C2-4543-91DA-5500DC610FBC}"/>
              </a:ext>
            </a:extLst>
          </p:cNvPr>
          <p:cNvSpPr/>
          <p:nvPr/>
        </p:nvSpPr>
        <p:spPr bwMode="auto">
          <a:xfrm flipH="1">
            <a:off x="2530683" y="1544650"/>
            <a:ext cx="1645531" cy="566702"/>
          </a:xfrm>
          <a:prstGeom prst="accentCallout2">
            <a:avLst>
              <a:gd name="adj1" fmla="val 53351"/>
              <a:gd name="adj2" fmla="val -205"/>
              <a:gd name="adj3" fmla="val 91096"/>
              <a:gd name="adj4" fmla="val -12289"/>
              <a:gd name="adj5" fmla="val 371342"/>
              <a:gd name="adj6" fmla="val -1056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r>
              <a:rPr lang="en-US" sz="2800" b="1" dirty="0">
                <a:latin typeface="+mn-lt"/>
                <a:ea typeface="ＭＳ Ｐゴシック" pitchFamily="1" charset="-128"/>
              </a:rPr>
              <a:t>Health effects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E3D2CB-CA83-1C4B-87A6-0FB702B5E205}"/>
              </a:ext>
            </a:extLst>
          </p:cNvPr>
          <p:cNvGrpSpPr/>
          <p:nvPr/>
        </p:nvGrpSpPr>
        <p:grpSpPr>
          <a:xfrm>
            <a:off x="6096000" y="1374005"/>
            <a:ext cx="5176838" cy="5142272"/>
            <a:chOff x="4597626" y="1067445"/>
            <a:chExt cx="4419600" cy="4948759"/>
          </a:xfrm>
        </p:grpSpPr>
        <p:sp>
          <p:nvSpPr>
            <p:cNvPr id="27" name="Text Box 5135">
              <a:extLst>
                <a:ext uri="{FF2B5EF4-FFF2-40B4-BE49-F238E27FC236}">
                  <a16:creationId xmlns:a16="http://schemas.microsoft.com/office/drawing/2014/main" id="{C5C00FE0-22B2-4E4C-B488-59CDCFB4C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626" y="1067445"/>
              <a:ext cx="4419600" cy="44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58813"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658813"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658813"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658813"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658813"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800" baseline="-250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baseline="0" dirty="0">
                  <a:latin typeface="+mn-lt"/>
                  <a:ea typeface="ＭＳ Ｐゴシック" charset="0"/>
                  <a:cs typeface="ＭＳ Ｐゴシック" charset="0"/>
                </a:rPr>
                <a:t>Inhaled particle deposition in the lung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2D1AD99-2AE5-714B-902D-AAA646CF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019" y="1642998"/>
              <a:ext cx="4202090" cy="413704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C60032-B7C8-B845-BB39-38ED7E4E64D0}"/>
                </a:ext>
              </a:extLst>
            </p:cNvPr>
            <p:cNvSpPr/>
            <p:nvPr/>
          </p:nvSpPr>
          <p:spPr bwMode="auto">
            <a:xfrm>
              <a:off x="5025429" y="2003459"/>
              <a:ext cx="1085674" cy="1088136"/>
            </a:xfrm>
            <a:prstGeom prst="ellipse">
              <a:avLst/>
            </a:prstGeom>
            <a:solidFill>
              <a:srgbClr val="D3ECFC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600" b="1" dirty="0">
                <a:latin typeface="+mn-lt"/>
                <a:ea typeface="ＭＳ Ｐゴシック" pitchFamily="1" charset="-128"/>
              </a:endParaRPr>
            </a:p>
            <a:p>
              <a:pPr eaLnBrk="0" hangingPunct="0"/>
              <a:r>
                <a:rPr lang="en-US" sz="1600" b="1" dirty="0">
                  <a:latin typeface="+mn-lt"/>
                  <a:ea typeface="ＭＳ Ｐゴシック" pitchFamily="1" charset="-128"/>
                </a:rPr>
                <a:t>&gt;10 µm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41A938E-4B54-A142-A27C-FCCD65DC7D8D}"/>
                </a:ext>
              </a:extLst>
            </p:cNvPr>
            <p:cNvSpPr/>
            <p:nvPr/>
          </p:nvSpPr>
          <p:spPr bwMode="auto">
            <a:xfrm>
              <a:off x="5217104" y="3552682"/>
              <a:ext cx="629109" cy="632878"/>
            </a:xfrm>
            <a:prstGeom prst="ellipse">
              <a:avLst/>
            </a:prstGeom>
            <a:solidFill>
              <a:srgbClr val="92D05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600" b="1" dirty="0">
                <a:latin typeface="+mn-lt"/>
                <a:ea typeface="ＭＳ Ｐゴシック" pitchFamily="1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C3CA6F-46CC-C941-9066-537DD6B1CD5A}"/>
                </a:ext>
              </a:extLst>
            </p:cNvPr>
            <p:cNvSpPr/>
            <p:nvPr/>
          </p:nvSpPr>
          <p:spPr>
            <a:xfrm>
              <a:off x="5117689" y="4195450"/>
              <a:ext cx="9313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+mn-lt"/>
                </a:rPr>
                <a:t>2.5 – 10 µm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CDB92C-1566-0146-B43C-8CBFE9488378}"/>
                </a:ext>
              </a:extLst>
            </p:cNvPr>
            <p:cNvSpPr txBox="1"/>
            <p:nvPr/>
          </p:nvSpPr>
          <p:spPr>
            <a:xfrm>
              <a:off x="4616669" y="5699862"/>
              <a:ext cx="124893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(Ultrafine PM)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71AB9-8B2C-9C46-9287-AA888ABA90CF}"/>
                </a:ext>
              </a:extLst>
            </p:cNvPr>
            <p:cNvSpPr txBox="1"/>
            <p:nvPr/>
          </p:nvSpPr>
          <p:spPr>
            <a:xfrm>
              <a:off x="5106978" y="4412861"/>
              <a:ext cx="10929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(Coarse PM)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B9F94D-1446-BC40-98FA-2FA8DC721780}"/>
                </a:ext>
              </a:extLst>
            </p:cNvPr>
            <p:cNvSpPr txBox="1"/>
            <p:nvPr/>
          </p:nvSpPr>
          <p:spPr>
            <a:xfrm>
              <a:off x="5654496" y="5699862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(Fine PM)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AB1821-78C5-8A4D-81A7-FD43D86148B5}"/>
                </a:ext>
              </a:extLst>
            </p:cNvPr>
            <p:cNvSpPr/>
            <p:nvPr/>
          </p:nvSpPr>
          <p:spPr>
            <a:xfrm>
              <a:off x="5557067" y="5489388"/>
              <a:ext cx="9838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+mn-lt"/>
                </a:rPr>
                <a:t>0.1 – 2.5 µm 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AEBBDAD-24F2-404E-B5F2-8D32BE25D75E}"/>
                </a:ext>
              </a:extLst>
            </p:cNvPr>
            <p:cNvSpPr/>
            <p:nvPr/>
          </p:nvSpPr>
          <p:spPr bwMode="auto">
            <a:xfrm>
              <a:off x="5732601" y="5079177"/>
              <a:ext cx="389888" cy="392224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600" b="1" dirty="0">
                <a:latin typeface="+mn-lt"/>
                <a:ea typeface="ＭＳ Ｐゴシック" pitchFamily="1" charset="-128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0C3BEE9-B420-C942-944A-256C6C63D741}"/>
                </a:ext>
              </a:extLst>
            </p:cNvPr>
            <p:cNvSpPr/>
            <p:nvPr/>
          </p:nvSpPr>
          <p:spPr bwMode="auto">
            <a:xfrm>
              <a:off x="4997232" y="5200701"/>
              <a:ext cx="192024" cy="192024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600" b="1" dirty="0">
                <a:latin typeface="+mn-lt"/>
                <a:ea typeface="ＭＳ Ｐゴシック" pitchFamily="1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1EA5A9-79AA-DA4C-9D72-37A6BBBB6498}"/>
                </a:ext>
              </a:extLst>
            </p:cNvPr>
            <p:cNvSpPr/>
            <p:nvPr/>
          </p:nvSpPr>
          <p:spPr>
            <a:xfrm>
              <a:off x="4725391" y="5492984"/>
              <a:ext cx="7458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+mn-lt"/>
                </a:rPr>
                <a:t>&lt; 0.1 µm 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24A7653-DDA7-0742-AA3D-87C76A9909CC}"/>
                </a:ext>
              </a:extLst>
            </p:cNvPr>
            <p:cNvCxnSpPr/>
            <p:nvPr/>
          </p:nvCxnSpPr>
          <p:spPr bwMode="auto">
            <a:xfrm>
              <a:off x="6714454" y="5242958"/>
              <a:ext cx="390068" cy="852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0D13B7-2D1D-0847-ACC7-B5919F1CCAD5}"/>
                </a:ext>
              </a:extLst>
            </p:cNvPr>
            <p:cNvCxnSpPr/>
            <p:nvPr/>
          </p:nvCxnSpPr>
          <p:spPr bwMode="auto">
            <a:xfrm flipV="1">
              <a:off x="6709258" y="3494972"/>
              <a:ext cx="879035" cy="21347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0895E3-1930-D943-B02D-93ED28EDA421}"/>
                </a:ext>
              </a:extLst>
            </p:cNvPr>
            <p:cNvCxnSpPr/>
            <p:nvPr/>
          </p:nvCxnSpPr>
          <p:spPr bwMode="auto">
            <a:xfrm>
              <a:off x="6705194" y="2850622"/>
              <a:ext cx="812524" cy="1871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Rounded Rectangle 45">
              <a:extLst>
                <a:ext uri="{FF2B5EF4-FFF2-40B4-BE49-F238E27FC236}">
                  <a16:creationId xmlns:a16="http://schemas.microsoft.com/office/drawing/2014/main" id="{BE44EC90-218F-A740-8244-CCC673C28311}"/>
                </a:ext>
              </a:extLst>
            </p:cNvPr>
            <p:cNvSpPr/>
            <p:nvPr/>
          </p:nvSpPr>
          <p:spPr>
            <a:xfrm>
              <a:off x="6180159" y="2748214"/>
              <a:ext cx="534295" cy="238363"/>
            </a:xfrm>
            <a:prstGeom prst="roundRect">
              <a:avLst/>
            </a:prstGeom>
            <a:solidFill>
              <a:srgbClr val="E9F5FE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</a:rPr>
                <a:t>Larynx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0E822D8-6EDB-8344-A318-1680FF93C64B}"/>
                </a:ext>
              </a:extLst>
            </p:cNvPr>
            <p:cNvCxnSpPr/>
            <p:nvPr/>
          </p:nvCxnSpPr>
          <p:spPr bwMode="auto">
            <a:xfrm>
              <a:off x="6610323" y="4011835"/>
              <a:ext cx="657366" cy="2708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38F1A16-61ED-284D-962F-2953D0724BE7}"/>
                </a:ext>
              </a:extLst>
            </p:cNvPr>
            <p:cNvCxnSpPr>
              <a:cxnSpLocks/>
              <a:stCxn id="42" idx="3"/>
            </p:cNvCxnSpPr>
            <p:nvPr/>
          </p:nvCxnSpPr>
          <p:spPr bwMode="auto">
            <a:xfrm>
              <a:off x="6714454" y="2867396"/>
              <a:ext cx="803264" cy="1703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9F24020-25FE-9A48-8902-91CA6A5DAC6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824" y="3497255"/>
              <a:ext cx="862396" cy="2123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Rounded Rectangle 44">
              <a:extLst>
                <a:ext uri="{FF2B5EF4-FFF2-40B4-BE49-F238E27FC236}">
                  <a16:creationId xmlns:a16="http://schemas.microsoft.com/office/drawing/2014/main" id="{A88DE3C3-93CB-6D49-B223-18D1C7E5B792}"/>
                </a:ext>
              </a:extLst>
            </p:cNvPr>
            <p:cNvSpPr/>
            <p:nvPr/>
          </p:nvSpPr>
          <p:spPr>
            <a:xfrm>
              <a:off x="6083969" y="3617876"/>
              <a:ext cx="649054" cy="23836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</a:rPr>
                <a:t>Trachea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9BA55A1-DF9E-F746-9110-21DF375F66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4155" y="4056296"/>
              <a:ext cx="572042" cy="22968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Rounded Rectangle 57">
              <a:extLst>
                <a:ext uri="{FF2B5EF4-FFF2-40B4-BE49-F238E27FC236}">
                  <a16:creationId xmlns:a16="http://schemas.microsoft.com/office/drawing/2014/main" id="{D9CAC58D-E2AA-EA4B-B23B-4E49E53CFAE8}"/>
                </a:ext>
              </a:extLst>
            </p:cNvPr>
            <p:cNvSpPr/>
            <p:nvPr/>
          </p:nvSpPr>
          <p:spPr>
            <a:xfrm>
              <a:off x="6111103" y="3914512"/>
              <a:ext cx="603350" cy="23836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</a:rPr>
                <a:t>Bronchi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3D2927C-B651-5643-8D01-8D0C63873E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51826" y="5243716"/>
              <a:ext cx="363007" cy="896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Rounded Rectangle 46">
              <a:extLst>
                <a:ext uri="{FF2B5EF4-FFF2-40B4-BE49-F238E27FC236}">
                  <a16:creationId xmlns:a16="http://schemas.microsoft.com/office/drawing/2014/main" id="{31A20A86-A67A-A442-B619-22EDBA860FB6}"/>
                </a:ext>
              </a:extLst>
            </p:cNvPr>
            <p:cNvSpPr/>
            <p:nvPr/>
          </p:nvSpPr>
          <p:spPr>
            <a:xfrm>
              <a:off x="6242009" y="5167169"/>
              <a:ext cx="565417" cy="238363"/>
            </a:xfrm>
            <a:prstGeom prst="roundRect">
              <a:avLst/>
            </a:prstGeom>
            <a:solidFill>
              <a:srgbClr val="FF9966"/>
            </a:solidFill>
            <a:ln>
              <a:solidFill>
                <a:srgbClr val="00206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</a:rPr>
                <a:t>Alveoli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5CBC7D-940D-8648-9310-F39817E1EF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80573" y="2269414"/>
              <a:ext cx="568202" cy="1321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7CC36F-33E5-1D40-B064-7298FD6F06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86094" y="2286699"/>
              <a:ext cx="462681" cy="1128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Rounded Rectangle 45">
              <a:extLst>
                <a:ext uri="{FF2B5EF4-FFF2-40B4-BE49-F238E27FC236}">
                  <a16:creationId xmlns:a16="http://schemas.microsoft.com/office/drawing/2014/main" id="{004E149C-558A-2242-926D-2743CC208BE8}"/>
                </a:ext>
              </a:extLst>
            </p:cNvPr>
            <p:cNvSpPr/>
            <p:nvPr/>
          </p:nvSpPr>
          <p:spPr>
            <a:xfrm>
              <a:off x="6169860" y="2121773"/>
              <a:ext cx="534295" cy="476726"/>
            </a:xfrm>
            <a:prstGeom prst="roundRect">
              <a:avLst/>
            </a:prstGeom>
            <a:solidFill>
              <a:srgbClr val="E9F5FE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b="1" dirty="0">
                  <a:latin typeface="+mn-lt"/>
                </a:rPr>
                <a:t>Nasal Cavity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ED87B5F-D5F2-FC47-AE28-9B8BBB08D3B4}"/>
              </a:ext>
            </a:extLst>
          </p:cNvPr>
          <p:cNvSpPr/>
          <p:nvPr/>
        </p:nvSpPr>
        <p:spPr>
          <a:xfrm>
            <a:off x="6057682" y="1374005"/>
            <a:ext cx="5176838" cy="51333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6E2E6B8-998F-0745-BAC6-2D2CCD965344}"/>
              </a:ext>
            </a:extLst>
          </p:cNvPr>
          <p:cNvSpPr/>
          <p:nvPr/>
        </p:nvSpPr>
        <p:spPr>
          <a:xfrm>
            <a:off x="265663" y="1374005"/>
            <a:ext cx="5477153" cy="5133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DF37D248-1E76-784C-A887-B682F5E7C857}"/>
              </a:ext>
            </a:extLst>
          </p:cNvPr>
          <p:cNvSpPr txBox="1">
            <a:spLocks/>
          </p:cNvSpPr>
          <p:nvPr/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74713" y="259915"/>
            <a:ext cx="8797360" cy="1004081"/>
          </a:xfrm>
        </p:spPr>
        <p:txBody>
          <a:bodyPr>
            <a:noAutofit/>
          </a:bodyPr>
          <a:lstStyle/>
          <a:p>
            <a:pPr algn="r"/>
            <a:r>
              <a:rPr lang="en-US" i="1">
                <a:latin typeface="Trebuchet MS"/>
                <a:cs typeface="Trebuchet MS"/>
              </a:rPr>
              <a:t>Health Effects of Wildfire Smoke</a:t>
            </a:r>
          </a:p>
          <a:p>
            <a:pPr algn="r"/>
            <a:r>
              <a:rPr lang="en-US" sz="2800">
                <a:latin typeface="Trebuchet MS"/>
                <a:cs typeface="Trebuchet MS"/>
              </a:rPr>
              <a:t>Known, Suspected and Knowledge Gaps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331" y="1431636"/>
            <a:ext cx="55887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1C0"/>
                </a:solidFill>
                <a:latin typeface="+mn-lt"/>
              </a:rPr>
              <a:t>Known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404040"/>
                </a:solidFill>
                <a:latin typeface="+mn-lt"/>
              </a:rPr>
              <a:t>All-cause mortality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404040"/>
                </a:solidFill>
                <a:latin typeface="+mn-lt"/>
              </a:rPr>
              <a:t>Respiratory morbidity</a:t>
            </a:r>
          </a:p>
          <a:p>
            <a:pPr marL="1257300" lvl="2" indent="-342900">
              <a:spcAft>
                <a:spcPts val="600"/>
              </a:spcAft>
              <a:buFont typeface="Lucida Grande"/>
              <a:buChar char="-"/>
            </a:pPr>
            <a:r>
              <a:rPr lang="en-US" sz="2400" i="1" dirty="0">
                <a:solidFill>
                  <a:srgbClr val="404040"/>
                </a:solidFill>
                <a:latin typeface="+mn-lt"/>
              </a:rPr>
              <a:t>Asthma &amp; COPD exacerbations</a:t>
            </a:r>
          </a:p>
          <a:p>
            <a:pPr marL="1257300" lvl="2" indent="-342900">
              <a:spcAft>
                <a:spcPts val="600"/>
              </a:spcAft>
              <a:buFont typeface="Lucida Grande"/>
              <a:buChar char="-"/>
            </a:pPr>
            <a:r>
              <a:rPr lang="en-US" sz="2400" i="1" dirty="0">
                <a:solidFill>
                  <a:srgbClr val="404040"/>
                </a:solidFill>
                <a:latin typeface="+mn-lt"/>
              </a:rPr>
              <a:t>Bronchitis &amp; pneumonia</a:t>
            </a:r>
          </a:p>
          <a:p>
            <a:pPr marL="1257300" lvl="2" indent="-342900">
              <a:spcAft>
                <a:spcPts val="600"/>
              </a:spcAft>
              <a:buFont typeface="Lucida Grande"/>
              <a:buChar char="-"/>
            </a:pPr>
            <a:r>
              <a:rPr lang="en-US" sz="2400" i="1" dirty="0">
                <a:solidFill>
                  <a:srgbClr val="404040"/>
                </a:solidFill>
                <a:latin typeface="+mn-lt"/>
              </a:rPr>
              <a:t>Childhood respiratory disease</a:t>
            </a:r>
          </a:p>
          <a:p>
            <a:pPr marL="1257300" lvl="2" indent="-342900">
              <a:spcAft>
                <a:spcPts val="600"/>
              </a:spcAft>
              <a:buFont typeface="Lucida Grande"/>
              <a:buChar char="-"/>
            </a:pPr>
            <a:endParaRPr lang="en-US" sz="2800" i="1" dirty="0">
              <a:solidFill>
                <a:srgbClr val="404040"/>
              </a:solidFill>
              <a:latin typeface="+mn-lt"/>
            </a:endParaRPr>
          </a:p>
          <a:p>
            <a:pPr lvl="0"/>
            <a:r>
              <a:rPr lang="en-US" sz="2800" b="1" i="1" dirty="0">
                <a:solidFill>
                  <a:srgbClr val="0071C0"/>
                </a:solidFill>
                <a:latin typeface="+mn-lt"/>
              </a:rPr>
              <a:t>Suspected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404040"/>
                </a:solidFill>
                <a:latin typeface="+mn-lt"/>
              </a:rPr>
              <a:t>Cardiovascular morbidity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404040"/>
                </a:solidFill>
                <a:latin typeface="+mn-lt"/>
              </a:rPr>
              <a:t>Adverse birth outcomes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404040"/>
                </a:solidFill>
                <a:latin typeface="+mn-lt"/>
              </a:rPr>
              <a:t>PTSD, anxiety and mood disorders</a:t>
            </a:r>
            <a:endParaRPr lang="en-US" sz="2400" b="1" dirty="0">
              <a:latin typeface="+mn-lt"/>
            </a:endParaRPr>
          </a:p>
        </p:txBody>
      </p:sp>
      <p:pic>
        <p:nvPicPr>
          <p:cNvPr id="6" name="Picture 38" descr="741-check00_stem_health_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450" y="1875608"/>
            <a:ext cx="5859219" cy="4113712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13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1783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42295" y="2642981"/>
            <a:ext cx="55710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+mn-lt"/>
              </a:rPr>
              <a:t>Epidemiology study designed to examine respiratory, cardio-vascular, &amp; cerebrovascular health effects of wildfire smoke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Associate wildfire-PM</a:t>
            </a:r>
            <a:r>
              <a:rPr lang="en-US" sz="2400" baseline="-25000" dirty="0">
                <a:latin typeface="+mn-lt"/>
              </a:rPr>
              <a:t>2.5</a:t>
            </a:r>
            <a:r>
              <a:rPr lang="en-US" sz="2400" dirty="0">
                <a:latin typeface="+mn-lt"/>
              </a:rPr>
              <a:t> exposure with emergency department visits for cardiovascular and respiratory diagnoses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6225" y="220394"/>
            <a:ext cx="8013894" cy="1054585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Measuring the Health Effects</a:t>
            </a:r>
          </a:p>
          <a:p>
            <a:pPr algn="r"/>
            <a:r>
              <a:rPr lang="en-US" i="1" dirty="0">
                <a:latin typeface="Trebuchet MS"/>
                <a:cs typeface="Trebuchet MS"/>
              </a:rPr>
              <a:t>of Wildfire Smoke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5305" y="1353191"/>
            <a:ext cx="5745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4472C4"/>
                </a:solidFill>
                <a:latin typeface="+mn-lt"/>
              </a:rPr>
              <a:t>Smoky days/county during the study: May through September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182" y="6520668"/>
            <a:ext cx="535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+mn-lt"/>
              </a:rPr>
              <a:t>Wettstein</a:t>
            </a:r>
            <a:r>
              <a:rPr lang="en-US" sz="1400" i="1" dirty="0">
                <a:latin typeface="+mn-lt"/>
              </a:rPr>
              <a:t> Z, Hoshiko S, Cascio WE, Rappold AG et al. JAHA 2018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1182" y="1564933"/>
            <a:ext cx="5010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4472C4"/>
                </a:solidFill>
                <a:latin typeface="+mn-lt"/>
              </a:rPr>
              <a:t>California 2015 Wildfire Study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2ADEBF-79F6-894F-B047-595A4CAAC9FB}"/>
              </a:ext>
            </a:extLst>
          </p:cNvPr>
          <p:cNvGrpSpPr/>
          <p:nvPr/>
        </p:nvGrpSpPr>
        <p:grpSpPr>
          <a:xfrm>
            <a:off x="6843714" y="2319390"/>
            <a:ext cx="4408420" cy="4335936"/>
            <a:chOff x="7813874" y="2299495"/>
            <a:chExt cx="3995471" cy="3993649"/>
          </a:xfrm>
        </p:grpSpPr>
        <p:pic>
          <p:nvPicPr>
            <p:cNvPr id="14" name="Picture 1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57" t="5003" r="18720" b="1566"/>
            <a:stretch/>
          </p:blipFill>
          <p:spPr>
            <a:xfrm>
              <a:off x="7813874" y="2299495"/>
              <a:ext cx="3995471" cy="39867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</p:pic>
        <p:pic>
          <p:nvPicPr>
            <p:cNvPr id="18" name="Picture 17"/>
            <p:cNvPicPr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3874" y="4117972"/>
              <a:ext cx="756832" cy="21751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423486" y="5771927"/>
              <a:ext cx="3226214" cy="481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+mn-lt"/>
                </a:rPr>
                <a:t>California air basins included in the study are labeled and outlined in black</a:t>
              </a:r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CB7D27-975C-CA4F-9C79-C062C3F72DAA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5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65A2D8-E042-4641-A3C8-E00ECC1EAA1F}"/>
              </a:ext>
            </a:extLst>
          </p:cNvPr>
          <p:cNvSpPr/>
          <p:nvPr/>
        </p:nvSpPr>
        <p:spPr>
          <a:xfrm>
            <a:off x="241167" y="1340370"/>
            <a:ext cx="5689600" cy="5365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993BD-F12A-D340-A6DA-CB38809CA2E1}"/>
              </a:ext>
            </a:extLst>
          </p:cNvPr>
          <p:cNvSpPr/>
          <p:nvPr/>
        </p:nvSpPr>
        <p:spPr>
          <a:xfrm>
            <a:off x="1596722" y="2026887"/>
            <a:ext cx="4133064" cy="4154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D0DD6-AD87-D94D-8F40-4F09E548D9AE}"/>
              </a:ext>
            </a:extLst>
          </p:cNvPr>
          <p:cNvSpPr txBox="1"/>
          <p:nvPr/>
        </p:nvSpPr>
        <p:spPr>
          <a:xfrm>
            <a:off x="6103503" y="1355552"/>
            <a:ext cx="593429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b="1" i="1" dirty="0">
                <a:solidFill>
                  <a:srgbClr val="0071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Wildfire-PM</a:t>
            </a:r>
            <a:r>
              <a:rPr lang="en-US" sz="2800" b="1" i="1" baseline="-25000" dirty="0">
                <a:solidFill>
                  <a:srgbClr val="0071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2800" b="1" i="1" dirty="0">
                <a:solidFill>
                  <a:srgbClr val="0071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associated with heart attacks and strokes for all adults, particularly for those over 65 </a:t>
            </a:r>
            <a:r>
              <a:rPr lang="en-US" sz="2800" b="1" i="1" dirty="0" err="1">
                <a:solidFill>
                  <a:srgbClr val="0071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r>
              <a:rPr lang="en-US" sz="2800" b="1" i="1" dirty="0">
                <a:solidFill>
                  <a:srgbClr val="0071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old</a:t>
            </a:r>
          </a:p>
          <a:p>
            <a:pPr marL="285750" indent="-285750">
              <a:buFont typeface="Arial"/>
              <a:buChar char="•"/>
            </a:pPr>
            <a:r>
              <a:rPr lang="en-US" sz="2800" b="1" i="1" dirty="0">
                <a:solidFill>
                  <a:srgbClr val="0071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risk the day after exposure: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respiratory causes, 18%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cardiovascular, 12%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Heart attack, 42%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Stroke, 22%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Heart rhythm abnormalities, 24%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(on the same day as exposure)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44F126-05ED-0F40-A2AB-3361163E132E}"/>
              </a:ext>
            </a:extLst>
          </p:cNvPr>
          <p:cNvSpPr txBox="1">
            <a:spLocks/>
          </p:cNvSpPr>
          <p:nvPr/>
        </p:nvSpPr>
        <p:spPr bwMode="auto">
          <a:xfrm>
            <a:off x="2178831" y="254157"/>
            <a:ext cx="9858963" cy="8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 panose="020B0603020202020204" pitchFamily="34" charset="0"/>
                <a:cs typeface="Trebuchet MS"/>
              </a:rPr>
              <a:t>Wildfire-PM</a:t>
            </a:r>
            <a:r>
              <a:rPr lang="en-US" sz="3200" b="1" i="1" baseline="-25000" dirty="0">
                <a:solidFill>
                  <a:srgbClr val="0070C0"/>
                </a:solidFill>
                <a:latin typeface="Trebuchet MS" panose="020B0603020202020204" pitchFamily="34" charset="0"/>
                <a:cs typeface="Trebuchet MS"/>
              </a:rPr>
              <a:t>2.5</a:t>
            </a:r>
            <a:r>
              <a:rPr lang="en-US" sz="3200" b="1" i="1" dirty="0">
                <a:solidFill>
                  <a:srgbClr val="0070C0"/>
                </a:solidFill>
                <a:latin typeface="Trebuchet MS" panose="020B0603020202020204" pitchFamily="34" charset="0"/>
                <a:cs typeface="Trebuchet MS"/>
              </a:rPr>
              <a:t> Increases</a:t>
            </a:r>
          </a:p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 panose="020B0603020202020204" pitchFamily="34" charset="0"/>
                <a:cs typeface="Trebuchet MS"/>
              </a:rPr>
              <a:t>Heart Attack </a:t>
            </a: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sz="3200" b="1" i="1" dirty="0">
                <a:solidFill>
                  <a:srgbClr val="0070C0"/>
                </a:solidFill>
                <a:latin typeface="Trebuchet MS" panose="020B0603020202020204" pitchFamily="34" charset="0"/>
                <a:cs typeface="Trebuchet MS"/>
              </a:rPr>
              <a:t> Stroke</a:t>
            </a:r>
          </a:p>
          <a:p>
            <a:pPr algn="r"/>
            <a:endParaRPr lang="en-US" sz="3200" b="1" dirty="0">
              <a:solidFill>
                <a:srgbClr val="0070C0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D3338-F2E2-2948-AA45-114F55364413}"/>
              </a:ext>
            </a:extLst>
          </p:cNvPr>
          <p:cNvSpPr/>
          <p:nvPr/>
        </p:nvSpPr>
        <p:spPr>
          <a:xfrm>
            <a:off x="429492" y="1480371"/>
            <a:ext cx="5683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All Cardiovascular Causes Lag Day 1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538505-83FC-0A4D-9EF9-E9029B126CA0}"/>
              </a:ext>
            </a:extLst>
          </p:cNvPr>
          <p:cNvGrpSpPr/>
          <p:nvPr/>
        </p:nvGrpSpPr>
        <p:grpSpPr>
          <a:xfrm>
            <a:off x="498571" y="2243256"/>
            <a:ext cx="4748701" cy="4374447"/>
            <a:chOff x="4940073" y="2045886"/>
            <a:chExt cx="3561526" cy="43744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34679E-B150-334D-BF10-7C76632B14DF}"/>
                </a:ext>
              </a:extLst>
            </p:cNvPr>
            <p:cNvSpPr txBox="1"/>
            <p:nvPr/>
          </p:nvSpPr>
          <p:spPr>
            <a:xfrm>
              <a:off x="5340808" y="2045886"/>
              <a:ext cx="37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5C5AFF-B6B2-1548-BF6C-F4F031A570C6}"/>
                </a:ext>
              </a:extLst>
            </p:cNvPr>
            <p:cNvSpPr txBox="1"/>
            <p:nvPr/>
          </p:nvSpPr>
          <p:spPr>
            <a:xfrm>
              <a:off x="5356441" y="3341038"/>
              <a:ext cx="37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BE16AA-D472-164E-A1C5-A9E36BDADF76}"/>
                </a:ext>
              </a:extLst>
            </p:cNvPr>
            <p:cNvSpPr txBox="1"/>
            <p:nvPr/>
          </p:nvSpPr>
          <p:spPr>
            <a:xfrm>
              <a:off x="5336900" y="4550889"/>
              <a:ext cx="37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7A9581-1E83-5643-9517-48F73CD5F220}"/>
                </a:ext>
              </a:extLst>
            </p:cNvPr>
            <p:cNvSpPr txBox="1"/>
            <p:nvPr/>
          </p:nvSpPr>
          <p:spPr>
            <a:xfrm>
              <a:off x="5352533" y="5793079"/>
              <a:ext cx="37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80A0-241A-604C-B0F2-551EC7864A2B}"/>
                </a:ext>
              </a:extLst>
            </p:cNvPr>
            <p:cNvSpPr txBox="1"/>
            <p:nvPr/>
          </p:nvSpPr>
          <p:spPr>
            <a:xfrm rot="16200000">
              <a:off x="4199411" y="3711542"/>
              <a:ext cx="1781407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Relative Risk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07C16D-3644-FB47-9BE1-6F47A2E26DBD}"/>
                </a:ext>
              </a:extLst>
            </p:cNvPr>
            <p:cNvSpPr/>
            <p:nvPr/>
          </p:nvSpPr>
          <p:spPr>
            <a:xfrm>
              <a:off x="6205421" y="2190266"/>
              <a:ext cx="136770" cy="16204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187899-67CC-4C42-9FF0-3A608EBD9D8D}"/>
                </a:ext>
              </a:extLst>
            </p:cNvPr>
            <p:cNvSpPr/>
            <p:nvPr/>
          </p:nvSpPr>
          <p:spPr>
            <a:xfrm>
              <a:off x="6221055" y="2577122"/>
              <a:ext cx="136770" cy="162048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D1F1CE2-4D9C-7D40-B1E4-0CA9C4C9E07B}"/>
                </a:ext>
              </a:extLst>
            </p:cNvPr>
            <p:cNvCxnSpPr/>
            <p:nvPr/>
          </p:nvCxnSpPr>
          <p:spPr>
            <a:xfrm>
              <a:off x="6028186" y="2471608"/>
              <a:ext cx="545933" cy="0"/>
            </a:xfrm>
            <a:prstGeom prst="line">
              <a:avLst/>
            </a:prstGeom>
            <a:solidFill>
              <a:srgbClr val="FF0000"/>
            </a:solidFill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BE567F9-2757-AB42-BA66-493945B6573B}"/>
                </a:ext>
              </a:extLst>
            </p:cNvPr>
            <p:cNvCxnSpPr/>
            <p:nvPr/>
          </p:nvCxnSpPr>
          <p:spPr>
            <a:xfrm>
              <a:off x="6000840" y="2268420"/>
              <a:ext cx="545933" cy="0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EA4D75-E837-5F49-A15F-92C0F8D114AF}"/>
                </a:ext>
              </a:extLst>
            </p:cNvPr>
            <p:cNvCxnSpPr/>
            <p:nvPr/>
          </p:nvCxnSpPr>
          <p:spPr>
            <a:xfrm>
              <a:off x="6016474" y="2655276"/>
              <a:ext cx="545933" cy="0"/>
            </a:xfrm>
            <a:prstGeom prst="line">
              <a:avLst/>
            </a:prstGeom>
            <a:ln w="28575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02C71E-AEB6-4844-80BA-D19670862C11}"/>
                </a:ext>
              </a:extLst>
            </p:cNvPr>
            <p:cNvSpPr txBox="1"/>
            <p:nvPr/>
          </p:nvSpPr>
          <p:spPr>
            <a:xfrm>
              <a:off x="6625490" y="2463799"/>
              <a:ext cx="6923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All Adults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FDFED5-7718-C34E-B838-E632E3C012B2}"/>
                </a:ext>
              </a:extLst>
            </p:cNvPr>
            <p:cNvSpPr txBox="1"/>
            <p:nvPr/>
          </p:nvSpPr>
          <p:spPr>
            <a:xfrm>
              <a:off x="6631353" y="2067997"/>
              <a:ext cx="8945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Adults 45-64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566D07-7718-5D4E-A0C0-DBF991AC4F96}"/>
                </a:ext>
              </a:extLst>
            </p:cNvPr>
            <p:cNvSpPr txBox="1"/>
            <p:nvPr/>
          </p:nvSpPr>
          <p:spPr>
            <a:xfrm>
              <a:off x="6621584" y="2262432"/>
              <a:ext cx="778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Adults 65+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06E2C1-1E6A-EB44-994C-CFA1DDB1EB7E}"/>
                </a:ext>
              </a:extLst>
            </p:cNvPr>
            <p:cNvSpPr txBox="1"/>
            <p:nvPr/>
          </p:nvSpPr>
          <p:spPr>
            <a:xfrm>
              <a:off x="5960522" y="6051001"/>
              <a:ext cx="561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Light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49C044-045F-1D4A-BC36-2E8EF4D0AE6F}"/>
                </a:ext>
              </a:extLst>
            </p:cNvPr>
            <p:cNvSpPr txBox="1"/>
            <p:nvPr/>
          </p:nvSpPr>
          <p:spPr>
            <a:xfrm>
              <a:off x="6759113" y="6035335"/>
              <a:ext cx="792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Medium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B6FD73-06A7-FC49-B2FA-D4D1535B3EB6}"/>
                </a:ext>
              </a:extLst>
            </p:cNvPr>
            <p:cNvSpPr txBox="1"/>
            <p:nvPr/>
          </p:nvSpPr>
          <p:spPr>
            <a:xfrm>
              <a:off x="7834109" y="6035349"/>
              <a:ext cx="667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Heavy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D9EAD20-F035-2944-9C6A-6503BF616A5C}"/>
                </a:ext>
              </a:extLst>
            </p:cNvPr>
            <p:cNvSpPr/>
            <p:nvPr/>
          </p:nvSpPr>
          <p:spPr>
            <a:xfrm>
              <a:off x="6213229" y="2383685"/>
              <a:ext cx="136770" cy="1620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DEF0A8C-0621-7241-94D4-32B07D752303}"/>
              </a:ext>
            </a:extLst>
          </p:cNvPr>
          <p:cNvSpPr/>
          <p:nvPr/>
        </p:nvSpPr>
        <p:spPr>
          <a:xfrm>
            <a:off x="1681219" y="4052193"/>
            <a:ext cx="537883" cy="35858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8CCBE034-65C7-D846-9546-20EB5AE45A41}"/>
              </a:ext>
            </a:extLst>
          </p:cNvPr>
          <p:cNvSpPr/>
          <p:nvPr/>
        </p:nvSpPr>
        <p:spPr>
          <a:xfrm>
            <a:off x="3000024" y="3494277"/>
            <a:ext cx="537883" cy="35858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6F50472B-5CCA-4D48-B357-D9C70D7C7974}"/>
              </a:ext>
            </a:extLst>
          </p:cNvPr>
          <p:cNvSpPr/>
          <p:nvPr/>
        </p:nvSpPr>
        <p:spPr>
          <a:xfrm>
            <a:off x="4235164" y="3262749"/>
            <a:ext cx="537883" cy="35858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CF6C97-91F1-574A-8153-64F36603275F}"/>
              </a:ext>
            </a:extLst>
          </p:cNvPr>
          <p:cNvSpPr/>
          <p:nvPr/>
        </p:nvSpPr>
        <p:spPr>
          <a:xfrm>
            <a:off x="1581615" y="2065017"/>
            <a:ext cx="4143685" cy="413870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BEA9B5-4888-3248-9A1B-8ED3314D628E}"/>
              </a:ext>
            </a:extLst>
          </p:cNvPr>
          <p:cNvSpPr txBox="1"/>
          <p:nvPr/>
        </p:nvSpPr>
        <p:spPr>
          <a:xfrm>
            <a:off x="4837770" y="6482028"/>
            <a:ext cx="655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>
                <a:latin typeface="+mn-lt"/>
              </a:rPr>
              <a:t>Wettstein</a:t>
            </a:r>
            <a:r>
              <a:rPr lang="en-US" sz="1600" i="1" dirty="0">
                <a:latin typeface="+mn-lt"/>
              </a:rPr>
              <a:t> Z, Hoshiko S, Cascio WE, et al. JAHA April 11, 2018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D3570E-F389-D94B-9746-68C6E4739363}"/>
              </a:ext>
            </a:extLst>
          </p:cNvPr>
          <p:cNvCxnSpPr/>
          <p:nvPr/>
        </p:nvCxnSpPr>
        <p:spPr>
          <a:xfrm>
            <a:off x="2497242" y="4442556"/>
            <a:ext cx="5463" cy="372821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D3C22ED-0C61-414A-A920-5EAC1613114E}"/>
              </a:ext>
            </a:extLst>
          </p:cNvPr>
          <p:cNvSpPr/>
          <p:nvPr/>
        </p:nvSpPr>
        <p:spPr>
          <a:xfrm>
            <a:off x="2445820" y="4574340"/>
            <a:ext cx="103907" cy="115459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6B34F3E-176E-2C41-A640-BBEC86C93F67}"/>
              </a:ext>
            </a:extLst>
          </p:cNvPr>
          <p:cNvCxnSpPr/>
          <p:nvPr/>
        </p:nvCxnSpPr>
        <p:spPr>
          <a:xfrm>
            <a:off x="1581676" y="4960160"/>
            <a:ext cx="4127358" cy="16712"/>
          </a:xfrm>
          <a:prstGeom prst="line">
            <a:avLst/>
          </a:prstGeom>
          <a:ln w="28575" cmpd="sng">
            <a:solidFill>
              <a:srgbClr val="7879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C19D08-055B-3548-AE3D-5DF81351EF6E}"/>
              </a:ext>
            </a:extLst>
          </p:cNvPr>
          <p:cNvCxnSpPr/>
          <p:nvPr/>
        </p:nvCxnSpPr>
        <p:spPr>
          <a:xfrm>
            <a:off x="1581676" y="3690083"/>
            <a:ext cx="4110648" cy="3342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E934F6E-6019-6945-AA2A-43DE5F64B8D2}"/>
              </a:ext>
            </a:extLst>
          </p:cNvPr>
          <p:cNvCxnSpPr/>
          <p:nvPr/>
        </p:nvCxnSpPr>
        <p:spPr>
          <a:xfrm>
            <a:off x="1600396" y="4310419"/>
            <a:ext cx="4110648" cy="3342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507B3D1-DEF6-6A4F-B69D-85AFDD727089}"/>
              </a:ext>
            </a:extLst>
          </p:cNvPr>
          <p:cNvCxnSpPr/>
          <p:nvPr/>
        </p:nvCxnSpPr>
        <p:spPr>
          <a:xfrm>
            <a:off x="1617106" y="3040307"/>
            <a:ext cx="4110648" cy="3342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DFAD3F2-08BE-FD4A-A51E-09B01B21A39B}"/>
              </a:ext>
            </a:extLst>
          </p:cNvPr>
          <p:cNvCxnSpPr/>
          <p:nvPr/>
        </p:nvCxnSpPr>
        <p:spPr>
          <a:xfrm>
            <a:off x="1583686" y="2455387"/>
            <a:ext cx="4110648" cy="3342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542427-0B6B-3A40-99E4-E6045D898481}"/>
              </a:ext>
            </a:extLst>
          </p:cNvPr>
          <p:cNvCxnSpPr/>
          <p:nvPr/>
        </p:nvCxnSpPr>
        <p:spPr>
          <a:xfrm>
            <a:off x="1602406" y="5615915"/>
            <a:ext cx="4110648" cy="3342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6153E5-9B84-0049-BA1A-295DBDE5031F}"/>
              </a:ext>
            </a:extLst>
          </p:cNvPr>
          <p:cNvCxnSpPr/>
          <p:nvPr/>
        </p:nvCxnSpPr>
        <p:spPr>
          <a:xfrm>
            <a:off x="3639011" y="2104482"/>
            <a:ext cx="16710" cy="409432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8CCEA6F-6A86-524D-8602-785F45F38E4C}"/>
              </a:ext>
            </a:extLst>
          </p:cNvPr>
          <p:cNvCxnSpPr/>
          <p:nvPr/>
        </p:nvCxnSpPr>
        <p:spPr>
          <a:xfrm>
            <a:off x="4605207" y="2087770"/>
            <a:ext cx="16710" cy="409432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D3C1FA-774D-524F-B66B-D0886D2A59F7}"/>
              </a:ext>
            </a:extLst>
          </p:cNvPr>
          <p:cNvCxnSpPr/>
          <p:nvPr/>
        </p:nvCxnSpPr>
        <p:spPr>
          <a:xfrm>
            <a:off x="2404484" y="2106477"/>
            <a:ext cx="16710" cy="409432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699850-AAF8-3044-A332-3FDF0409CD08}"/>
              </a:ext>
            </a:extLst>
          </p:cNvPr>
          <p:cNvCxnSpPr/>
          <p:nvPr/>
        </p:nvCxnSpPr>
        <p:spPr>
          <a:xfrm>
            <a:off x="1950788" y="2464834"/>
            <a:ext cx="727911" cy="0"/>
          </a:xfrm>
          <a:prstGeom prst="line">
            <a:avLst/>
          </a:prstGeom>
          <a:solidFill>
            <a:srgbClr val="FF0000"/>
          </a:solidFill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7E27B770-8672-2B42-8524-2069B2642A2B}"/>
              </a:ext>
            </a:extLst>
          </p:cNvPr>
          <p:cNvSpPr/>
          <p:nvPr/>
        </p:nvSpPr>
        <p:spPr>
          <a:xfrm>
            <a:off x="2197512" y="2376911"/>
            <a:ext cx="182360" cy="162048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EAE9B42-A68A-2048-A5F2-FBB4F22AC3EB}"/>
              </a:ext>
            </a:extLst>
          </p:cNvPr>
          <p:cNvCxnSpPr/>
          <p:nvPr/>
        </p:nvCxnSpPr>
        <p:spPr>
          <a:xfrm flipH="1">
            <a:off x="3678216" y="3236800"/>
            <a:ext cx="3380" cy="81335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6E5D3C9-595F-F642-9E15-C53FA9CFE797}"/>
              </a:ext>
            </a:extLst>
          </p:cNvPr>
          <p:cNvSpPr/>
          <p:nvPr/>
        </p:nvSpPr>
        <p:spPr>
          <a:xfrm>
            <a:off x="3627952" y="3627410"/>
            <a:ext cx="103907" cy="1154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D43FC47-5750-7C4D-A943-E32486DE0C4E}"/>
              </a:ext>
            </a:extLst>
          </p:cNvPr>
          <p:cNvCxnSpPr/>
          <p:nvPr/>
        </p:nvCxnSpPr>
        <p:spPr>
          <a:xfrm flipH="1">
            <a:off x="2381306" y="3993497"/>
            <a:ext cx="3380" cy="45911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7DB1CFA2-8FD9-0F44-9434-0ADB5F4344E7}"/>
              </a:ext>
            </a:extLst>
          </p:cNvPr>
          <p:cNvSpPr/>
          <p:nvPr/>
        </p:nvSpPr>
        <p:spPr>
          <a:xfrm>
            <a:off x="2326518" y="4162686"/>
            <a:ext cx="103907" cy="1154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565F4B-C43D-9748-842F-3A472914FBDD}"/>
              </a:ext>
            </a:extLst>
          </p:cNvPr>
          <p:cNvCxnSpPr/>
          <p:nvPr/>
        </p:nvCxnSpPr>
        <p:spPr>
          <a:xfrm>
            <a:off x="5061827" y="3828726"/>
            <a:ext cx="22731" cy="1111719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A681B57-7E4F-3C4A-BA93-87FFBD45C2B1}"/>
              </a:ext>
            </a:extLst>
          </p:cNvPr>
          <p:cNvCxnSpPr/>
          <p:nvPr/>
        </p:nvCxnSpPr>
        <p:spPr>
          <a:xfrm>
            <a:off x="3786820" y="4009237"/>
            <a:ext cx="17271" cy="621065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71FA004E-217F-6241-8AFF-BA9FC3755217}"/>
              </a:ext>
            </a:extLst>
          </p:cNvPr>
          <p:cNvSpPr/>
          <p:nvPr/>
        </p:nvSpPr>
        <p:spPr>
          <a:xfrm>
            <a:off x="5022311" y="4353596"/>
            <a:ext cx="103907" cy="104963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8F03F48-6BD4-4D44-83F8-B435D542209A}"/>
              </a:ext>
            </a:extLst>
          </p:cNvPr>
          <p:cNvSpPr/>
          <p:nvPr/>
        </p:nvSpPr>
        <p:spPr>
          <a:xfrm>
            <a:off x="3741868" y="4270308"/>
            <a:ext cx="103907" cy="115459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E26171-15DF-4440-BB16-D5FFFED4E0A3}"/>
              </a:ext>
            </a:extLst>
          </p:cNvPr>
          <p:cNvCxnSpPr/>
          <p:nvPr/>
        </p:nvCxnSpPr>
        <p:spPr>
          <a:xfrm>
            <a:off x="4837770" y="4263183"/>
            <a:ext cx="36948" cy="1684855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26FFD90-BF67-9648-B92B-DE3AF58F940D}"/>
              </a:ext>
            </a:extLst>
          </p:cNvPr>
          <p:cNvCxnSpPr/>
          <p:nvPr/>
        </p:nvCxnSpPr>
        <p:spPr>
          <a:xfrm flipH="1">
            <a:off x="4959523" y="2516429"/>
            <a:ext cx="10078" cy="162580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A4D820-3A48-CF4E-B20F-EC6DCC069558}"/>
              </a:ext>
            </a:extLst>
          </p:cNvPr>
          <p:cNvCxnSpPr/>
          <p:nvPr/>
        </p:nvCxnSpPr>
        <p:spPr>
          <a:xfrm flipH="1">
            <a:off x="2282721" y="4502481"/>
            <a:ext cx="4609" cy="53452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E9C4DB3-DAB3-6F4D-9150-FA89FC3D0A2F}"/>
              </a:ext>
            </a:extLst>
          </p:cNvPr>
          <p:cNvCxnSpPr/>
          <p:nvPr/>
        </p:nvCxnSpPr>
        <p:spPr>
          <a:xfrm>
            <a:off x="3557302" y="4314958"/>
            <a:ext cx="427" cy="937108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665676B-DA96-FA4D-8B79-60D606F0DAB8}"/>
              </a:ext>
            </a:extLst>
          </p:cNvPr>
          <p:cNvSpPr/>
          <p:nvPr/>
        </p:nvSpPr>
        <p:spPr>
          <a:xfrm>
            <a:off x="4801964" y="5061276"/>
            <a:ext cx="103907" cy="115459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DD150A9-8D01-BF40-885C-10E341F46C67}"/>
              </a:ext>
            </a:extLst>
          </p:cNvPr>
          <p:cNvSpPr/>
          <p:nvPr/>
        </p:nvSpPr>
        <p:spPr>
          <a:xfrm>
            <a:off x="4913017" y="3386762"/>
            <a:ext cx="103907" cy="1154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07CEF96-3849-3442-B9FC-9746C23C69FA}"/>
              </a:ext>
            </a:extLst>
          </p:cNvPr>
          <p:cNvSpPr/>
          <p:nvPr/>
        </p:nvSpPr>
        <p:spPr>
          <a:xfrm>
            <a:off x="3506180" y="4744546"/>
            <a:ext cx="103907" cy="115459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3F2C83-5C33-3141-94C4-C7034C82D8CA}"/>
              </a:ext>
            </a:extLst>
          </p:cNvPr>
          <p:cNvSpPr/>
          <p:nvPr/>
        </p:nvSpPr>
        <p:spPr>
          <a:xfrm>
            <a:off x="2231451" y="4724423"/>
            <a:ext cx="103907" cy="115459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86CE37E-B61D-A941-8F4A-6870F4E92137}"/>
              </a:ext>
            </a:extLst>
          </p:cNvPr>
          <p:cNvSpPr txBox="1"/>
          <p:nvPr/>
        </p:nvSpPr>
        <p:spPr>
          <a:xfrm>
            <a:off x="8842247" y="4696230"/>
            <a:ext cx="334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Heart failure, 16%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7E89D3C8-3C63-0E48-B063-DE408FC739FD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9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D75CFD-C38B-5A4D-9500-F1E2B1E93CED}"/>
              </a:ext>
            </a:extLst>
          </p:cNvPr>
          <p:cNvSpPr/>
          <p:nvPr/>
        </p:nvSpPr>
        <p:spPr>
          <a:xfrm>
            <a:off x="76200" y="1219200"/>
            <a:ext cx="12060604" cy="56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2BDC0-4FFF-8B4F-B9BD-FEE167600BA6}"/>
              </a:ext>
            </a:extLst>
          </p:cNvPr>
          <p:cNvSpPr txBox="1"/>
          <p:nvPr/>
        </p:nvSpPr>
        <p:spPr>
          <a:xfrm>
            <a:off x="121911" y="1265245"/>
            <a:ext cx="599790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"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2E75B6"/>
                </a:solidFill>
                <a:latin typeface="+mn-lt"/>
                <a:cs typeface="Calibri" panose="020F0502020204030204" pitchFamily="34" charset="0"/>
              </a:rPr>
              <a:t>Respiratory Effects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i="1" dirty="0">
                <a:latin typeface="+mn-lt"/>
                <a:cs typeface="Calibri" panose="020F0502020204030204" pitchFamily="34" charset="0"/>
              </a:rPr>
              <a:t>Short-term Exposures</a:t>
            </a:r>
          </a:p>
          <a:p>
            <a:pPr marL="1257300" lvl="2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Asthma</a:t>
            </a:r>
          </a:p>
          <a:p>
            <a:pPr marL="1714500" lvl="3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Modified by BMI</a:t>
            </a:r>
          </a:p>
          <a:p>
            <a:pPr marL="1714500" lvl="3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Greatest in infants and children</a:t>
            </a:r>
            <a:br>
              <a:rPr lang="en-US" sz="2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&lt;5 years old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Longer-term Exposures</a:t>
            </a:r>
          </a:p>
          <a:p>
            <a:pPr marL="1257300" lvl="2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Eye irritation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Upper respiratory effects</a:t>
            </a:r>
          </a:p>
          <a:p>
            <a:pPr marL="1714500" lvl="3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(throat, and nose symptoms)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Respiratory infections</a:t>
            </a:r>
          </a:p>
          <a:p>
            <a:pPr marL="1714500" lvl="3" indent="-342900"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(like pneumonia)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9CE289-8979-3D4B-8AB3-E4E3E615DAC9}"/>
              </a:ext>
            </a:extLst>
          </p:cNvPr>
          <p:cNvSpPr txBox="1">
            <a:spLocks/>
          </p:cNvSpPr>
          <p:nvPr/>
        </p:nvSpPr>
        <p:spPr bwMode="auto">
          <a:xfrm>
            <a:off x="2540000" y="229890"/>
            <a:ext cx="96488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 charset="0"/>
                <a:ea typeface="ＭＳ Ｐゴシック" charset="0"/>
                <a:cs typeface="Trebuchet MS" charset="0"/>
              </a:rPr>
              <a:t>Health Effects of Wildfire Smoke </a:t>
            </a:r>
          </a:p>
          <a:p>
            <a:pPr algn="r"/>
            <a:r>
              <a:rPr lang="en-US" sz="2800" b="1" dirty="0">
                <a:solidFill>
                  <a:srgbClr val="0070C0"/>
                </a:solidFill>
                <a:latin typeface="Trebuchet MS" charset="0"/>
                <a:ea typeface="ＭＳ Ｐゴシック" charset="0"/>
                <a:cs typeface="Trebuchet MS" charset="0"/>
              </a:rPr>
              <a:t>Children and Pregnancy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47C2-6BED-3A44-9C03-8655B761575A}"/>
              </a:ext>
            </a:extLst>
          </p:cNvPr>
          <p:cNvSpPr/>
          <p:nvPr/>
        </p:nvSpPr>
        <p:spPr>
          <a:xfrm>
            <a:off x="6040804" y="1236850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2E75B6"/>
                </a:solidFill>
                <a:latin typeface="+mn-lt"/>
                <a:cs typeface="Calibri" panose="020F0502020204030204" pitchFamily="34" charset="0"/>
              </a:rPr>
              <a:t>Low Birth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California: Administrative Data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2003 San Diego wildfires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Decreased birth weight related to wildfire smoke exposure throughout pregnancy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Small changes in birth weight are important as they can have lifelong cardiovascular implications</a:t>
            </a:r>
            <a:endParaRPr lang="en-US" sz="2400" b="1" i="1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  <a:p>
            <a:pPr marL="18288">
              <a:spcAft>
                <a:spcPts val="120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Preterm Delivery</a:t>
            </a:r>
            <a:r>
              <a:rPr lang="en-US" sz="2800" i="1" baseline="-250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Colorado: Vital records data 2007 to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Exposed to wildfire smoke anytime during pregnancy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1.076 times the odds of delivering preterm </a:t>
            </a:r>
            <a:endParaRPr lang="en-US" sz="3200" dirty="0">
              <a:latin typeface="+mn-lt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43C536-4E4D-234F-AF35-F1A115F22E45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19F60-F322-A446-98F5-79905D1E6819}"/>
              </a:ext>
            </a:extLst>
          </p:cNvPr>
          <p:cNvSpPr/>
          <p:nvPr/>
        </p:nvSpPr>
        <p:spPr>
          <a:xfrm>
            <a:off x="121911" y="6480646"/>
            <a:ext cx="8363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S. M. Holm et al. </a:t>
            </a:r>
            <a:r>
              <a:rPr lang="en-US" i="1" dirty="0">
                <a:latin typeface="+mn-lt"/>
              </a:rPr>
              <a:t>Journal of Exposure Science &amp; Environmental Epidemiology Sept. 2020 </a:t>
            </a:r>
          </a:p>
        </p:txBody>
      </p:sp>
    </p:spTree>
    <p:extLst>
      <p:ext uri="{BB962C8B-B14F-4D97-AF65-F5344CB8AC3E}">
        <p14:creationId xmlns:p14="http://schemas.microsoft.com/office/powerpoint/2010/main" val="362552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17</a:t>
            </a:fld>
            <a:endParaRPr lang="en-US" b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7BFC8E-A6A4-47A2-9433-8D64B9A49B46}"/>
              </a:ext>
            </a:extLst>
          </p:cNvPr>
          <p:cNvSpPr/>
          <p:nvPr/>
        </p:nvSpPr>
        <p:spPr>
          <a:xfrm>
            <a:off x="4057450" y="483708"/>
            <a:ext cx="8247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Who’s at Risk from Wildland Fire Smoke?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7B9D26-78ED-47F2-8487-B9BB45949106}"/>
              </a:ext>
            </a:extLst>
          </p:cNvPr>
          <p:cNvSpPr/>
          <p:nvPr/>
        </p:nvSpPr>
        <p:spPr>
          <a:xfrm>
            <a:off x="6991616" y="1636829"/>
            <a:ext cx="4692502" cy="327238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15D1"/>
              </a:solidFill>
              <a:highlight>
                <a:srgbClr val="000080"/>
              </a:highlight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5B66223-7295-4C62-8EA8-2EE9A959C60D}"/>
              </a:ext>
            </a:extLst>
          </p:cNvPr>
          <p:cNvSpPr txBox="1">
            <a:spLocks/>
          </p:cNvSpPr>
          <p:nvPr/>
        </p:nvSpPr>
        <p:spPr>
          <a:xfrm>
            <a:off x="770255" y="1978127"/>
            <a:ext cx="9976072" cy="41734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At-risk populations include –</a:t>
            </a:r>
          </a:p>
          <a:p>
            <a:pPr marL="687388" indent="-403225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Aged adults</a:t>
            </a:r>
          </a:p>
          <a:p>
            <a:pPr marL="687388" indent="-403225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</a:p>
          <a:p>
            <a:pPr marL="687388" indent="-403225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with respiratory disease</a:t>
            </a:r>
          </a:p>
          <a:p>
            <a:pPr marL="687388" indent="-403225">
              <a:spcBef>
                <a:spcPts val="0"/>
              </a:spcBef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with cardiovascular disease</a:t>
            </a:r>
          </a:p>
          <a:p>
            <a:pPr marL="687388" indent="-403225">
              <a:spcBef>
                <a:spcPts val="0"/>
              </a:spcBef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Pregnant women and fetuses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 suspected to be at greater risk –</a:t>
            </a:r>
          </a:p>
          <a:p>
            <a:pPr marL="687388" indent="-4032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Women, Non-White and populations with lower socio-economic status* </a:t>
            </a:r>
          </a:p>
          <a:p>
            <a:pPr marL="687388" indent="-4032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Populations with chronic inflammatory diseases (e.g., diabetes, obesity)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D0E8B-3864-4914-AD50-F50AB7CC6393}"/>
              </a:ext>
            </a:extLst>
          </p:cNvPr>
          <p:cNvSpPr txBox="1"/>
          <p:nvPr/>
        </p:nvSpPr>
        <p:spPr>
          <a:xfrm>
            <a:off x="1208590" y="6354376"/>
            <a:ext cx="339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* Liu C</a:t>
            </a:r>
            <a:r>
              <a:rPr lang="en-US" sz="1600" i="1" dirty="0">
                <a:latin typeface="+mn-lt"/>
                <a:cs typeface="Arial" panose="020B0604020202020204" pitchFamily="34" charset="0"/>
              </a:rPr>
              <a:t> et al. Am J Epidemiology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2017  </a:t>
            </a:r>
            <a:r>
              <a:rPr lang="en-US" sz="1600" i="1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83F722-8552-48CA-90B1-914244E436AB}"/>
              </a:ext>
            </a:extLst>
          </p:cNvPr>
          <p:cNvSpPr/>
          <p:nvPr/>
        </p:nvSpPr>
        <p:spPr>
          <a:xfrm>
            <a:off x="7583821" y="2013368"/>
            <a:ext cx="31894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2" lvl="4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~30% of the </a:t>
            </a:r>
          </a:p>
          <a:p>
            <a:pPr marL="284162" lvl="4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U.S. population is at-risk</a:t>
            </a:r>
          </a:p>
        </p:txBody>
      </p:sp>
    </p:spTree>
    <p:extLst>
      <p:ext uri="{BB962C8B-B14F-4D97-AF65-F5344CB8AC3E}">
        <p14:creationId xmlns:p14="http://schemas.microsoft.com/office/powerpoint/2010/main" val="2645645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3D472-8E4E-D846-94B7-CD166BBFD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7" y="2367137"/>
            <a:ext cx="5718448" cy="34821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17FDE3-D1E4-F446-81AD-285F31D1D3BD}"/>
              </a:ext>
            </a:extLst>
          </p:cNvPr>
          <p:cNvSpPr/>
          <p:nvPr/>
        </p:nvSpPr>
        <p:spPr>
          <a:xfrm>
            <a:off x="138117" y="2367137"/>
            <a:ext cx="5718448" cy="34821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185B6-C162-524E-9F6C-632F50C37575}"/>
              </a:ext>
            </a:extLst>
          </p:cNvPr>
          <p:cNvSpPr/>
          <p:nvPr/>
        </p:nvSpPr>
        <p:spPr>
          <a:xfrm>
            <a:off x="6197217" y="2357374"/>
            <a:ext cx="5718448" cy="34821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C2467-14DE-A24C-B99D-D5B3E8C3A393}"/>
              </a:ext>
            </a:extLst>
          </p:cNvPr>
          <p:cNvSpPr/>
          <p:nvPr/>
        </p:nvSpPr>
        <p:spPr>
          <a:xfrm>
            <a:off x="5553035" y="65906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>
                <a:latin typeface="AdvOT2e364b11"/>
              </a:rPr>
              <a:t>Rappold A, et al. Environ Sci &amp; Technol 2017</a:t>
            </a:r>
            <a:endParaRPr lang="en-US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75E55B-4168-F44E-B0AE-47754C8A5BFF}"/>
              </a:ext>
            </a:extLst>
          </p:cNvPr>
          <p:cNvSpPr/>
          <p:nvPr/>
        </p:nvSpPr>
        <p:spPr>
          <a:xfrm>
            <a:off x="6119727" y="5850392"/>
            <a:ext cx="60456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</a:rPr>
              <a:t>Number of days with fire-PM</a:t>
            </a:r>
            <a:r>
              <a:rPr lang="en-US" sz="1000" dirty="0">
                <a:latin typeface="+mn-lt"/>
              </a:rPr>
              <a:t>2.5 </a:t>
            </a:r>
            <a:r>
              <a:rPr lang="en-US" sz="2400" dirty="0">
                <a:latin typeface="+mn-lt"/>
              </a:rPr>
              <a:t>above 35 </a:t>
            </a:r>
            <a:r>
              <a:rPr lang="el-GR" sz="2400" dirty="0">
                <a:latin typeface="+mn-lt"/>
              </a:rPr>
              <a:t>μ</a:t>
            </a:r>
            <a:r>
              <a:rPr lang="en-US" sz="2400" dirty="0">
                <a:latin typeface="+mn-lt"/>
              </a:rPr>
              <a:t>g/m</a:t>
            </a:r>
            <a:r>
              <a:rPr lang="en-US" sz="2400" baseline="30000" dirty="0">
                <a:latin typeface="+mn-lt"/>
              </a:rPr>
              <a:t>3</a:t>
            </a:r>
            <a:br>
              <a:rPr lang="en-US" sz="1000" dirty="0">
                <a:latin typeface="+mn-lt"/>
              </a:rPr>
            </a:br>
            <a:r>
              <a:rPr lang="en-US" sz="2400" dirty="0">
                <a:latin typeface="+mn-lt"/>
              </a:rPr>
              <a:t>by counties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EB5DC4-C756-4046-8626-A029642E7A1D}"/>
              </a:ext>
            </a:extLst>
          </p:cNvPr>
          <p:cNvSpPr/>
          <p:nvPr/>
        </p:nvSpPr>
        <p:spPr>
          <a:xfrm>
            <a:off x="23725" y="5842993"/>
            <a:ext cx="611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Annual avg. daily fire-PM</a:t>
            </a:r>
            <a:r>
              <a:rPr lang="en-US" sz="1000" dirty="0">
                <a:latin typeface="+mn-lt"/>
              </a:rPr>
              <a:t>2.5 </a:t>
            </a:r>
            <a:r>
              <a:rPr lang="en-US" sz="2400" dirty="0">
                <a:latin typeface="+mn-lt"/>
              </a:rPr>
              <a:t>footprint by counties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03357D-4324-DE4D-A865-E59814B71E48}"/>
              </a:ext>
            </a:extLst>
          </p:cNvPr>
          <p:cNvSpPr/>
          <p:nvPr/>
        </p:nvSpPr>
        <p:spPr>
          <a:xfrm>
            <a:off x="101217" y="64314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dvOT2e364b11"/>
              </a:rPr>
              <a:t>Areas burned by large </a:t>
            </a:r>
            <a:r>
              <a:rPr lang="en-US" dirty="0">
                <a:latin typeface="AdvOT2e364b11+fb"/>
              </a:rPr>
              <a:t>fi</a:t>
            </a:r>
            <a:r>
              <a:rPr lang="en-US" dirty="0">
                <a:latin typeface="AdvOT2e364b11"/>
              </a:rPr>
              <a:t>res in black between 2008 - 2012. </a:t>
            </a:r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FC6CC0E-8E77-774F-B732-0FFBA8412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6705" y="256149"/>
            <a:ext cx="9301055" cy="1004081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Potential Exposures to Populations to Wildland Fire Smoke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D8A4CD-E9A8-A641-AF87-7664E4B1A1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096" y="2392665"/>
            <a:ext cx="5696570" cy="34310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6CA2E2-CB75-D745-9654-0A2360AF7743}"/>
              </a:ext>
            </a:extLst>
          </p:cNvPr>
          <p:cNvSpPr/>
          <p:nvPr/>
        </p:nvSpPr>
        <p:spPr>
          <a:xfrm>
            <a:off x="111891" y="1377805"/>
            <a:ext cx="5175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Annual average daily fire- PM</a:t>
            </a:r>
            <a:r>
              <a:rPr lang="en-US" sz="2400" b="1" i="1" baseline="-25000" dirty="0">
                <a:solidFill>
                  <a:srgbClr val="0070C0"/>
                </a:solidFill>
              </a:rPr>
              <a:t>2.5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br>
              <a:rPr lang="en-US" sz="2400" b="1" i="1" dirty="0">
                <a:solidFill>
                  <a:srgbClr val="0070C0"/>
                </a:solidFill>
              </a:rPr>
            </a:br>
            <a:r>
              <a:rPr lang="en-US" sz="2400" b="1" i="1" dirty="0">
                <a:solidFill>
                  <a:srgbClr val="0070C0"/>
                </a:solidFill>
              </a:rPr>
              <a:t>footprint for US counties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CF7AFC-462E-0743-93C4-117ED606B49F}"/>
              </a:ext>
            </a:extLst>
          </p:cNvPr>
          <p:cNvSpPr txBox="1"/>
          <p:nvPr/>
        </p:nvSpPr>
        <p:spPr>
          <a:xfrm>
            <a:off x="6052038" y="1241108"/>
            <a:ext cx="597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How much does smoke contribute to air quality and how often does it exceed the daily standard?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E9950FD-98F8-EF46-A5C2-2B3EAA897594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4DB066-007A-4C22-8DB3-18CF1222B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2999" y="472440"/>
            <a:ext cx="7721600" cy="685800"/>
          </a:xfrm>
        </p:spPr>
        <p:txBody>
          <a:bodyPr/>
          <a:lstStyle/>
          <a:p>
            <a:r>
              <a:rPr lang="en-US" i="1" dirty="0">
                <a:latin typeface="Trebuchet MS" panose="020B0603020202020204" pitchFamily="34" charset="0"/>
              </a:rPr>
              <a:t>Community Health-Vulnerability Index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066FD-B6D2-4BD6-9C43-CD347C9EF9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30" y="1356360"/>
            <a:ext cx="11988800" cy="4876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EPA tool for public health officials to identify</a:t>
            </a:r>
            <a:br>
              <a:rPr lang="en-US" sz="2800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populations at risk from wildland fire smoke exposure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More smoke in the West, but population is less vulnerable than those in the south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This tool considers factors that define susceptibility to air pollutant-related health effects </a:t>
            </a:r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81B0C9-8A65-42EE-AEE6-0AB1CE8AC4B1}"/>
              </a:ext>
            </a:extLst>
          </p:cNvPr>
          <p:cNvSpPr/>
          <p:nvPr/>
        </p:nvSpPr>
        <p:spPr>
          <a:xfrm>
            <a:off x="131326" y="3413502"/>
            <a:ext cx="11741066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7-06-16 at 8.42.09 PM.png">
            <a:extLst>
              <a:ext uri="{FF2B5EF4-FFF2-40B4-BE49-F238E27FC236}">
                <a16:creationId xmlns:a16="http://schemas.microsoft.com/office/drawing/2014/main" id="{40D4E4AF-1F28-4C88-A4F9-A906DBAB4B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03" y="3507902"/>
            <a:ext cx="5676570" cy="3258658"/>
          </a:xfrm>
          <a:prstGeom prst="rect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6" name="Picture 5" descr="Screen Shot 2017-06-16 at 8.42.23 PM.png">
            <a:extLst>
              <a:ext uri="{FF2B5EF4-FFF2-40B4-BE49-F238E27FC236}">
                <a16:creationId xmlns:a16="http://schemas.microsoft.com/office/drawing/2014/main" id="{5E51B9C7-D52C-473F-87A3-215AA3E6E9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446" y="4823949"/>
            <a:ext cx="1303944" cy="1386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6C0B0-8E7A-4213-BEF5-BE6DF6B2AEC1}"/>
              </a:ext>
            </a:extLst>
          </p:cNvPr>
          <p:cNvSpPr txBox="1"/>
          <p:nvPr/>
        </p:nvSpPr>
        <p:spPr>
          <a:xfrm>
            <a:off x="6770633" y="3507902"/>
            <a:ext cx="5070763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Factors of Vulnerability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Peds &amp; Adult Asthma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COPD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Obesity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Diabetes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Hypertension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% population age 65+</a:t>
            </a:r>
          </a:p>
          <a:p>
            <a:pPr marL="214313" indent="-214313" defTabSz="6858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Income, education, poverty, unemployment</a:t>
            </a:r>
          </a:p>
          <a:p>
            <a:pPr marL="214313" indent="-214313" defTabSz="6858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i="1" dirty="0">
                <a:solidFill>
                  <a:schemeClr val="bg1"/>
                </a:solidFill>
                <a:latin typeface="+mn-lt"/>
                <a:ea typeface="ＭＳ Ｐゴシック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Rappold AG, et al Environ Sci Technol 2017</a:t>
            </a:r>
            <a:endParaRPr lang="en-US" sz="1600" i="1" dirty="0">
              <a:solidFill>
                <a:schemeClr val="bg1"/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F940BC-EAFE-5D4C-BF90-F5A00DE5FF1E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1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74D8F-B9E2-234C-B31B-6EA4F604D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0943" y="257087"/>
            <a:ext cx="7721600" cy="1104488"/>
          </a:xfrm>
        </p:spPr>
        <p:txBody>
          <a:bodyPr/>
          <a:lstStyle/>
          <a:p>
            <a:pPr algn="r"/>
            <a:r>
              <a:rPr lang="en-US" i="1" dirty="0">
                <a:latin typeface="Trebuchet MS" panose="020B0703020202090204" pitchFamily="34" charset="0"/>
                <a:ea typeface="ＭＳ Ｐゴシック" charset="0"/>
                <a:cs typeface="ＭＳ Ｐゴシック" charset="0"/>
              </a:rPr>
              <a:t>Factors contributing to the</a:t>
            </a:r>
          </a:p>
          <a:p>
            <a:pPr algn="r"/>
            <a:r>
              <a:rPr lang="en-US" i="1" dirty="0">
                <a:latin typeface="Trebuchet MS" panose="020B0703020202090204" pitchFamily="34" charset="0"/>
                <a:ea typeface="ＭＳ Ｐゴシック" charset="0"/>
                <a:cs typeface="ＭＳ Ｐゴシック" charset="0"/>
              </a:rPr>
              <a:t>health risks of climate change</a:t>
            </a:r>
            <a:endParaRPr lang="en-US" i="1" dirty="0">
              <a:latin typeface="Trebuchet MS" panose="020B070302020209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7837A-C3D9-0F48-9040-5642380D5361}"/>
              </a:ext>
            </a:extLst>
          </p:cNvPr>
          <p:cNvSpPr txBox="1"/>
          <p:nvPr/>
        </p:nvSpPr>
        <p:spPr>
          <a:xfrm>
            <a:off x="400073" y="4283938"/>
            <a:ext cx="3863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Peters A and Schneider A</a:t>
            </a:r>
            <a:r>
              <a:rPr lang="en-US" sz="1600" dirty="0"/>
              <a:t>. </a:t>
            </a:r>
          </a:p>
          <a:p>
            <a:r>
              <a:rPr lang="en-US" sz="1600" i="1" dirty="0"/>
              <a:t>Cardiovascular Risks of Climate Change</a:t>
            </a:r>
            <a:endParaRPr lang="en-US" sz="1600" i="1" dirty="0">
              <a:latin typeface="+mn-lt"/>
            </a:endParaRPr>
          </a:p>
          <a:p>
            <a:r>
              <a:rPr lang="en-US" sz="1600" i="1" dirty="0">
                <a:latin typeface="+mn-lt"/>
              </a:rPr>
              <a:t>Nature </a:t>
            </a:r>
            <a:r>
              <a:rPr lang="en-US" sz="1600" dirty="0">
                <a:latin typeface="+mn-lt"/>
              </a:rPr>
              <a:t>18:2,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6B8EA-B723-C341-89B5-8A210F724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3" y="1440476"/>
            <a:ext cx="11391854" cy="2691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Curved Right 5">
            <a:extLst>
              <a:ext uri="{FF2B5EF4-FFF2-40B4-BE49-F238E27FC236}">
                <a16:creationId xmlns:a16="http://schemas.microsoft.com/office/drawing/2014/main" id="{CAAB7BDB-7C96-6248-A446-C4E111370893}"/>
              </a:ext>
            </a:extLst>
          </p:cNvPr>
          <p:cNvSpPr/>
          <p:nvPr/>
        </p:nvSpPr>
        <p:spPr>
          <a:xfrm rot="8554364" flipH="1">
            <a:off x="4474245" y="3258756"/>
            <a:ext cx="1301846" cy="2987152"/>
          </a:xfrm>
          <a:prstGeom prst="curvedRightArrow">
            <a:avLst>
              <a:gd name="adj1" fmla="val 25000"/>
              <a:gd name="adj2" fmla="val 50000"/>
              <a:gd name="adj3" fmla="val 22871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12" descr="SFGate">
            <a:extLst>
              <a:ext uri="{FF2B5EF4-FFF2-40B4-BE49-F238E27FC236}">
                <a16:creationId xmlns:a16="http://schemas.microsoft.com/office/drawing/2014/main" id="{1B071D6C-3553-3B4C-86C5-1BEAF73C3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5658" y="4262366"/>
            <a:ext cx="4534173" cy="27681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3EABA8-3740-184C-A915-4793B3CC0F2B}"/>
              </a:ext>
            </a:extLst>
          </p:cNvPr>
          <p:cNvSpPr/>
          <p:nvPr/>
        </p:nvSpPr>
        <p:spPr>
          <a:xfrm>
            <a:off x="5382639" y="6770920"/>
            <a:ext cx="1110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/>
              <a:t>Credit: SF Gate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4BAE9-8F99-214B-A31C-4A0B52A9AF39}"/>
              </a:ext>
            </a:extLst>
          </p:cNvPr>
          <p:cNvSpPr txBox="1"/>
          <p:nvPr/>
        </p:nvSpPr>
        <p:spPr>
          <a:xfrm>
            <a:off x="3830155" y="5901477"/>
            <a:ext cx="2791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n-lt"/>
              </a:rPr>
              <a:t>Wildfire Smoke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8F03E4-4A29-DB47-B482-1F7678E16D7B}"/>
              </a:ext>
            </a:extLst>
          </p:cNvPr>
          <p:cNvSpPr txBox="1">
            <a:spLocks/>
          </p:cNvSpPr>
          <p:nvPr/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87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08436" y="261289"/>
            <a:ext cx="6575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i="1" dirty="0">
                <a:solidFill>
                  <a:srgbClr val="0071C0"/>
                </a:solidFill>
                <a:latin typeface="Trebuchet MS"/>
                <a:cs typeface="Trebuchet MS"/>
              </a:rPr>
              <a:t>Community Health-Vulnerability</a:t>
            </a:r>
          </a:p>
          <a:p>
            <a:pPr algn="r"/>
            <a:r>
              <a:rPr lang="en-US" sz="2400" b="1" dirty="0">
                <a:solidFill>
                  <a:srgbClr val="0071C0"/>
                </a:solidFill>
                <a:latin typeface="Trebuchet MS"/>
                <a:cs typeface="Trebuchet MS"/>
              </a:rPr>
              <a:t>Community-Health Vulnerability Index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6540" y="6479845"/>
            <a:ext cx="5093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+mn-lt"/>
              </a:rPr>
              <a:t>Rappold</a:t>
            </a:r>
            <a:r>
              <a:rPr lang="en-US" sz="1600" i="1" dirty="0">
                <a:latin typeface="+mn-lt"/>
              </a:rPr>
              <a:t> AG, et al Environ </a:t>
            </a:r>
            <a:r>
              <a:rPr lang="en-US" sz="1600" i="1" dirty="0" err="1">
                <a:latin typeface="+mn-lt"/>
              </a:rPr>
              <a:t>Sci</a:t>
            </a:r>
            <a:r>
              <a:rPr lang="en-US" sz="1600" i="1" dirty="0">
                <a:latin typeface="+mn-lt"/>
              </a:rPr>
              <a:t> </a:t>
            </a:r>
            <a:r>
              <a:rPr lang="en-US" sz="1600" i="1" dirty="0" err="1">
                <a:latin typeface="+mn-lt"/>
              </a:rPr>
              <a:t>Technol</a:t>
            </a:r>
            <a:r>
              <a:rPr lang="en-US" sz="1600" i="1" dirty="0">
                <a:latin typeface="+mn-lt"/>
              </a:rPr>
              <a:t>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90031" y="1943359"/>
            <a:ext cx="4928913" cy="3032055"/>
            <a:chOff x="74293" y="2167315"/>
            <a:chExt cx="6400584" cy="3869450"/>
          </a:xfrm>
        </p:grpSpPr>
        <p:pic>
          <p:nvPicPr>
            <p:cNvPr id="4" name="Picture 3" descr="Screen Shot 2017-06-16 at 8.42.0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3" y="2167315"/>
              <a:ext cx="6128983" cy="38694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90994" y="3716138"/>
              <a:ext cx="783883" cy="16150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Screen Shot 2017-06-16 at 8.42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378" y="4831200"/>
            <a:ext cx="1362590" cy="1789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212981" y="6450767"/>
            <a:ext cx="3355238" cy="365125"/>
          </a:xfrm>
        </p:spPr>
        <p:txBody>
          <a:bodyPr/>
          <a:lstStyle/>
          <a:p>
            <a:endParaRPr lang="en-US" sz="16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0891" y="1269232"/>
            <a:ext cx="8557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National map of Community-Health Vulnerability Index </a:t>
            </a:r>
            <a:br>
              <a:rPr lang="en-US" sz="2400" b="1" i="1" dirty="0">
                <a:solidFill>
                  <a:srgbClr val="0070C0"/>
                </a:solidFill>
              </a:rPr>
            </a:br>
            <a:r>
              <a:rPr lang="en-US" sz="2400" b="1" i="1" dirty="0">
                <a:solidFill>
                  <a:srgbClr val="0070C0"/>
                </a:solidFill>
              </a:rPr>
              <a:t>to Adverse Health Effects from Wildfire Smoke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61554" y="2341726"/>
            <a:ext cx="542200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-2794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The Community Health-Vulnerability Index identifies the most vulnerable counties</a:t>
            </a:r>
          </a:p>
          <a:p>
            <a:pPr marL="279400" indent="-2794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30.5 million lived in the areas where annual average fire-PM</a:t>
            </a:r>
            <a:r>
              <a:rPr lang="en-US" sz="2400" baseline="-25000" dirty="0">
                <a:latin typeface="+mn-lt"/>
              </a:rPr>
              <a:t>2.5</a:t>
            </a:r>
            <a:r>
              <a:rPr lang="en-US" sz="2400" dirty="0">
                <a:latin typeface="+mn-lt"/>
              </a:rPr>
              <a:t> was high (&gt;1.5 μg/m</a:t>
            </a:r>
            <a:r>
              <a:rPr lang="en-US" sz="2400" baseline="30000" dirty="0">
                <a:latin typeface="+mn-lt"/>
              </a:rPr>
              <a:t>3</a:t>
            </a:r>
            <a:r>
              <a:rPr lang="en-US" sz="2400" dirty="0">
                <a:latin typeface="+mn-lt"/>
              </a:rPr>
              <a:t>)</a:t>
            </a:r>
          </a:p>
          <a:p>
            <a:pPr marL="279400" indent="-2794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10.3 million people experienced &gt;10 unhealthy air quality days due to smoke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39696" y="5696491"/>
            <a:ext cx="7740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</a:rPr>
              <a:t>Shows that these communities experience more smoke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exposures in comparison to less vulnerable communities</a:t>
            </a:r>
          </a:p>
        </p:txBody>
      </p:sp>
      <p:sp>
        <p:nvSpPr>
          <p:cNvPr id="5" name="Oval 4"/>
          <p:cNvSpPr/>
          <p:nvPr/>
        </p:nvSpPr>
        <p:spPr>
          <a:xfrm>
            <a:off x="4032576" y="2910381"/>
            <a:ext cx="2466906" cy="1628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FFC35D-83E2-7649-95FC-73D05CF23B4C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0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B16BD-C4A6-8D46-A63A-BECD49265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1913" y="207577"/>
            <a:ext cx="8199437" cy="1004080"/>
          </a:xfrm>
        </p:spPr>
        <p:txBody>
          <a:bodyPr/>
          <a:lstStyle/>
          <a:p>
            <a:pPr algn="r"/>
            <a:r>
              <a:rPr lang="en-US" i="1" dirty="0">
                <a:latin typeface="Trebuchet MS" panose="020B0703020202090204" pitchFamily="34" charset="0"/>
              </a:rPr>
              <a:t>Main Actions that Individual People can Take to Reduce Wildfire Smoke Exposure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40FDD-4D81-9749-B2CF-BD157534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1295400"/>
            <a:ext cx="10287000" cy="50712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4F540A-CECB-E541-BD0A-0B57A79DE022}"/>
              </a:ext>
            </a:extLst>
          </p:cNvPr>
          <p:cNvSpPr/>
          <p:nvPr/>
        </p:nvSpPr>
        <p:spPr>
          <a:xfrm>
            <a:off x="7786311" y="6450345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ff-scala-sans-pro"/>
              </a:rPr>
              <a:t>N </a:t>
            </a:r>
            <a:r>
              <a:rPr lang="en-US" i="1" dirty="0" err="1">
                <a:solidFill>
                  <a:srgbClr val="666666"/>
                </a:solidFill>
                <a:latin typeface="ff-scala-sans-pro"/>
              </a:rPr>
              <a:t>Engl</a:t>
            </a:r>
            <a:r>
              <a:rPr lang="en-US" i="1" dirty="0">
                <a:solidFill>
                  <a:srgbClr val="666666"/>
                </a:solidFill>
                <a:latin typeface="ff-scala-sans-pro"/>
              </a:rPr>
              <a:t> J Med </a:t>
            </a:r>
            <a:r>
              <a:rPr lang="en-US" dirty="0">
                <a:solidFill>
                  <a:srgbClr val="666666"/>
                </a:solidFill>
                <a:latin typeface="ff-scala-sans-pro"/>
              </a:rPr>
              <a:t>2020; 383:2173-2181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3A179-7E73-B340-B23E-3F6D1A01572D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E02AA-1B60-41E3-B66C-33E5FABEA860}"/>
              </a:ext>
            </a:extLst>
          </p:cNvPr>
          <p:cNvSpPr txBox="1"/>
          <p:nvPr/>
        </p:nvSpPr>
        <p:spPr>
          <a:xfrm>
            <a:off x="1807647" y="5562600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Some comments regarding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wearing a Face Mask can be debated.</a:t>
            </a:r>
          </a:p>
        </p:txBody>
      </p:sp>
    </p:spTree>
    <p:extLst>
      <p:ext uri="{BB962C8B-B14F-4D97-AF65-F5344CB8AC3E}">
        <p14:creationId xmlns:p14="http://schemas.microsoft.com/office/powerpoint/2010/main" val="3243409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C6C1A-C204-9445-89E5-464151F9E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50189" y="286959"/>
            <a:ext cx="6374880" cy="36808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F0791E-CF40-CC40-8F88-2BC4990D3398}"/>
              </a:ext>
            </a:extLst>
          </p:cNvPr>
          <p:cNvSpPr txBox="1">
            <a:spLocks/>
          </p:cNvSpPr>
          <p:nvPr/>
        </p:nvSpPr>
        <p:spPr>
          <a:xfrm>
            <a:off x="6871283" y="1451202"/>
            <a:ext cx="5040635" cy="54067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Public health outreach</a:t>
            </a:r>
            <a:r>
              <a:rPr lang="en-US" sz="1800" dirty="0"/>
              <a:t>: helping the public understand how fires impact their health, including providing real-time information during fire events.</a:t>
            </a:r>
          </a:p>
          <a:p>
            <a:pPr lvl="1"/>
            <a:r>
              <a:rPr lang="en-US" sz="1800" dirty="0">
                <a:hlinkClick r:id="rId4"/>
              </a:rPr>
              <a:t>AirNow</a:t>
            </a:r>
            <a:endParaRPr lang="en-US" sz="1800" dirty="0"/>
          </a:p>
          <a:p>
            <a:pPr lvl="1"/>
            <a:r>
              <a:rPr lang="en-US" sz="1800" dirty="0"/>
              <a:t>Health Messaging, e.g., </a:t>
            </a:r>
            <a:r>
              <a:rPr lang="en-US" sz="1800" dirty="0">
                <a:hlinkClick r:id="rId5"/>
              </a:rPr>
              <a:t>Wildfire Smoke: A Guide for Public Health Officials</a:t>
            </a:r>
            <a:endParaRPr lang="en-US" sz="1800" dirty="0"/>
          </a:p>
          <a:p>
            <a:pPr lvl="1"/>
            <a:r>
              <a:rPr lang="en-US" sz="1800" dirty="0">
                <a:hlinkClick r:id="rId6"/>
              </a:rPr>
              <a:t>Smoke Sense App</a:t>
            </a:r>
            <a:endParaRPr lang="en-US" sz="1800" dirty="0"/>
          </a:p>
          <a:p>
            <a:r>
              <a:rPr lang="en-US" sz="1800" b="1" dirty="0"/>
              <a:t>Preparedness resources</a:t>
            </a:r>
            <a:endParaRPr lang="en-US" sz="1800" dirty="0"/>
          </a:p>
          <a:p>
            <a:pPr lvl="1"/>
            <a:r>
              <a:rPr lang="en-US" sz="1800" dirty="0">
                <a:hlinkClick r:id="rId7"/>
              </a:rPr>
              <a:t>Clean Air Spaces</a:t>
            </a:r>
            <a:endParaRPr lang="en-US" sz="1800" dirty="0"/>
          </a:p>
          <a:p>
            <a:pPr lvl="1"/>
            <a:r>
              <a:rPr lang="en-US" sz="1800" dirty="0">
                <a:hlinkClick r:id="rId8"/>
              </a:rPr>
              <a:t>Respirator Use</a:t>
            </a:r>
            <a:endParaRPr lang="en-US" sz="1800" dirty="0"/>
          </a:p>
          <a:p>
            <a:r>
              <a:rPr lang="en-US" sz="1800" b="1" dirty="0"/>
              <a:t>Information Clearinghouse</a:t>
            </a:r>
            <a:r>
              <a:rPr lang="en-US" sz="1800" dirty="0"/>
              <a:t>: </a:t>
            </a:r>
            <a:r>
              <a:rPr lang="en-US" sz="1800" dirty="0">
                <a:hlinkClick r:id="rId9"/>
              </a:rPr>
              <a:t>Smoke Ready Toolbox</a:t>
            </a:r>
            <a:endParaRPr lang="en-US" sz="1800" dirty="0"/>
          </a:p>
          <a:p>
            <a:r>
              <a:rPr lang="en-US" sz="1800" b="1" dirty="0"/>
              <a:t>Research </a:t>
            </a:r>
          </a:p>
          <a:p>
            <a:pPr lvl="1"/>
            <a:r>
              <a:rPr lang="en-US" sz="1800" dirty="0"/>
              <a:t>How to improve community capacity and resiliency around smoke events</a:t>
            </a:r>
          </a:p>
          <a:p>
            <a:pPr lvl="1"/>
            <a:r>
              <a:rPr lang="en-US" sz="1800" dirty="0">
                <a:hlinkClick r:id="rId10"/>
              </a:rPr>
              <a:t>Community Health Vulnerability Index</a:t>
            </a:r>
            <a:endParaRPr lang="en-US" sz="1800" dirty="0"/>
          </a:p>
          <a:p>
            <a:pPr lvl="1"/>
            <a:r>
              <a:rPr lang="en-US" sz="1800" dirty="0"/>
              <a:t>How fires impact air quality</a:t>
            </a:r>
          </a:p>
          <a:p>
            <a:pPr lvl="1"/>
            <a:r>
              <a:rPr lang="en-US" sz="1800" dirty="0"/>
              <a:t>Monitoring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E9175-CA17-8248-ADFB-4505C6D074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89" y="4254067"/>
            <a:ext cx="2970270" cy="2172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F7E29-59B0-2A48-B6EB-53E3D2438E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0458" y="4265705"/>
            <a:ext cx="3474713" cy="2160495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256BAC0-13AD-3D4C-A514-5C75E2246F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465" y="498852"/>
            <a:ext cx="10244667" cy="990600"/>
          </a:xfrm>
        </p:spPr>
        <p:txBody>
          <a:bodyPr>
            <a:normAutofit/>
          </a:bodyPr>
          <a:lstStyle/>
          <a:p>
            <a:pPr algn="r" fontAlgn="base">
              <a:spcAft>
                <a:spcPct val="0"/>
              </a:spcAft>
            </a:pP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EPA Plays a Supportive Role</a:t>
            </a:r>
            <a:endParaRPr i="1" dirty="0"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0F6F7-8328-894D-9993-5351F68C5961}"/>
              </a:ext>
            </a:extLst>
          </p:cNvPr>
          <p:cNvSpPr/>
          <p:nvPr/>
        </p:nvSpPr>
        <p:spPr>
          <a:xfrm>
            <a:off x="389629" y="64516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dvOT2e364b11"/>
              </a:rPr>
              <a:t>Courtesy of Erika Sasser, OAR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D29CC6-2AE6-444C-99C7-168AE3029C2D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99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DB9DD1-5EE6-7D47-9F4E-05B33801687B}"/>
              </a:ext>
            </a:extLst>
          </p:cNvPr>
          <p:cNvSpPr/>
          <p:nvPr/>
        </p:nvSpPr>
        <p:spPr>
          <a:xfrm>
            <a:off x="0" y="1301719"/>
            <a:ext cx="12192000" cy="556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1EED1A-3B04-AE46-B155-7A2D468F1475}"/>
              </a:ext>
            </a:extLst>
          </p:cNvPr>
          <p:cNvSpPr/>
          <p:nvPr/>
        </p:nvSpPr>
        <p:spPr>
          <a:xfrm>
            <a:off x="4109564" y="4410290"/>
            <a:ext cx="3298233" cy="2377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6-17 at 8.46.14 AM.png">
            <a:extLst>
              <a:ext uri="{FF2B5EF4-FFF2-40B4-BE49-F238E27FC236}">
                <a16:creationId xmlns:a16="http://schemas.microsoft.com/office/drawing/2014/main" id="{DCEA3CA3-4235-BF45-84E1-20003BFD9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471" y="229519"/>
            <a:ext cx="4066199" cy="274222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CB282-98F7-EC4F-BCA3-18B0882D5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03" y="4288503"/>
            <a:ext cx="4269535" cy="24852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8439EDF-FBAD-B64F-9C29-6C9F61C2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004" y="3347681"/>
            <a:ext cx="2593958" cy="343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7-07-08 at 1.34.04 PM.png">
            <a:extLst>
              <a:ext uri="{FF2B5EF4-FFF2-40B4-BE49-F238E27FC236}">
                <a16:creationId xmlns:a16="http://schemas.microsoft.com/office/drawing/2014/main" id="{B5BD4DFB-5700-6B45-B856-576F33100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05" y="1466459"/>
            <a:ext cx="3929531" cy="27162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id:image001.jpg@01D2936C.69255110">
            <a:extLst>
              <a:ext uri="{FF2B5EF4-FFF2-40B4-BE49-F238E27FC236}">
                <a16:creationId xmlns:a16="http://schemas.microsoft.com/office/drawing/2014/main" id="{38063D6E-27B9-374B-A2CB-BD7D83A91F60}"/>
              </a:ext>
            </a:extLst>
          </p:cNvPr>
          <p:cNvPicPr/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932" y="1371600"/>
            <a:ext cx="5244355" cy="218141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5" descr="Screen shot 2015-03-21 at 9.40.22 PM.png">
            <a:extLst>
              <a:ext uri="{FF2B5EF4-FFF2-40B4-BE49-F238E27FC236}">
                <a16:creationId xmlns:a16="http://schemas.microsoft.com/office/drawing/2014/main" id="{C59F7065-F577-D24C-A9A7-B0C133952D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 bwMode="auto">
          <a:xfrm>
            <a:off x="1489635" y="2843681"/>
            <a:ext cx="5468471" cy="1626721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7-08-05 at 12.27.32 PM.png">
            <a:extLst>
              <a:ext uri="{FF2B5EF4-FFF2-40B4-BE49-F238E27FC236}">
                <a16:creationId xmlns:a16="http://schemas.microsoft.com/office/drawing/2014/main" id="{0248D3FD-64AF-9D40-9DB4-A75FCECB0A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724" y="2929767"/>
            <a:ext cx="2309076" cy="38576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FCBDA2-A8AB-504C-A167-272A44E93F8A}"/>
              </a:ext>
            </a:extLst>
          </p:cNvPr>
          <p:cNvSpPr/>
          <p:nvPr/>
        </p:nvSpPr>
        <p:spPr>
          <a:xfrm>
            <a:off x="140962" y="204054"/>
            <a:ext cx="7846943" cy="974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i="1" dirty="0">
                <a:solidFill>
                  <a:srgbClr val="2E75B6"/>
                </a:solidFill>
                <a:latin typeface="Trebuchet MS" charset="0"/>
                <a:cs typeface="Trebuchet MS" charset="0"/>
              </a:rPr>
              <a:t>Engaging the Public</a:t>
            </a:r>
          </a:p>
          <a:p>
            <a:pPr algn="r"/>
            <a:r>
              <a:rPr lang="en-US" sz="3200" b="1" i="1" dirty="0">
                <a:solidFill>
                  <a:srgbClr val="2E75B6"/>
                </a:solidFill>
                <a:latin typeface="Trebuchet MS" charset="0"/>
                <a:cs typeface="Trebuchet MS" charset="0"/>
              </a:rPr>
              <a:t>Examples of Products</a:t>
            </a:r>
            <a:br>
              <a:rPr lang="en-US" sz="3200" b="1" i="1" dirty="0">
                <a:solidFill>
                  <a:srgbClr val="2E75B6"/>
                </a:solidFill>
                <a:latin typeface="Trebuchet MS" charset="0"/>
                <a:cs typeface="Trebuchet MS" charset="0"/>
              </a:rPr>
            </a:br>
            <a:endParaRPr lang="en-US" sz="3200" b="1" i="1" dirty="0">
              <a:solidFill>
                <a:srgbClr val="2E75B6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2" name="Picture 11" descr="MH-Badges-A_April_2013.png">
            <a:extLst>
              <a:ext uri="{FF2B5EF4-FFF2-40B4-BE49-F238E27FC236}">
                <a16:creationId xmlns:a16="http://schemas.microsoft.com/office/drawing/2014/main" id="{B7C4CB6B-C4A7-8E4F-A17E-63AE19BDE8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638" y="4572167"/>
            <a:ext cx="2532769" cy="2165701"/>
          </a:xfrm>
          <a:prstGeom prst="rect">
            <a:avLst/>
          </a:prstGeom>
        </p:spPr>
      </p:pic>
      <p:pic>
        <p:nvPicPr>
          <p:cNvPr id="13" name="Picture 4" descr="Screen Shot 2016-09-08 at 6.38.04 AM.png">
            <a:extLst>
              <a:ext uri="{FF2B5EF4-FFF2-40B4-BE49-F238E27FC236}">
                <a16:creationId xmlns:a16="http://schemas.microsoft.com/office/drawing/2014/main" id="{4F57975D-5791-8A41-8990-DF323F6DBC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3666" y="2286000"/>
            <a:ext cx="3090143" cy="10405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A3D4508-C155-8149-8CEC-10C9E628903B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55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4-28 at 5.52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98" y="1392077"/>
            <a:ext cx="4954567" cy="54137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Freeform 8"/>
          <p:cNvSpPr/>
          <p:nvPr/>
        </p:nvSpPr>
        <p:spPr>
          <a:xfrm>
            <a:off x="2920999" y="318684"/>
            <a:ext cx="9245601" cy="953277"/>
          </a:xfrm>
          <a:custGeom>
            <a:avLst/>
            <a:gdLst>
              <a:gd name="connsiteX0" fmla="*/ 878256 w 6904446"/>
              <a:gd name="connsiteY0" fmla="*/ 878149 h 905169"/>
              <a:gd name="connsiteX1" fmla="*/ 6890934 w 6904446"/>
              <a:gd name="connsiteY1" fmla="*/ 905169 h 905169"/>
              <a:gd name="connsiteX2" fmla="*/ 6904446 w 6904446"/>
              <a:gd name="connsiteY2" fmla="*/ 0 h 905169"/>
              <a:gd name="connsiteX3" fmla="*/ 0 w 6904446"/>
              <a:gd name="connsiteY3" fmla="*/ 0 h 905169"/>
              <a:gd name="connsiteX4" fmla="*/ 824209 w 6904446"/>
              <a:gd name="connsiteY4" fmla="*/ 864639 h 905169"/>
              <a:gd name="connsiteX5" fmla="*/ 959326 w 6904446"/>
              <a:gd name="connsiteY5" fmla="*/ 878149 h 905169"/>
              <a:gd name="connsiteX6" fmla="*/ 959326 w 6904446"/>
              <a:gd name="connsiteY6" fmla="*/ 878149 h 90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4446" h="905169">
                <a:moveTo>
                  <a:pt x="878256" y="878149"/>
                </a:moveTo>
                <a:lnTo>
                  <a:pt x="6890934" y="905169"/>
                </a:lnTo>
                <a:lnTo>
                  <a:pt x="6904446" y="0"/>
                </a:lnTo>
                <a:lnTo>
                  <a:pt x="0" y="0"/>
                </a:lnTo>
                <a:lnTo>
                  <a:pt x="824209" y="864639"/>
                </a:lnTo>
                <a:lnTo>
                  <a:pt x="959326" y="878149"/>
                </a:lnTo>
                <a:lnTo>
                  <a:pt x="959326" y="878149"/>
                </a:lnTo>
              </a:path>
            </a:pathLst>
          </a:custGeom>
          <a:solidFill>
            <a:srgbClr val="1D5E9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78646" y="1596985"/>
            <a:ext cx="560073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i="1" dirty="0">
                <a:solidFill>
                  <a:srgbClr val="0071C0"/>
                </a:solidFill>
                <a:latin typeface="+mn-lt"/>
              </a:rPr>
              <a:t>Smoke Ready Toolbox for Wildfires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800" b="1" dirty="0">
                <a:latin typeface="+mn-lt"/>
              </a:rPr>
              <a:t>Resources health officials can use to educate the public about the risks of smoke exposure and actions people can take to protect their health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8479FFF-952C-5048-BF1C-7DE54C428D4D}"/>
              </a:ext>
            </a:extLst>
          </p:cNvPr>
          <p:cNvSpPr txBox="1">
            <a:spLocks/>
          </p:cNvSpPr>
          <p:nvPr/>
        </p:nvSpPr>
        <p:spPr>
          <a:xfrm>
            <a:off x="11674160" y="6537530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176609-C45F-044B-B7C7-16126752D96B}"/>
              </a:ext>
            </a:extLst>
          </p:cNvPr>
          <p:cNvSpPr/>
          <p:nvPr/>
        </p:nvSpPr>
        <p:spPr>
          <a:xfrm>
            <a:off x="5978646" y="6436464"/>
            <a:ext cx="511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  <a:hlinkClick r:id="rId4"/>
              </a:rPr>
              <a:t>https://www.epa.gov/smoke-ready-toolbox-wildfires</a:t>
            </a:r>
            <a:endParaRPr lang="en-US" dirty="0">
              <a:latin typeface="+mn-lt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742A850-BE7D-7C4B-98D3-8CC97FD79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4713" y="440467"/>
            <a:ext cx="8797360" cy="566777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solidFill>
                  <a:srgbClr val="F5F9F0"/>
                </a:solidFill>
                <a:latin typeface="Trebuchet MS"/>
                <a:cs typeface="Trebuchet MS"/>
              </a:rPr>
              <a:t>Smoke Ready Toolbox for Wildfires</a:t>
            </a:r>
          </a:p>
        </p:txBody>
      </p:sp>
    </p:spTree>
    <p:extLst>
      <p:ext uri="{BB962C8B-B14F-4D97-AF65-F5344CB8AC3E}">
        <p14:creationId xmlns:p14="http://schemas.microsoft.com/office/powerpoint/2010/main" val="2996572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3AA12E9-8DF0-174B-8B6B-E1783EBD6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4386" y="285173"/>
            <a:ext cx="9119447" cy="1004081"/>
          </a:xfrm>
        </p:spPr>
        <p:txBody>
          <a:bodyPr>
            <a:noAutofit/>
          </a:bodyPr>
          <a:lstStyle/>
          <a:p>
            <a:pPr algn="r" fontAlgn="base">
              <a:spcAft>
                <a:spcPct val="0"/>
              </a:spcAft>
            </a:pPr>
            <a:r>
              <a:rPr lang="en-US" i="1" dirty="0" err="1">
                <a:latin typeface="Trebuchet MS" charset="0"/>
                <a:ea typeface="ＭＳ Ｐゴシック" charset="0"/>
                <a:cs typeface="Trebuchet MS" charset="0"/>
              </a:rPr>
              <a:t>AirNow</a:t>
            </a: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 Fires: Fire and Smoke Map</a:t>
            </a:r>
          </a:p>
          <a:p>
            <a:pPr algn="r" fontAlgn="base">
              <a:spcAft>
                <a:spcPct val="0"/>
              </a:spcAft>
            </a:pPr>
            <a:r>
              <a:rPr lang="en-US" sz="2800" dirty="0">
                <a:latin typeface="Trebuchet MS" panose="020B0603020202020204" pitchFamily="34" charset="0"/>
              </a:rPr>
              <a:t>September 13, 2020</a:t>
            </a:r>
          </a:p>
          <a:p>
            <a:pPr algn="r" fontAlgn="base">
              <a:spcAft>
                <a:spcPct val="0"/>
              </a:spcAft>
            </a:pPr>
            <a:endParaRPr lang="en-US" i="1" dirty="0">
              <a:latin typeface="Trebuchet MS" charset="0"/>
              <a:ea typeface="ＭＳ Ｐゴシック" charset="0"/>
              <a:cs typeface="Trebuchet MS" charset="0"/>
            </a:endParaRPr>
          </a:p>
          <a:p>
            <a:pPr algn="r" fontAlgn="base">
              <a:spcAft>
                <a:spcPct val="0"/>
              </a:spcAft>
            </a:pP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 </a:t>
            </a:r>
            <a:endParaRPr i="1" dirty="0"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5BBE35-047E-EF46-8159-1740CF1F8BDB}"/>
              </a:ext>
            </a:extLst>
          </p:cNvPr>
          <p:cNvSpPr txBox="1">
            <a:spLocks/>
          </p:cNvSpPr>
          <p:nvPr/>
        </p:nvSpPr>
        <p:spPr>
          <a:xfrm>
            <a:off x="11597149" y="6526241"/>
            <a:ext cx="5983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22F37E2-6049-464D-85B7-DAA4392449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78" y="1302902"/>
            <a:ext cx="11063892" cy="55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90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3AA12E9-8DF0-174B-8B6B-E1783EBD6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4386" y="285173"/>
            <a:ext cx="9119447" cy="1004081"/>
          </a:xfrm>
        </p:spPr>
        <p:txBody>
          <a:bodyPr>
            <a:noAutofit/>
          </a:bodyPr>
          <a:lstStyle/>
          <a:p>
            <a:pPr algn="r" fontAlgn="base">
              <a:spcAft>
                <a:spcPct val="0"/>
              </a:spcAft>
            </a:pP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Enhanced Ambient Air Quality (PM</a:t>
            </a:r>
            <a:r>
              <a:rPr lang="en-US" i="1" baseline="-25000" dirty="0">
                <a:latin typeface="Trebuchet MS" charset="0"/>
                <a:ea typeface="ＭＳ Ｐゴシック" charset="0"/>
                <a:cs typeface="Trebuchet MS" charset="0"/>
              </a:rPr>
              <a:t>2.5</a:t>
            </a: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) Data</a:t>
            </a:r>
          </a:p>
          <a:p>
            <a:pPr algn="r" fontAlgn="base">
              <a:spcAft>
                <a:spcPct val="0"/>
              </a:spcAft>
            </a:pP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 </a:t>
            </a:r>
            <a:endParaRPr i="1" dirty="0"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5BBE35-047E-EF46-8159-1740CF1F8BDB}"/>
              </a:ext>
            </a:extLst>
          </p:cNvPr>
          <p:cNvSpPr txBox="1">
            <a:spLocks/>
          </p:cNvSpPr>
          <p:nvPr/>
        </p:nvSpPr>
        <p:spPr>
          <a:xfrm>
            <a:off x="11597149" y="6526241"/>
            <a:ext cx="5983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1FD40F-BB0D-413C-B3E1-05F5FA60C072}"/>
              </a:ext>
            </a:extLst>
          </p:cNvPr>
          <p:cNvSpPr txBox="1"/>
          <p:nvPr/>
        </p:nvSpPr>
        <p:spPr>
          <a:xfrm>
            <a:off x="6713562" y="787213"/>
            <a:ext cx="5363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Purple Air Now Displayed on </a:t>
            </a:r>
            <a:r>
              <a:rPr lang="en-US" sz="24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AirNow</a:t>
            </a:r>
            <a:endParaRPr lang="en-US" sz="24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C2B91-309B-4AAC-93B2-94C02CC96F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44526"/>
            <a:ext cx="5144529" cy="4284034"/>
          </a:xfrm>
          <a:prstGeom prst="rect">
            <a:avLst/>
          </a:prstGeom>
          <a:ln>
            <a:noFill/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06DA9E-4404-4765-8488-6998E4C6E9A0}"/>
              </a:ext>
            </a:extLst>
          </p:cNvPr>
          <p:cNvSpPr/>
          <p:nvPr/>
        </p:nvSpPr>
        <p:spPr bwMode="auto">
          <a:xfrm>
            <a:off x="7940883" y="4544950"/>
            <a:ext cx="953434" cy="71884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0F7249-6807-464E-8C3E-EEC44B949E47}"/>
              </a:ext>
            </a:extLst>
          </p:cNvPr>
          <p:cNvCxnSpPr/>
          <p:nvPr/>
        </p:nvCxnSpPr>
        <p:spPr bwMode="auto">
          <a:xfrm>
            <a:off x="6222066" y="2544526"/>
            <a:ext cx="2672251" cy="20004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0980F0-7B3F-4D3F-9CD7-F4AE3D5CBA01}"/>
              </a:ext>
            </a:extLst>
          </p:cNvPr>
          <p:cNvCxnSpPr>
            <a:cxnSpLocks/>
          </p:cNvCxnSpPr>
          <p:nvPr/>
        </p:nvCxnSpPr>
        <p:spPr bwMode="auto">
          <a:xfrm flipV="1">
            <a:off x="6249551" y="5263794"/>
            <a:ext cx="2644766" cy="1304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1FD74-11F2-4EE3-8456-44F821003C1E}"/>
              </a:ext>
            </a:extLst>
          </p:cNvPr>
          <p:cNvCxnSpPr>
            <a:cxnSpLocks/>
          </p:cNvCxnSpPr>
          <p:nvPr/>
        </p:nvCxnSpPr>
        <p:spPr bwMode="auto">
          <a:xfrm>
            <a:off x="701131" y="2520140"/>
            <a:ext cx="7281363" cy="20373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B7BA64-B183-4632-9676-FC6B281F6F2E}"/>
              </a:ext>
            </a:extLst>
          </p:cNvPr>
          <p:cNvSpPr txBox="1"/>
          <p:nvPr/>
        </p:nvSpPr>
        <p:spPr>
          <a:xfrm>
            <a:off x="4239992" y="1296142"/>
            <a:ext cx="87591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Air Quality (PM</a:t>
            </a:r>
            <a:r>
              <a:rPr lang="en-US" sz="2000" b="1" baseline="-25000" dirty="0"/>
              <a:t>2.5</a:t>
            </a:r>
            <a:r>
              <a:rPr lang="en-US" sz="2000" b="1" dirty="0"/>
              <a:t>) Layers: </a:t>
            </a:r>
            <a:r>
              <a:rPr lang="en-US" dirty="0"/>
              <a:t>Monitors and sensors reporting PM</a:t>
            </a:r>
            <a:r>
              <a:rPr lang="en-US" baseline="-25000" dirty="0"/>
              <a:t>2.5</a:t>
            </a:r>
            <a:r>
              <a:rPr lang="en-US" dirty="0"/>
              <a:t> data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dirty="0"/>
              <a:t>Permanent Monitors: Federal, State, Tribal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dirty="0"/>
              <a:t>Temporary Monitors: Typically gov. agencies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dirty="0"/>
              <a:t>Low Cost Sensors: Currently from Purple Air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4BEA9-9723-4371-A4E3-0CBEFC29024A}"/>
              </a:ext>
            </a:extLst>
          </p:cNvPr>
          <p:cNvSpPr/>
          <p:nvPr/>
        </p:nvSpPr>
        <p:spPr>
          <a:xfrm>
            <a:off x="1941475" y="6519829"/>
            <a:ext cx="240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https://fire.airnow.gov/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B2C8C1-E487-45C5-A3CF-52482AB4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67" y="1753218"/>
            <a:ext cx="5517199" cy="723900"/>
          </a:xfrm>
          <a:prstGeom prst="rect">
            <a:avLst/>
          </a:prstGeom>
          <a:ln>
            <a:noFill/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3F0A8F-8C54-4084-A1FB-3E9722CB6D50}"/>
              </a:ext>
            </a:extLst>
          </p:cNvPr>
          <p:cNvCxnSpPr>
            <a:cxnSpLocks/>
          </p:cNvCxnSpPr>
          <p:nvPr/>
        </p:nvCxnSpPr>
        <p:spPr bwMode="auto">
          <a:xfrm flipV="1">
            <a:off x="720613" y="5237963"/>
            <a:ext cx="7206527" cy="13153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9F5C6D-08E6-4C5A-BB43-FB220E97D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77" y="2505019"/>
            <a:ext cx="5520935" cy="4008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C880C9-A6FA-46F4-A5C0-008F81D2A560}"/>
              </a:ext>
            </a:extLst>
          </p:cNvPr>
          <p:cNvSpPr txBox="1"/>
          <p:nvPr/>
        </p:nvSpPr>
        <p:spPr>
          <a:xfrm>
            <a:off x="1905853" y="5417165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Aspen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8400A-38DC-4CA2-9AEB-0B865BBB1FA9}"/>
              </a:ext>
            </a:extLst>
          </p:cNvPr>
          <p:cNvSpPr txBox="1"/>
          <p:nvPr/>
        </p:nvSpPr>
        <p:spPr>
          <a:xfrm>
            <a:off x="4864057" y="2762775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Boulder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366F7F-8180-41C5-B7DD-A63A8A04DF4A}"/>
              </a:ext>
            </a:extLst>
          </p:cNvPr>
          <p:cNvSpPr txBox="1"/>
          <p:nvPr/>
        </p:nvSpPr>
        <p:spPr>
          <a:xfrm>
            <a:off x="4239992" y="5827564"/>
            <a:ext cx="13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Colorado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191D8-815D-4717-811D-4BBD98C0A01C}"/>
              </a:ext>
            </a:extLst>
          </p:cNvPr>
          <p:cNvSpPr txBox="1"/>
          <p:nvPr/>
        </p:nvSpPr>
        <p:spPr>
          <a:xfrm>
            <a:off x="8985203" y="4575163"/>
            <a:ext cx="1082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Denver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B4DA5-6E58-4B60-BC13-F26E385681B2}"/>
              </a:ext>
            </a:extLst>
          </p:cNvPr>
          <p:cNvSpPr txBox="1"/>
          <p:nvPr/>
        </p:nvSpPr>
        <p:spPr>
          <a:xfrm>
            <a:off x="1198074" y="3902687"/>
            <a:ext cx="12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Gypsum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1378600-C0E7-464E-B7A9-850993133FFE}"/>
              </a:ext>
            </a:extLst>
          </p:cNvPr>
          <p:cNvSpPr txBox="1">
            <a:spLocks/>
          </p:cNvSpPr>
          <p:nvPr/>
        </p:nvSpPr>
        <p:spPr>
          <a:xfrm>
            <a:off x="508607" y="6513766"/>
            <a:ext cx="55130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7A188A26-F602-5B48-AEBA-EF0A7D4398DA}" type="slidenum">
              <a:rPr lang="en-US" sz="160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pPr>
                <a:defRPr/>
              </a:pPr>
              <a:t>26</a:t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171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81400" y="293894"/>
            <a:ext cx="8587051" cy="990600"/>
          </a:xfrm>
        </p:spPr>
        <p:txBody>
          <a:bodyPr>
            <a:normAutofit/>
          </a:bodyPr>
          <a:lstStyle/>
          <a:p>
            <a:pPr algn="r" fontAlgn="base">
              <a:spcAft>
                <a:spcPct val="0"/>
              </a:spcAft>
            </a:pP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Wildfire Smoke and PM Web CE Courses</a:t>
            </a:r>
            <a:endParaRPr i="1" dirty="0">
              <a:latin typeface="Trebuchet MS" charset="0"/>
              <a:ea typeface="ＭＳ Ｐゴシック" charset="0"/>
              <a:cs typeface="Trebuchet MS" charset="0"/>
            </a:endParaRPr>
          </a:p>
          <a:p>
            <a:pPr algn="r" fontAlgn="base">
              <a:spcAft>
                <a:spcPct val="0"/>
              </a:spcAft>
            </a:pPr>
            <a:r>
              <a:rPr lang="en-US" sz="2400" dirty="0">
                <a:latin typeface="Trebuchet MS" charset="0"/>
                <a:ea typeface="ＭＳ Ｐゴシック" charset="0"/>
                <a:cs typeface="Trebuchet MS" charset="0"/>
              </a:rPr>
              <a:t>For Healthcare Professionals and Educators</a:t>
            </a:r>
            <a:endParaRPr sz="2400" dirty="0"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8922" y="6295408"/>
            <a:ext cx="8414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CME credit from CDC to physicians, nurses and health educators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59" y="1371452"/>
            <a:ext cx="8845337" cy="43792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69753" y="652624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27</a:t>
            </a:fld>
            <a:endParaRPr lang="en-US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F00ED-6A72-4E1B-B41A-819584340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362" y="3719123"/>
            <a:ext cx="8731391" cy="2446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D655B-25FE-4083-9AE9-BE90A1145408}"/>
              </a:ext>
            </a:extLst>
          </p:cNvPr>
          <p:cNvSpPr txBox="1"/>
          <p:nvPr/>
        </p:nvSpPr>
        <p:spPr>
          <a:xfrm>
            <a:off x="9367930" y="1490008"/>
            <a:ext cx="2401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In September 2020</a:t>
            </a:r>
          </a:p>
          <a:p>
            <a:r>
              <a:rPr lang="en-US" sz="2000" b="1" dirty="0">
                <a:latin typeface="+mn-lt"/>
              </a:rPr>
              <a:t>Over 40,000 visits were made to the CE courses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Wildfire Smoke</a:t>
            </a:r>
          </a:p>
        </p:txBody>
      </p:sp>
    </p:spTree>
    <p:extLst>
      <p:ext uri="{BB962C8B-B14F-4D97-AF65-F5344CB8AC3E}">
        <p14:creationId xmlns:p14="http://schemas.microsoft.com/office/powerpoint/2010/main" val="127411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38169" y="246022"/>
            <a:ext cx="9117812" cy="986318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Wildfire Smoke:</a:t>
            </a:r>
          </a:p>
          <a:p>
            <a:pPr algn="r"/>
            <a:r>
              <a:rPr lang="en-US" i="1" dirty="0">
                <a:latin typeface="Trebuchet MS"/>
                <a:cs typeface="Trebuchet MS"/>
              </a:rPr>
              <a:t>A Guide for Public Health Officials</a:t>
            </a:r>
          </a:p>
          <a:p>
            <a:pPr algn="r"/>
            <a:r>
              <a:rPr lang="en-US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159669" y="902350"/>
            <a:ext cx="4915021" cy="5623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None/>
              <a:defRPr sz="2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b="1" i="1" dirty="0">
              <a:solidFill>
                <a:srgbClr val="0071C0"/>
              </a:solidFill>
            </a:endParaRP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b="1" i="1" dirty="0">
                <a:solidFill>
                  <a:srgbClr val="0071C0"/>
                </a:solidFill>
              </a:rPr>
              <a:t>Stand-alone fact sheets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Prepare for Fire Season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Protect Yourself from Ash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Indoor Air Filtration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Reduce Your Smoke Exposure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Protect Your Lungs from</a:t>
            </a:r>
            <a:br>
              <a:rPr lang="en-US" i="1" dirty="0"/>
            </a:br>
            <a:r>
              <a:rPr lang="en-US" i="1" dirty="0"/>
              <a:t>Wildfire Smoke or Ash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Protecting Children from Wildfire Smoke and Ash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Protect you Pets and Wildfire Smoke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r>
              <a:rPr lang="en-US" i="1" dirty="0"/>
              <a:t>Protect Your Large Animals and Livestock from Wildfire Smoke</a:t>
            </a:r>
          </a:p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endParaRPr lang="en-US" i="1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402947" y="4679045"/>
            <a:ext cx="3538858" cy="101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None/>
              <a:defRPr sz="2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endParaRPr lang="en-US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D512A8-7138-3D41-B778-F687B915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576" y="1283984"/>
            <a:ext cx="2208632" cy="30504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8D4AE7-64A8-EC40-910A-2CA99F65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701" y="2443025"/>
            <a:ext cx="2218633" cy="30496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62028-C1A4-3840-A3CC-9E3086573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767" y="3832379"/>
            <a:ext cx="2196009" cy="30042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809078" y="652624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28</a:t>
            </a:fld>
            <a:endParaRPr lang="en-US" b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C73F3-7C39-3846-8C20-DCF4F9706D06}"/>
              </a:ext>
            </a:extLst>
          </p:cNvPr>
          <p:cNvSpPr txBox="1"/>
          <p:nvPr/>
        </p:nvSpPr>
        <p:spPr>
          <a:xfrm>
            <a:off x="122873" y="6484274"/>
            <a:ext cx="809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6"/>
              </a:rPr>
              <a:t>https://airnow.gov/index.cfm?action=topics.smoke_wildfires_guide_factsheets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B0FAA-0E39-A544-9B6B-27E2465810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83" y="1350000"/>
            <a:ext cx="3766633" cy="489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CC7AC3-7B60-474C-B4C7-D05A6AAA6F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145" y="3228774"/>
            <a:ext cx="2552428" cy="3212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88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D588F47-A324-C74C-A57C-8B60CB1A3175}"/>
              </a:ext>
            </a:extLst>
          </p:cNvPr>
          <p:cNvSpPr/>
          <p:nvPr/>
        </p:nvSpPr>
        <p:spPr>
          <a:xfrm>
            <a:off x="8191448" y="1423605"/>
            <a:ext cx="3619500" cy="4757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7EBD10-C08F-2F4D-9990-9D891CC9DC66}"/>
              </a:ext>
            </a:extLst>
          </p:cNvPr>
          <p:cNvSpPr/>
          <p:nvPr/>
        </p:nvSpPr>
        <p:spPr>
          <a:xfrm>
            <a:off x="319053" y="6259688"/>
            <a:ext cx="3939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hlinkClick r:id="rId2"/>
              </a:rPr>
              <a:t>https://www3.epa.gov/airnow/smoke_fires/protect-your-pets-from-wildfire-smoke.pdf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0A7A-45F7-2549-B3AC-230F49301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65" y="1436306"/>
            <a:ext cx="3629378" cy="4705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568E76-9F16-3640-9C31-D6646A0BD9ED}"/>
              </a:ext>
            </a:extLst>
          </p:cNvPr>
          <p:cNvSpPr/>
          <p:nvPr/>
        </p:nvSpPr>
        <p:spPr>
          <a:xfrm>
            <a:off x="4203076" y="6254411"/>
            <a:ext cx="4519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hlinkClick r:id="rId4"/>
              </a:rPr>
              <a:t>https://www3.epa.gov/airnow/smoke_fires/protect-your-large-animals-and-livestock-from-wildfire-smoke.pdf</a:t>
            </a:r>
            <a:endParaRPr lang="en-US" sz="12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8C3E0A-1175-084F-A3B2-4473E6D9C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573" y="3585529"/>
            <a:ext cx="1044670" cy="1080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1D8FCE-8286-7347-9B7C-7AF4CAF03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926" y="3810000"/>
            <a:ext cx="1099705" cy="857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0F7908-06DB-1B4C-9B2B-95E540E8F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908" y="2426331"/>
            <a:ext cx="1124284" cy="1176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9D5C69-D756-DB43-8117-9EFAF092D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016" y="5220204"/>
            <a:ext cx="1979627" cy="609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366300-8FFF-F94A-B819-2BA4954B9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928" y="4790982"/>
            <a:ext cx="1295400" cy="1358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5B193C-7998-7043-8403-76A71ADCE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969" y="1436305"/>
            <a:ext cx="3636253" cy="4705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CFF70D0-9F9A-2740-A0C1-C0AD39B0A0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4555" y="253203"/>
            <a:ext cx="8760283" cy="1084950"/>
          </a:xfrm>
        </p:spPr>
        <p:txBody>
          <a:bodyPr>
            <a:norm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Animals Can be Affected</a:t>
            </a:r>
          </a:p>
          <a:p>
            <a:pPr algn="r"/>
            <a:r>
              <a:rPr lang="en-US" sz="2800" dirty="0">
                <a:latin typeface="Trebuchet MS"/>
                <a:cs typeface="Trebuchet MS"/>
              </a:rPr>
              <a:t>Protecting Pets, Farm Animals and Livestock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0AD9E0-88BE-5843-BA81-580415D68792}"/>
              </a:ext>
            </a:extLst>
          </p:cNvPr>
          <p:cNvSpPr txBox="1"/>
          <p:nvPr/>
        </p:nvSpPr>
        <p:spPr>
          <a:xfrm>
            <a:off x="8191448" y="1504387"/>
            <a:ext cx="359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+mn-lt"/>
              </a:rPr>
              <a:t>Federal and Professional Partners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8C7F7F4-A657-D14C-B5C3-B05AB793C480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5291644" y="289365"/>
            <a:ext cx="69292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3200" b="1" i="1" baseline="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Wildland Fires </a:t>
            </a:r>
            <a:r>
              <a:rPr lang="en-US" sz="3200" b="1" i="1" baseline="0" dirty="0">
                <a:solidFill>
                  <a:srgbClr val="0070C0"/>
                </a:solidFill>
                <a:latin typeface="+mn-lt"/>
                <a:cs typeface="Trebuchet MS" charset="0"/>
              </a:rPr>
              <a:t>&amp;</a:t>
            </a:r>
            <a:r>
              <a:rPr lang="en-US" sz="3200" b="1" i="1" baseline="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 Their Emissions</a:t>
            </a:r>
          </a:p>
          <a:p>
            <a:pPr algn="r"/>
            <a:r>
              <a:rPr lang="en-US" sz="2400" b="0" baseline="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Rural </a:t>
            </a:r>
            <a:r>
              <a:rPr lang="en-US" sz="2400" b="0" baseline="0" dirty="0">
                <a:solidFill>
                  <a:srgbClr val="0070C0"/>
                </a:solidFill>
                <a:latin typeface="+mn-lt"/>
                <a:cs typeface="Trebuchet MS" charset="0"/>
              </a:rPr>
              <a:t>&amp;</a:t>
            </a:r>
            <a:r>
              <a:rPr lang="en-US" sz="2400" b="0" baseline="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 Urban Community Public Health Concern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9322" y="5393221"/>
            <a:ext cx="2291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/>
              <a:t>Brianna </a:t>
            </a:r>
            <a:r>
              <a:rPr lang="en-US" sz="1200" i="1" err="1"/>
              <a:t>Paciorka</a:t>
            </a:r>
            <a:r>
              <a:rPr lang="en-US" sz="1200" i="1"/>
              <a:t>, Knoxville News Sentinel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</a:t>
            </a:fld>
            <a:endParaRPr lang="en-US" b="0" dirty="0"/>
          </a:p>
        </p:txBody>
      </p:sp>
      <p:pic>
        <p:nvPicPr>
          <p:cNvPr id="6" name="Picture 5" descr="Screen Shot 2016-12-13 at 7.25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26" y="1464779"/>
            <a:ext cx="2840204" cy="3832778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29CC4F-25AA-0540-B8EC-DEA2E3728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457" y="3816625"/>
            <a:ext cx="2884221" cy="27520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2" descr="Farmworkers harvest artichoke in a field while a large cloud of smoke rises behind them from a nearby wildfire.">
            <a:extLst>
              <a:ext uri="{FF2B5EF4-FFF2-40B4-BE49-F238E27FC236}">
                <a16:creationId xmlns:a16="http://schemas.microsoft.com/office/drawing/2014/main" id="{16191362-BCBD-407F-A29D-E322C07E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009" y="2163233"/>
            <a:ext cx="6129340" cy="3771901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827A3E-BB1D-4030-9480-C488B5C3B8BB}"/>
              </a:ext>
            </a:extLst>
          </p:cNvPr>
          <p:cNvSpPr/>
          <p:nvPr/>
        </p:nvSpPr>
        <p:spPr>
          <a:xfrm>
            <a:off x="4262643" y="6037719"/>
            <a:ext cx="4493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Stephanie Rodriquez, Courtesy of CAUSE</a:t>
            </a:r>
          </a:p>
        </p:txBody>
      </p:sp>
    </p:spTree>
    <p:extLst>
      <p:ext uri="{BB962C8B-B14F-4D97-AF65-F5344CB8AC3E}">
        <p14:creationId xmlns:p14="http://schemas.microsoft.com/office/powerpoint/2010/main" val="3075445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38169" y="246022"/>
            <a:ext cx="9117812" cy="986318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Wildfire Smoke Guide</a:t>
            </a:r>
          </a:p>
          <a:p>
            <a:pPr algn="r"/>
            <a:r>
              <a:rPr lang="en-US" i="1" dirty="0">
                <a:latin typeface="Trebuchet MS"/>
                <a:cs typeface="Trebuchet MS"/>
              </a:rPr>
              <a:t>Post-Publication Updates</a:t>
            </a:r>
          </a:p>
          <a:p>
            <a:pPr algn="r"/>
            <a:r>
              <a:rPr lang="en-US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402947" y="4679045"/>
            <a:ext cx="3538858" cy="101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None/>
              <a:defRPr sz="2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90000"/>
              </a:lnSpc>
              <a:buFont typeface="Lucida Grande"/>
              <a:buChar char="-"/>
            </a:pPr>
            <a:endParaRPr lang="en-US" i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809078" y="652624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30</a:t>
            </a:fld>
            <a:endParaRPr lang="en-US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3F4F40-B474-4AEF-9767-DE4A956CD878}"/>
              </a:ext>
            </a:extLst>
          </p:cNvPr>
          <p:cNvSpPr/>
          <p:nvPr/>
        </p:nvSpPr>
        <p:spPr>
          <a:xfrm>
            <a:off x="6496989" y="2590295"/>
            <a:ext cx="4646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https://www.airnow.gov/wildfire-guide-post-publication-updates/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BFF1F6E-A775-4D1F-83AC-E535F7F80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94"/>
          <a:stretch/>
        </p:blipFill>
        <p:spPr>
          <a:xfrm>
            <a:off x="119243" y="2266562"/>
            <a:ext cx="6103520" cy="4348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31721738-D91B-400D-8C25-59E947BEA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894" y="3632243"/>
            <a:ext cx="5493561" cy="17784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DB241AD-8DD6-40DD-88BE-13AE220BADB1}"/>
              </a:ext>
            </a:extLst>
          </p:cNvPr>
          <p:cNvSpPr txBox="1">
            <a:spLocks/>
          </p:cNvSpPr>
          <p:nvPr/>
        </p:nvSpPr>
        <p:spPr>
          <a:xfrm>
            <a:off x="-154983" y="902350"/>
            <a:ext cx="11964061" cy="5623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None/>
              <a:defRPr sz="2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4572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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b="1" i="1" dirty="0">
              <a:solidFill>
                <a:srgbClr val="0071C0"/>
              </a:solidFill>
            </a:endParaRPr>
          </a:p>
          <a:p>
            <a:pPr lvl="1" indent="0">
              <a:lnSpc>
                <a:spcPct val="90000"/>
              </a:lnSpc>
              <a:buNone/>
            </a:pPr>
            <a:r>
              <a:rPr lang="en-US" b="1" i="1" dirty="0"/>
              <a:t>CDC has provided important new considerations for protecting health during wildfire attendant to the COVID-19 pandemic.</a:t>
            </a:r>
          </a:p>
        </p:txBody>
      </p:sp>
    </p:spTree>
    <p:extLst>
      <p:ext uri="{BB962C8B-B14F-4D97-AF65-F5344CB8AC3E}">
        <p14:creationId xmlns:p14="http://schemas.microsoft.com/office/powerpoint/2010/main" val="467233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953845" y="1461504"/>
            <a:ext cx="408575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D71C0"/>
                </a:solidFill>
                <a:latin typeface="+mn-lt"/>
              </a:rPr>
              <a:t>Challenges: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Inconsistent public health messaging across cities and states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Of value only if used correctly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Not designed or recommended for children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Increases work of breathing that might increase risk among those with cardiopulmonary impairment</a:t>
            </a:r>
          </a:p>
          <a:p>
            <a:endParaRPr lang="en-US" sz="2000" b="1" dirty="0">
              <a:solidFill>
                <a:srgbClr val="0D71C0"/>
              </a:solidFill>
              <a:latin typeface="+mn-lt"/>
            </a:endParaRPr>
          </a:p>
          <a:p>
            <a:r>
              <a:rPr lang="en-US" sz="2800" b="1" i="1" dirty="0">
                <a:solidFill>
                  <a:srgbClr val="0D71C0"/>
                </a:solidFill>
                <a:latin typeface="+mn-lt"/>
              </a:rPr>
              <a:t>Research Opportunity: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ORD plans to investigate these issues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24555" y="253203"/>
            <a:ext cx="8760283" cy="1084950"/>
          </a:xfrm>
        </p:spPr>
        <p:txBody>
          <a:bodyPr>
            <a:normAutofit/>
          </a:bodyPr>
          <a:lstStyle/>
          <a:p>
            <a:pPr algn="r"/>
            <a:r>
              <a:rPr lang="en-US" i="1">
                <a:latin typeface="Trebuchet MS"/>
                <a:cs typeface="Trebuchet MS"/>
              </a:rPr>
              <a:t>N-95 Respirator Use During Wildfire Events</a:t>
            </a:r>
          </a:p>
          <a:p>
            <a:pPr algn="r"/>
            <a:r>
              <a:rPr lang="en-US" sz="2800">
                <a:latin typeface="Trebuchet MS"/>
                <a:cs typeface="Trebuchet MS"/>
              </a:rPr>
              <a:t>Infographic Available for Download on </a:t>
            </a:r>
            <a:r>
              <a:rPr lang="en-US" sz="2800" err="1">
                <a:latin typeface="Trebuchet MS"/>
                <a:cs typeface="Trebuchet MS"/>
              </a:rPr>
              <a:t>AirNow</a:t>
            </a:r>
            <a:endParaRPr lang="en-US" sz="2800">
              <a:latin typeface="Trebuchet MS"/>
              <a:cs typeface="Trebuchet M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86140" y="654192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31</a:t>
            </a:fld>
            <a:endParaRPr lang="en-US" b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606259-9FEC-4E7B-B651-2D59951346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233" y="1464529"/>
            <a:ext cx="3672463" cy="5203768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20FFB9-43CE-41B7-A95D-8B4E0B3E82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64529"/>
            <a:ext cx="3672463" cy="52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40204" y="302153"/>
            <a:ext cx="7673997" cy="912801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Public Health Recommendations</a:t>
            </a:r>
          </a:p>
          <a:p>
            <a:pPr algn="r"/>
            <a:r>
              <a:rPr lang="en-US" sz="2400" dirty="0">
                <a:latin typeface="Trebuchet MS"/>
                <a:cs typeface="Trebuchet MS"/>
              </a:rPr>
              <a:t>Exposure Reduction Measures</a:t>
            </a:r>
          </a:p>
          <a:p>
            <a:pPr algn="r"/>
            <a:endParaRPr lang="en-US" sz="2400" b="0" dirty="0">
              <a:latin typeface="Trebuchet MS"/>
              <a:cs typeface="Trebuchet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87745" y="1299347"/>
            <a:ext cx="5008255" cy="52565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solidFill>
                  <a:srgbClr val="2E75B6"/>
                </a:solidFill>
              </a:rPr>
              <a:t>An individual can be advised to:</a:t>
            </a:r>
          </a:p>
          <a:p>
            <a:pPr lvl="1"/>
            <a:r>
              <a:rPr lang="en-US" sz="2200" dirty="0"/>
              <a:t>Stay indoors</a:t>
            </a:r>
          </a:p>
          <a:p>
            <a:pPr lvl="1"/>
            <a:r>
              <a:rPr lang="en-US" sz="2200" dirty="0"/>
              <a:t>Reduce outdoor physical activity</a:t>
            </a:r>
          </a:p>
          <a:p>
            <a:pPr lvl="1"/>
            <a:r>
              <a:rPr lang="en-US" sz="2200" dirty="0"/>
              <a:t>Respirators (e.g., N-95) can help</a:t>
            </a:r>
            <a:br>
              <a:rPr lang="en-US" sz="2200" dirty="0"/>
            </a:br>
            <a:r>
              <a:rPr lang="en-US" sz="2200" dirty="0"/>
              <a:t>in the short-term</a:t>
            </a:r>
          </a:p>
          <a:p>
            <a:pPr lvl="1"/>
            <a:r>
              <a:rPr lang="en-US" sz="2200" dirty="0"/>
              <a:t>Activate asthma/COPD action plans</a:t>
            </a:r>
          </a:p>
          <a:p>
            <a:pPr lvl="1"/>
            <a:r>
              <a:rPr lang="en-US" sz="2200" dirty="0"/>
              <a:t>Use a home clean air shelter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58129" y="4435894"/>
            <a:ext cx="5517205" cy="2026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solidFill>
                  <a:srgbClr val="2E75B6"/>
                </a:solidFill>
              </a:rPr>
              <a:t>A community can be advised to:</a:t>
            </a:r>
          </a:p>
          <a:p>
            <a:pPr lvl="1"/>
            <a:r>
              <a:rPr lang="en-US" sz="2200" dirty="0"/>
              <a:t>Provide community clean air shelters</a:t>
            </a:r>
          </a:p>
          <a:p>
            <a:pPr lvl="1"/>
            <a:r>
              <a:rPr lang="en-US" sz="2200" dirty="0"/>
              <a:t>Increase air filtration in institutions</a:t>
            </a:r>
          </a:p>
          <a:p>
            <a:pPr lvl="1"/>
            <a:r>
              <a:rPr lang="en-US" sz="2200" dirty="0"/>
              <a:t>Cancel outdoor events</a:t>
            </a:r>
          </a:p>
          <a:p>
            <a:pPr lvl="1"/>
            <a:r>
              <a:rPr lang="en-US" sz="2200" dirty="0"/>
              <a:t>Evacuate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800884" y="652624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32</a:t>
            </a:fld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972C6-0A7B-094B-9E9D-0DEF5DDDD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22" y="1521533"/>
            <a:ext cx="3815649" cy="49409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597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8091489" y="2337515"/>
            <a:ext cx="365125" cy="3375025"/>
            <a:chOff x="5567543" y="1371504"/>
            <a:chExt cx="315345" cy="2865153"/>
          </a:xfrm>
        </p:grpSpPr>
        <p:cxnSp>
          <p:nvCxnSpPr>
            <p:cNvPr id="27" name="Straight Connector 10"/>
            <p:cNvCxnSpPr>
              <a:cxnSpLocks noChangeShapeType="1"/>
            </p:cNvCxnSpPr>
            <p:nvPr/>
          </p:nvCxnSpPr>
          <p:spPr bwMode="auto">
            <a:xfrm>
              <a:off x="5594728" y="3797966"/>
              <a:ext cx="288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72"/>
            <p:cNvCxnSpPr>
              <a:cxnSpLocks noChangeShapeType="1"/>
            </p:cNvCxnSpPr>
            <p:nvPr/>
          </p:nvCxnSpPr>
          <p:spPr bwMode="auto">
            <a:xfrm>
              <a:off x="5567543" y="4236657"/>
              <a:ext cx="28816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73"/>
            <p:cNvCxnSpPr>
              <a:cxnSpLocks noChangeShapeType="1"/>
            </p:cNvCxnSpPr>
            <p:nvPr/>
          </p:nvCxnSpPr>
          <p:spPr bwMode="auto">
            <a:xfrm>
              <a:off x="5583854" y="1371504"/>
              <a:ext cx="28816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6166" y="455386"/>
            <a:ext cx="8321345" cy="990600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Smoke Sense Citizen Science Research</a:t>
            </a:r>
          </a:p>
        </p:txBody>
      </p:sp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2" y="1458047"/>
            <a:ext cx="3028747" cy="518151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17305" y="1445985"/>
            <a:ext cx="1756492" cy="52637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Right Arrow 10"/>
          <p:cNvSpPr/>
          <p:nvPr/>
        </p:nvSpPr>
        <p:spPr bwMode="auto">
          <a:xfrm>
            <a:off x="3515983" y="3747026"/>
            <a:ext cx="230539" cy="44057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0" dirty="0"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654" y="1458047"/>
            <a:ext cx="3028747" cy="52516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662707" y="1360003"/>
            <a:ext cx="30629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Font typeface="Arial"/>
              <a:buChar char="•"/>
            </a:pPr>
            <a:r>
              <a:rPr lang="en-US" sz="1600" b="1" i="1" dirty="0"/>
              <a:t>Smoke Sense provides information about current and future air quality</a:t>
            </a:r>
            <a:br>
              <a:rPr lang="en-US" sz="1600" b="1" i="1" dirty="0"/>
            </a:br>
            <a:endParaRPr lang="en-US" sz="1600" b="1" i="1" dirty="0"/>
          </a:p>
          <a:p>
            <a:pPr marL="284163" indent="-284163">
              <a:buFont typeface="Arial"/>
              <a:buChar char="•"/>
            </a:pPr>
            <a:r>
              <a:rPr lang="en-US" sz="1600" b="1" i="1" dirty="0"/>
              <a:t>Forecasted smoke plumes can be visualized</a:t>
            </a:r>
            <a:br>
              <a:rPr lang="en-US" sz="1600" b="1" i="1" dirty="0"/>
            </a:br>
            <a:endParaRPr lang="en-US" sz="1600" b="1" i="1" dirty="0"/>
          </a:p>
          <a:p>
            <a:pPr marL="284163" indent="-284163">
              <a:buFont typeface="Arial"/>
              <a:buChar char="•"/>
            </a:pPr>
            <a:r>
              <a:rPr lang="en-US" sz="1600" b="1" i="1" dirty="0"/>
              <a:t>Less time outside during smoke episodes to decrease exposure, &amp; protect health</a:t>
            </a:r>
            <a:br>
              <a:rPr lang="en-US" sz="1600" b="1" i="1" dirty="0"/>
            </a:br>
            <a:endParaRPr lang="en-US" sz="1600" b="1" i="1" dirty="0"/>
          </a:p>
          <a:p>
            <a:pPr marL="284163" indent="-284163">
              <a:buFont typeface="Arial"/>
              <a:buChar char="•"/>
            </a:pPr>
            <a:r>
              <a:rPr lang="en-US" sz="1600" b="1" i="1" dirty="0"/>
              <a:t>Smoke Sense helps collect information about who, when, and how frequently people are impacted by smoke</a:t>
            </a:r>
            <a:br>
              <a:rPr lang="en-US" sz="1600" b="1" i="1" dirty="0"/>
            </a:br>
            <a:endParaRPr lang="en-US" sz="1600" b="1" i="1" dirty="0"/>
          </a:p>
          <a:p>
            <a:pPr marL="284163" indent="-284163">
              <a:buFont typeface="Arial"/>
              <a:buChar char="•"/>
            </a:pPr>
            <a:r>
              <a:rPr lang="en-US" sz="1600" b="1" i="1" dirty="0"/>
              <a:t>Information about smoke in the air and symptoms experienced in the past week will be logged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29156" y="6511638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33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13522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5220EA-C847-0143-B503-361276501C0B}"/>
              </a:ext>
            </a:extLst>
          </p:cNvPr>
          <p:cNvSpPr txBox="1">
            <a:spLocks/>
          </p:cNvSpPr>
          <p:nvPr/>
        </p:nvSpPr>
        <p:spPr>
          <a:xfrm>
            <a:off x="562708" y="1294332"/>
            <a:ext cx="11465169" cy="55636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D71C0"/>
                </a:solidFill>
              </a:rPr>
              <a:t>Prepared and empowered to:</a:t>
            </a:r>
          </a:p>
          <a:p>
            <a:pPr lvl="1"/>
            <a:r>
              <a:rPr lang="en-US" dirty="0"/>
              <a:t>Provide residents with evidence-based, locally information during fire-related smoke events </a:t>
            </a:r>
          </a:p>
          <a:p>
            <a:pPr lvl="1"/>
            <a:r>
              <a:rPr lang="en-US" dirty="0"/>
              <a:t>Recommend actions to reduce public health impacts from smoke. </a:t>
            </a:r>
          </a:p>
          <a:p>
            <a:r>
              <a:rPr lang="en-US" b="1" i="1" dirty="0">
                <a:solidFill>
                  <a:srgbClr val="0D71C0"/>
                </a:solidFill>
              </a:rPr>
              <a:t>Preparedness activities may depend on:</a:t>
            </a:r>
          </a:p>
          <a:p>
            <a:pPr lvl="1"/>
            <a:r>
              <a:rPr lang="en-US" dirty="0"/>
              <a:t>Forecasted risk for wildfires</a:t>
            </a:r>
          </a:p>
          <a:p>
            <a:pPr lvl="1"/>
            <a:r>
              <a:rPr lang="en-US" dirty="0"/>
              <a:t>Frequency and severity of smoke impacts </a:t>
            </a:r>
          </a:p>
          <a:p>
            <a:pPr lvl="1"/>
            <a:r>
              <a:rPr lang="en-US" dirty="0"/>
              <a:t>Nature of the fire event (wildland fire, prescribed fire, residential wood burning</a:t>
            </a:r>
          </a:p>
          <a:p>
            <a:pPr lvl="1"/>
            <a:r>
              <a:rPr lang="en-US" dirty="0"/>
              <a:t>Underlying vulnerabilities of local populations, and other attributes of the community. </a:t>
            </a:r>
          </a:p>
          <a:p>
            <a:r>
              <a:rPr lang="en-US" b="1" i="1" dirty="0">
                <a:solidFill>
                  <a:srgbClr val="0D71C0"/>
                </a:solidFill>
              </a:rPr>
              <a:t>EPA and partners want to provide community will tools and resources to:</a:t>
            </a:r>
          </a:p>
          <a:p>
            <a:pPr lvl="1"/>
            <a:r>
              <a:rPr lang="en-US" dirty="0"/>
              <a:t>Assess these vulnerabilities in advance</a:t>
            </a:r>
          </a:p>
          <a:p>
            <a:pPr lvl="1"/>
            <a:r>
              <a:rPr lang="en-US" dirty="0"/>
              <a:t>Plan for appropriate responses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FE90030-C679-4949-B7C6-764BE9FC6C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4188" y="431106"/>
            <a:ext cx="9117812" cy="986318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What is a Smoke Ready Community</a:t>
            </a:r>
          </a:p>
          <a:p>
            <a:pPr algn="r"/>
            <a:r>
              <a:rPr lang="en-US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46EE18-ECD8-D640-8F04-CB6BD14D394D}"/>
              </a:ext>
            </a:extLst>
          </p:cNvPr>
          <p:cNvSpPr txBox="1">
            <a:spLocks/>
          </p:cNvSpPr>
          <p:nvPr/>
        </p:nvSpPr>
        <p:spPr>
          <a:xfrm>
            <a:off x="5722133" y="6125601"/>
            <a:ext cx="4018472" cy="424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Take action during a fire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EFA6C-6BF7-DD4E-B1F0-19C16C3FBFC0}"/>
              </a:ext>
            </a:extLst>
          </p:cNvPr>
          <p:cNvSpPr/>
          <p:nvPr/>
        </p:nvSpPr>
        <p:spPr>
          <a:xfrm>
            <a:off x="5538013" y="64126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AdvOT2e364b11"/>
              </a:rPr>
              <a:t>Courtesy of Erika Sasser, OAR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07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2209800" y="134759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5400" b="1" kern="0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Thank you</a:t>
            </a:r>
          </a:p>
        </p:txBody>
      </p:sp>
      <p:sp>
        <p:nvSpPr>
          <p:cNvPr id="143362" name="TextBox 1"/>
          <p:cNvSpPr txBox="1">
            <a:spLocks noChangeArrowheads="1"/>
          </p:cNvSpPr>
          <p:nvPr/>
        </p:nvSpPr>
        <p:spPr bwMode="auto">
          <a:xfrm>
            <a:off x="1369182" y="2658591"/>
            <a:ext cx="70828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+mn-lt"/>
                <a:ea typeface="ヒラギノ角ゴ Pro W3" charset="0"/>
                <a:cs typeface="ヒラギノ角ゴ Pro W3" charset="0"/>
              </a:rPr>
              <a:t>Wayne E. Cascio, MD, FACC</a:t>
            </a:r>
          </a:p>
          <a:p>
            <a:pPr eaLnBrk="1" hangingPunct="1"/>
            <a:r>
              <a:rPr lang="en-US" sz="2000" b="1" dirty="0">
                <a:latin typeface="+mn-lt"/>
                <a:ea typeface="ヒラギノ角ゴ Pro W3" charset="0"/>
                <a:cs typeface="ヒラギノ角ゴ Pro W3" charset="0"/>
              </a:rPr>
              <a:t>Director, Center for Public Health and Environmental Assessment</a:t>
            </a:r>
          </a:p>
          <a:p>
            <a:pPr eaLnBrk="1" hangingPunct="1"/>
            <a:r>
              <a:rPr lang="en-US" sz="2000" b="1" dirty="0">
                <a:latin typeface="+mn-lt"/>
                <a:ea typeface="ヒラギノ角ゴ Pro W3" charset="0"/>
                <a:cs typeface="ヒラギノ角ゴ Pro W3" charset="0"/>
              </a:rPr>
              <a:t>Office of Research and Development</a:t>
            </a:r>
          </a:p>
          <a:p>
            <a:pPr eaLnBrk="1" hangingPunct="1"/>
            <a:r>
              <a:rPr lang="en-US" sz="2000" b="1" dirty="0">
                <a:latin typeface="+mn-lt"/>
                <a:ea typeface="ヒラギノ角ゴ Pro W3" charset="0"/>
                <a:cs typeface="ヒラギノ角ゴ Pro W3" charset="0"/>
              </a:rPr>
              <a:t>U.S. Environmental Protection Agency</a:t>
            </a:r>
          </a:p>
          <a:p>
            <a:pPr eaLnBrk="1" hangingPunct="1"/>
            <a:endParaRPr lang="en-US" sz="2000" b="1" dirty="0">
              <a:latin typeface="+mn-lt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n-US" sz="2000" b="1" dirty="0">
                <a:latin typeface="+mn-lt"/>
                <a:ea typeface="ヒラギノ角ゴ Pro W3" charset="0"/>
                <a:cs typeface="ヒラギノ角ゴ Pro W3" charset="0"/>
              </a:rPr>
              <a:t>Email: </a:t>
            </a:r>
            <a:r>
              <a:rPr lang="en-US" sz="2000" b="1" dirty="0" err="1">
                <a:latin typeface="+mn-lt"/>
                <a:ea typeface="ヒラギノ角ゴ Pro W3" charset="0"/>
                <a:cs typeface="ヒラギノ角ゴ Pro W3" charset="0"/>
              </a:rPr>
              <a:t>cascio.wayne@epa.gov</a:t>
            </a:r>
            <a:r>
              <a:rPr lang="en-US" sz="2000" b="1" dirty="0">
                <a:latin typeface="+mn-lt"/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14336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86109" y="514703"/>
            <a:ext cx="6669881" cy="623888"/>
          </a:xfrm>
        </p:spPr>
        <p:txBody>
          <a:bodyPr/>
          <a:lstStyle/>
          <a:p>
            <a:pPr algn="r" fontAlgn="base">
              <a:spcAft>
                <a:spcPct val="0"/>
              </a:spcAft>
            </a:pPr>
            <a:r>
              <a:rPr i="1" dirty="0">
                <a:latin typeface="Trebuchet MS" charset="0"/>
                <a:ea typeface="ＭＳ Ｐゴシック" charset="0"/>
                <a:cs typeface="Trebuchet MS" charset="0"/>
              </a:rPr>
              <a:t>Questions</a:t>
            </a:r>
            <a:endParaRPr sz="2400" i="1" dirty="0"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554054" y="4869309"/>
            <a:ext cx="5531138" cy="144357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/>
              <a:t>No conflicts of interest</a:t>
            </a:r>
          </a:p>
          <a:p>
            <a:r>
              <a:rPr lang="en-US" sz="2000" dirty="0"/>
              <a:t>The presentation represents the opinions of the speaker and does not necessarily represent the policies of the US EPA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56641" y="652624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35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94212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601304-7D05-894F-AA28-5401DC01DB3B}"/>
              </a:ext>
            </a:extLst>
          </p:cNvPr>
          <p:cNvSpPr/>
          <p:nvPr/>
        </p:nvSpPr>
        <p:spPr>
          <a:xfrm>
            <a:off x="115164" y="1219200"/>
            <a:ext cx="12060604" cy="56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C229C73-4EE0-FC4D-AD3F-FD7A1EF6B973}"/>
              </a:ext>
            </a:extLst>
          </p:cNvPr>
          <p:cNvSpPr txBox="1">
            <a:spLocks/>
          </p:cNvSpPr>
          <p:nvPr/>
        </p:nvSpPr>
        <p:spPr bwMode="auto">
          <a:xfrm>
            <a:off x="2428011" y="293590"/>
            <a:ext cx="96488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 charset="0"/>
                <a:ea typeface="ＭＳ Ｐゴシック" charset="0"/>
                <a:cs typeface="Trebuchet MS" charset="0"/>
              </a:rPr>
              <a:t>Emerging Areas of Health Effects Research</a:t>
            </a:r>
          </a:p>
          <a:p>
            <a:pPr algn="r"/>
            <a:r>
              <a:rPr lang="en-US" sz="2800" b="1" dirty="0">
                <a:solidFill>
                  <a:srgbClr val="0070C0"/>
                </a:solidFill>
                <a:latin typeface="Trebuchet MS" charset="0"/>
                <a:ea typeface="ＭＳ Ｐゴシック" charset="0"/>
                <a:cs typeface="Trebuchet MS" charset="0"/>
              </a:rPr>
              <a:t>Neurological and Neurodegenerative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52FDF-BBB2-EA48-B1F8-22ADFBB7F876}"/>
              </a:ext>
            </a:extLst>
          </p:cNvPr>
          <p:cNvSpPr txBox="1"/>
          <p:nvPr/>
        </p:nvSpPr>
        <p:spPr>
          <a:xfrm>
            <a:off x="115164" y="1419744"/>
            <a:ext cx="5872886" cy="5262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">
              <a:spcAft>
                <a:spcPts val="1200"/>
              </a:spcAft>
              <a:defRPr/>
            </a:pPr>
            <a:r>
              <a:rPr lang="en-US" sz="2800" b="1" i="1" dirty="0">
                <a:solidFill>
                  <a:srgbClr val="2E75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&amp; Neurotoxicity in Adults</a:t>
            </a:r>
          </a:p>
          <a:p>
            <a:pPr marL="818388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Effects on Neurodegenerative Disorders</a:t>
            </a:r>
          </a:p>
          <a:p>
            <a:pPr marL="1218438" lvl="2" indent="-28575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Parkinson’s</a:t>
            </a:r>
            <a:b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Liu R et al. Environ Health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Perspect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2016; Palacios et al. Rev Environ Health 2017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218438" lvl="2" indent="-28575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Multiple sclerosis</a:t>
            </a:r>
          </a:p>
          <a:p>
            <a:pPr marL="818388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Non-Specific Neurological Symptoms</a:t>
            </a:r>
          </a:p>
          <a:p>
            <a:pPr marL="1218438" lvl="2" indent="-28575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Cognitive Function</a:t>
            </a:r>
            <a:b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Tallon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Environ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Internat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2017) 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8438" lvl="2" indent="-28575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Fatigue</a:t>
            </a:r>
          </a:p>
          <a:p>
            <a:pPr marL="1218438" lvl="2" indent="-28575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Anxiety and Depression</a:t>
            </a:r>
            <a:b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Szyszkowicz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M et al. Environ Health insights 2016; Pun EHP 2016;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Vert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Intern J Hygiene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Health 2017)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9262F-6C78-B449-9558-687EE3DA7A96}"/>
              </a:ext>
            </a:extLst>
          </p:cNvPr>
          <p:cNvSpPr/>
          <p:nvPr/>
        </p:nvSpPr>
        <p:spPr>
          <a:xfrm>
            <a:off x="6096000" y="1384462"/>
            <a:ext cx="6096000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88"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2E75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&amp; Neurotoxicity in Children</a:t>
            </a:r>
          </a:p>
          <a:p>
            <a:pPr marL="818388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Effects on Child Neurodevelopment</a:t>
            </a:r>
          </a:p>
          <a:p>
            <a:pPr marL="1275588" lvl="2" indent="-34290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Prenatal exposure to air pollution</a:t>
            </a:r>
          </a:p>
          <a:p>
            <a:pPr marL="1275588" lvl="2" indent="-34290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Childhood exposure to air pollution</a:t>
            </a:r>
          </a:p>
          <a:p>
            <a:pPr marL="818388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Neurodevelopmental Disorders</a:t>
            </a:r>
          </a:p>
          <a:p>
            <a:pPr marL="1275588" lvl="2" indent="-34290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Autism Spectrum Disorder</a:t>
            </a:r>
          </a:p>
          <a:p>
            <a:pPr marL="1275588" lvl="2" indent="-342900">
              <a:spcAft>
                <a:spcPts val="600"/>
              </a:spcAft>
              <a:buFont typeface="Lucida Grande"/>
              <a:buChar char="-"/>
              <a:defRPr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Attention-Deficit Hyperactivity Disorder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61E2A-4741-D746-B3DA-EB1B030DF61E}"/>
              </a:ext>
            </a:extLst>
          </p:cNvPr>
          <p:cNvSpPr/>
          <p:nvPr/>
        </p:nvSpPr>
        <p:spPr>
          <a:xfrm>
            <a:off x="6134581" y="4383782"/>
            <a:ext cx="575316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2E75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Accelerated Biological Aging</a:t>
            </a:r>
          </a:p>
          <a:p>
            <a:pPr marL="800100" lvl="2" indent="-342900">
              <a:buFont typeface="Arial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Effects on telomeres</a:t>
            </a:r>
          </a:p>
          <a:p>
            <a:pPr marL="1257300" lvl="3" indent="-342900">
              <a:buFont typeface="Lucida Grande"/>
              <a:buChar char="-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Shortened telomeres measured at birth and in adults an indicator of biological aging</a:t>
            </a:r>
          </a:p>
          <a:p>
            <a:pPr marL="914400" lvl="3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Martens DS et al. JAMA Pediatrics 2017; Ward- </a:t>
            </a:r>
            <a:b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Caviness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Octotarget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2016)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DE9BA4-0982-4D4F-906C-55305B730CAD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56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18953" y="6526241"/>
            <a:ext cx="398698" cy="365125"/>
          </a:xfrm>
          <a:prstGeom prst="rect">
            <a:avLst/>
          </a:prstGeom>
        </p:spPr>
        <p:txBody>
          <a:bodyPr/>
          <a:lstStyle/>
          <a:p>
            <a:fld id="{6D3FAE4D-9488-4B48-8F4A-A56CB5A28AF9}" type="slidenum">
              <a:rPr lang="en-US" b="0" smtClean="0"/>
              <a:pPr/>
              <a:t>37</a:t>
            </a:fld>
            <a:endParaRPr lang="en-US" b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35E99E-5A79-4341-BA5C-40CC0B01BE8E}"/>
              </a:ext>
            </a:extLst>
          </p:cNvPr>
          <p:cNvSpPr txBox="1">
            <a:spLocks/>
          </p:cNvSpPr>
          <p:nvPr/>
        </p:nvSpPr>
        <p:spPr>
          <a:xfrm>
            <a:off x="4433055" y="389761"/>
            <a:ext cx="7567569" cy="89523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9" charset="-128"/>
                <a:cs typeface="ＭＳ Ｐゴシック" pitchFamily="9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pitchFamily="9" charset="-128"/>
                <a:cs typeface="ＭＳ Ｐゴシック" pitchFamily="9" charset="-128"/>
              </a:defRPr>
            </a:lvl9pPr>
          </a:lstStyle>
          <a:p>
            <a:pPr algn="r"/>
            <a:r>
              <a:rPr lang="en-US" sz="3200" b="1" i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Solutions-Driven Research Pilot: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Creating Cleaner Air Spaces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606A9E-9545-4D77-8A13-4FA70CE0D130}"/>
              </a:ext>
            </a:extLst>
          </p:cNvPr>
          <p:cNvSpPr txBox="1">
            <a:spLocks/>
          </p:cNvSpPr>
          <p:nvPr/>
        </p:nvSpPr>
        <p:spPr>
          <a:xfrm>
            <a:off x="202783" y="4490568"/>
            <a:ext cx="5668058" cy="2169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Laboratory and field studies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Partnering with: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Missoula City-County Health Department, Climate Smart Missoula, University of Montana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Hoopa Valley Tribe, California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6C460A-312E-48CC-87ED-5070EDE09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0255" y="2248403"/>
            <a:ext cx="2637398" cy="23779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1" name="Picture 10" descr="A picture containing tree, outdoor, snow, building&#10;&#10;Description generated with very high confidence">
            <a:extLst>
              <a:ext uri="{FF2B5EF4-FFF2-40B4-BE49-F238E27FC236}">
                <a16:creationId xmlns:a16="http://schemas.microsoft.com/office/drawing/2014/main" id="{4C128059-E344-4B20-84C4-54A9B971C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70979" y="3508719"/>
            <a:ext cx="2480488" cy="3732773"/>
          </a:xfrm>
          <a:prstGeom prst="rect">
            <a:avLst/>
          </a:prstGeom>
          <a:noFill/>
          <a:ln w="38100">
            <a:solidFill>
              <a:srgbClr val="6B7478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EB9CD0-8935-4369-BC5A-C63BE0A896F9}"/>
              </a:ext>
            </a:extLst>
          </p:cNvPr>
          <p:cNvSpPr txBox="1"/>
          <p:nvPr/>
        </p:nvSpPr>
        <p:spPr>
          <a:xfrm>
            <a:off x="9480253" y="5076109"/>
            <a:ext cx="24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Collocation of Purple Air sensors with reference monitors at the USFS Fire Science 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A9354B-242A-42B5-A2F7-B1A94F4E8CA6}"/>
              </a:ext>
            </a:extLst>
          </p:cNvPr>
          <p:cNvSpPr txBox="1"/>
          <p:nvPr/>
        </p:nvSpPr>
        <p:spPr>
          <a:xfrm>
            <a:off x="831273" y="1384531"/>
            <a:ext cx="10512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Focus: Measuring the effectiveness of air cleaning filtration systems in wildfire smoke conditions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27DC3-7B92-4B56-88D0-ADBF2F873E0A}"/>
              </a:ext>
            </a:extLst>
          </p:cNvPr>
          <p:cNvSpPr txBox="1"/>
          <p:nvPr/>
        </p:nvSpPr>
        <p:spPr>
          <a:xfrm>
            <a:off x="202783" y="2316181"/>
            <a:ext cx="89332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Stakeholders identified research priorities, including: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How effective are portable air cleaners (PACs) or central air filtration systems during smoke events?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Under what operating and maintenance conditions and in what building types?</a:t>
            </a:r>
          </a:p>
        </p:txBody>
      </p:sp>
    </p:spTree>
    <p:extLst>
      <p:ext uri="{BB962C8B-B14F-4D97-AF65-F5344CB8AC3E}">
        <p14:creationId xmlns:p14="http://schemas.microsoft.com/office/powerpoint/2010/main" val="3992720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72706" y="227819"/>
            <a:ext cx="11019294" cy="623888"/>
          </a:xfrm>
        </p:spPr>
        <p:txBody>
          <a:bodyPr/>
          <a:lstStyle/>
          <a:p>
            <a:pPr algn="r" fontAlgn="base">
              <a:spcAft>
                <a:spcPct val="0"/>
              </a:spcAft>
            </a:pP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Reducing Adverse Health Outcomes of Ambient</a:t>
            </a:r>
            <a:b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</a:br>
            <a:r>
              <a:rPr lang="en-US" i="1" dirty="0">
                <a:latin typeface="Trebuchet MS" charset="0"/>
                <a:ea typeface="ＭＳ Ｐゴシック" charset="0"/>
                <a:cs typeface="Trebuchet MS" charset="0"/>
              </a:rPr>
              <a:t>and Indoor Exposures to Wildfire Smoke</a:t>
            </a:r>
            <a:endParaRPr sz="2400" i="1" dirty="0">
              <a:latin typeface="Trebuchet MS" charset="0"/>
              <a:ea typeface="ＭＳ Ｐゴシック" charset="0"/>
              <a:cs typeface="Trebuchet MS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BC909-16A5-49F2-8F2F-0572FAFD1878}"/>
              </a:ext>
            </a:extLst>
          </p:cNvPr>
          <p:cNvSpPr/>
          <p:nvPr/>
        </p:nvSpPr>
        <p:spPr>
          <a:xfrm>
            <a:off x="140915" y="3942640"/>
            <a:ext cx="120436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Interventions and Communication Strategies to Reduce Health Risks of Wildland Fire Smoke Exposures</a:t>
            </a:r>
          </a:p>
          <a:p>
            <a:pPr marL="0" marR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Open Date: October 9, 2020	Closed Date: December 15, 2020 </a:t>
            </a:r>
          </a:p>
          <a:p>
            <a:pPr marL="0" marR="0"/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URL: </a:t>
            </a:r>
            <a:r>
              <a:rPr lang="en-US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https://www.epa.gov/research-grants/interventions-and-communication-strategies-reduce-health-risks-wildland-fire-smoke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Background: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EPA is seeking applications proposing research that will address behavioral, technical and practical aspects of interventions and communication strategies to reduce exposures and/or health risks of wildland fire smoke.</a:t>
            </a:r>
          </a:p>
        </p:txBody>
      </p:sp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:a16="http://schemas.microsoft.com/office/drawing/2014/main" id="{49226A53-3097-41D7-AB74-246D8C256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1" y="1242740"/>
            <a:ext cx="12158922" cy="26008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D4A862-CCF5-48D1-92D2-0B178D0C5C59}"/>
              </a:ext>
            </a:extLst>
          </p:cNvPr>
          <p:cNvSpPr/>
          <p:nvPr/>
        </p:nvSpPr>
        <p:spPr>
          <a:xfrm>
            <a:off x="140916" y="1400918"/>
            <a:ext cx="10718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  <a:ea typeface="Calibri" panose="020F0502020204030204" pitchFamily="34" charset="0"/>
              </a:rPr>
              <a:t>EPA Science to Achieve Results (STAR) program Request for Application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7885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B37DA00-BC95-3B4A-90C8-29B1F3EEC6A5}"/>
              </a:ext>
            </a:extLst>
          </p:cNvPr>
          <p:cNvSpPr txBox="1">
            <a:spLocks/>
          </p:cNvSpPr>
          <p:nvPr/>
        </p:nvSpPr>
        <p:spPr bwMode="auto">
          <a:xfrm>
            <a:off x="2333297" y="443432"/>
            <a:ext cx="9750452" cy="100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i="1" dirty="0">
                <a:latin typeface="Trebuchet MS"/>
                <a:cs typeface="Trebuchet MS"/>
              </a:rPr>
              <a:t>Smoke and the Respiratory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A4707-DEDA-3940-BD02-F34F5F8A259C}"/>
              </a:ext>
            </a:extLst>
          </p:cNvPr>
          <p:cNvSpPr/>
          <p:nvPr/>
        </p:nvSpPr>
        <p:spPr>
          <a:xfrm>
            <a:off x="455347" y="1117167"/>
            <a:ext cx="7387391" cy="5442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from the global burden of disease have found significant associations between household biomass smoke exposure in developing countries and respiratory infections (Gordon et al, 2014)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comprehensive meta-analysis assessed associations between air pollution exposure and emergency department visits and hospitalizations for influenza, bacterial pneumonia or culture negative pneumonia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Interquartile range increases in PM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the previous 7 days were generally associated with increased excess rates of each of these specific respiratory diagnoses (Croft et al 2019).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5C58A-B0F4-DD48-921C-8282781BE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9" y="1447512"/>
            <a:ext cx="4135908" cy="50402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6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6309" y="457813"/>
            <a:ext cx="7675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/>
                <a:cs typeface="Trebuchet MS"/>
              </a:rPr>
              <a:t>Wildland Fire Definition and Statistics</a:t>
            </a:r>
            <a:endParaRPr lang="en-US" sz="2800" b="1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7" name="Content Placeholder 10">
            <a:extLst>
              <a:ext uri="{FF2B5EF4-FFF2-40B4-BE49-F238E27FC236}">
                <a16:creationId xmlns:a16="http://schemas.microsoft.com/office/drawing/2014/main" id="{170C42AD-C9E1-AB42-9CEF-7B9F88DD6D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54144"/>
              </p:ext>
            </p:extLst>
          </p:nvPr>
        </p:nvGraphicFramePr>
        <p:xfrm>
          <a:off x="5268939" y="1375637"/>
          <a:ext cx="6792157" cy="4979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211">
                  <a:extLst>
                    <a:ext uri="{9D8B030D-6E8A-4147-A177-3AD203B41FA5}">
                      <a16:colId xmlns:a16="http://schemas.microsoft.com/office/drawing/2014/main" val="3472573490"/>
                    </a:ext>
                  </a:extLst>
                </a:gridCol>
                <a:gridCol w="1167402">
                  <a:extLst>
                    <a:ext uri="{9D8B030D-6E8A-4147-A177-3AD203B41FA5}">
                      <a16:colId xmlns:a16="http://schemas.microsoft.com/office/drawing/2014/main" val="3012230325"/>
                    </a:ext>
                  </a:extLst>
                </a:gridCol>
                <a:gridCol w="1167402">
                  <a:extLst>
                    <a:ext uri="{9D8B030D-6E8A-4147-A177-3AD203B41FA5}">
                      <a16:colId xmlns:a16="http://schemas.microsoft.com/office/drawing/2014/main" val="3778953130"/>
                    </a:ext>
                  </a:extLst>
                </a:gridCol>
                <a:gridCol w="1167402">
                  <a:extLst>
                    <a:ext uri="{9D8B030D-6E8A-4147-A177-3AD203B41FA5}">
                      <a16:colId xmlns:a16="http://schemas.microsoft.com/office/drawing/2014/main" val="2766565847"/>
                    </a:ext>
                  </a:extLst>
                </a:gridCol>
                <a:gridCol w="1167402">
                  <a:extLst>
                    <a:ext uri="{9D8B030D-6E8A-4147-A177-3AD203B41FA5}">
                      <a16:colId xmlns:a16="http://schemas.microsoft.com/office/drawing/2014/main" val="2659921182"/>
                    </a:ext>
                  </a:extLst>
                </a:gridCol>
                <a:gridCol w="1114338">
                  <a:extLst>
                    <a:ext uri="{9D8B030D-6E8A-4147-A177-3AD203B41FA5}">
                      <a16:colId xmlns:a16="http://schemas.microsoft.com/office/drawing/2014/main" val="1385133254"/>
                    </a:ext>
                  </a:extLst>
                </a:gridCol>
              </a:tblGrid>
              <a:tr h="34966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Year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Wildfires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Prescribed Fires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Acres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(nearest 10,000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2291344408"/>
                  </a:ext>
                </a:extLst>
              </a:tr>
              <a:tr h="697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(nearest 100)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Acres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(nearest 10,000)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(nearest 100)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Acres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(nearest 10,000)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478416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58,100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8,770,000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450,300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6,360,000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15,130,000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3111100461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71,500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10,030,000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202,400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6,430,000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16,460,000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636512876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67,700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5,510,000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83,000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4,020,000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9,530,000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3838447540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68,200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10,130,000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37,300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2,960,000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13,090,000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1360858251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63,300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3,600,000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2,390,000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5,990,000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1449699438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47,600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4,320,000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18,800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2,000,000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6,320,000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3094224729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67,800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9,330,000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16,600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1,970,000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11,300,000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3771103640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74,100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8,710,000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8,700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2,110,000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10,820,000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3763883042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72,000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3,420,000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16,900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2,420,000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5,840,000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431131247"/>
                  </a:ext>
                </a:extLst>
              </a:tr>
              <a:tr h="3496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78,800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5,920,000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12,400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2,530,000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8,450,000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1518291541"/>
                  </a:ext>
                </a:extLst>
              </a:tr>
              <a:tr h="4358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10-Year Average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66,910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6,970,000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309" marR="42309" marT="42309" marB="4230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94,200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3,320,000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10,290,000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84617" marR="84617" marT="84617" marB="84617" anchor="ctr"/>
                </a:tc>
                <a:extLst>
                  <a:ext uri="{0D108BD9-81ED-4DB2-BD59-A6C34878D82A}">
                    <a16:rowId xmlns:a16="http://schemas.microsoft.com/office/drawing/2014/main" val="44891250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98EDAF0-66FF-E647-BCAC-D3E711AF29D0}"/>
              </a:ext>
            </a:extLst>
          </p:cNvPr>
          <p:cNvSpPr txBox="1"/>
          <p:nvPr/>
        </p:nvSpPr>
        <p:spPr>
          <a:xfrm>
            <a:off x="130903" y="1420295"/>
            <a:ext cx="5002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18CE3"/>
                </a:solidFill>
                <a:latin typeface="+mn-lt"/>
              </a:rPr>
              <a:t>Current Definitions:</a:t>
            </a:r>
            <a:br>
              <a:rPr lang="en-US" sz="2000" b="1" dirty="0">
                <a:solidFill>
                  <a:srgbClr val="318CE3"/>
                </a:solidFill>
                <a:latin typeface="+mn-lt"/>
              </a:rPr>
            </a:br>
            <a:r>
              <a:rPr lang="en-US" sz="2000" b="1" dirty="0">
                <a:solidFill>
                  <a:srgbClr val="318CE3"/>
                </a:solidFill>
                <a:latin typeface="+mn-lt"/>
              </a:rPr>
              <a:t>(Fire Executive Council 2009)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Wildland fire </a:t>
            </a:r>
            <a:r>
              <a:rPr lang="en-US" dirty="0">
                <a:latin typeface="+mn-lt"/>
              </a:rPr>
              <a:t>— any non-structure fire that occurs in the wildland. Includes both wildfires and prescribed fires.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Wildfire </a:t>
            </a:r>
            <a:r>
              <a:rPr lang="en-US" dirty="0">
                <a:latin typeface="+mn-lt"/>
              </a:rPr>
              <a:t>— unplanned ignitions or prescribed fires that are declared wildfires.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Prescribed fires </a:t>
            </a:r>
            <a:r>
              <a:rPr lang="en-US" dirty="0">
                <a:latin typeface="+mn-lt"/>
              </a:rPr>
              <a:t>— planned ignitions to meet specific objectives.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E562D2-DBC7-8042-8FE7-E08C8BB26B9E}"/>
              </a:ext>
            </a:extLst>
          </p:cNvPr>
          <p:cNvSpPr txBox="1"/>
          <p:nvPr/>
        </p:nvSpPr>
        <p:spPr>
          <a:xfrm>
            <a:off x="211927" y="6472358"/>
            <a:ext cx="11247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Table sources: National Interagency Fire Center (raw data); John Hall (rounded values). May get different values for prescribed fire from other sources (e.g., Melvin, MA. 2018. Tech. Rep. 03‒18). Wildfires must exceed a threshold value to be recorded.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453019-61F6-9A4F-8190-2BC3B665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27" y="5348311"/>
            <a:ext cx="3002644" cy="1094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3A1A6-F37B-AE4F-9FC7-3139C9F85D84}"/>
              </a:ext>
            </a:extLst>
          </p:cNvPr>
          <p:cNvSpPr/>
          <p:nvPr/>
        </p:nvSpPr>
        <p:spPr>
          <a:xfrm>
            <a:off x="130903" y="4949772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318CE3"/>
                </a:solidFill>
              </a:rPr>
              <a:t>Courtesy of John Hall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A9F5B4-1895-5D41-97D5-78DD10A1675B}"/>
              </a:ext>
            </a:extLst>
          </p:cNvPr>
          <p:cNvSpPr txBox="1">
            <a:spLocks/>
          </p:cNvSpPr>
          <p:nvPr/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48AB15-3160-184F-A320-C456E02A8282}"/>
              </a:ext>
            </a:extLst>
          </p:cNvPr>
          <p:cNvSpPr/>
          <p:nvPr/>
        </p:nvSpPr>
        <p:spPr>
          <a:xfrm>
            <a:off x="5257801" y="1375637"/>
            <a:ext cx="6803296" cy="5024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16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B37DA00-BC95-3B4A-90C8-29B1F3EEC6A5}"/>
              </a:ext>
            </a:extLst>
          </p:cNvPr>
          <p:cNvSpPr txBox="1">
            <a:spLocks/>
          </p:cNvSpPr>
          <p:nvPr/>
        </p:nvSpPr>
        <p:spPr bwMode="auto">
          <a:xfrm>
            <a:off x="2333297" y="443432"/>
            <a:ext cx="9750452" cy="100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i="1" dirty="0">
                <a:latin typeface="Trebuchet MS"/>
                <a:cs typeface="Trebuchet MS"/>
              </a:rPr>
              <a:t>Smoke and the Respiratory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A4707-DEDA-3940-BD02-F34F5F8A259C}"/>
              </a:ext>
            </a:extLst>
          </p:cNvPr>
          <p:cNvSpPr/>
          <p:nvPr/>
        </p:nvSpPr>
        <p:spPr>
          <a:xfrm>
            <a:off x="261266" y="1199607"/>
            <a:ext cx="11643519" cy="547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pollution exposure increases the risk and severity of respiratory infections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particles share a common mechanism of biological effect and this supports a common presentation (clinical, physiological, and pathological) following exposure.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pollution affects host defenses and include damage to the muco-ciliary escalator, reduced macrophage number or activity and a general decrease in local and systemic immune function.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 observations have not differentiated between type of infection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experimental research (in rodents) focused on bacterial pneumonias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Numerous examples that illustrate the same effects with respiratory viruses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Tobacco smoke is a complex mixture of combustion particles and gases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of influenza infection, likelihood of severe disease and complication was increased in smokers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Efficacy of influenza vaccines is reduced in smokers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36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04F76BE-40C3-C245-9A52-A758BAE1FAB2}"/>
              </a:ext>
            </a:extLst>
          </p:cNvPr>
          <p:cNvSpPr txBox="1">
            <a:spLocks/>
          </p:cNvSpPr>
          <p:nvPr/>
        </p:nvSpPr>
        <p:spPr bwMode="auto">
          <a:xfrm>
            <a:off x="2238348" y="270012"/>
            <a:ext cx="9750452" cy="100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i="1" dirty="0">
                <a:latin typeface="Trebuchet MS"/>
                <a:cs typeface="Trebuchet MS"/>
              </a:rPr>
              <a:t>Smoke and the Respiratory System</a:t>
            </a:r>
          </a:p>
          <a:p>
            <a:pPr algn="r"/>
            <a:r>
              <a:rPr lang="en-US" i="1" dirty="0">
                <a:latin typeface="Trebuchet MS"/>
                <a:cs typeface="Trebuchet MS"/>
              </a:rPr>
              <a:t>Animal Studies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C6F08-8F7E-5B47-AA8A-CBDE9F262AAE}"/>
              </a:ext>
            </a:extLst>
          </p:cNvPr>
          <p:cNvSpPr/>
          <p:nvPr/>
        </p:nvSpPr>
        <p:spPr>
          <a:xfrm>
            <a:off x="440625" y="2463609"/>
            <a:ext cx="9450754" cy="363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24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Mice infected with influenza virus and compared the course of infection in animals exposed to diesel exhaust or fresh air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Viral titers and lung injury were higher in the diesel exposed animals at the peak of infection although all animals recovered to baseline by 14 days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Gowdy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 (2010).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Infectivity studies using more potent viral strains have shown that exposure to ozone increased mortality to influenza virus infection under certain exposure conditions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Selgrade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 1998).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6954F-C926-D749-A5E3-F4BC15DB1843}"/>
              </a:ext>
            </a:extLst>
          </p:cNvPr>
          <p:cNvSpPr/>
          <p:nvPr/>
        </p:nvSpPr>
        <p:spPr>
          <a:xfrm>
            <a:off x="194440" y="1371888"/>
            <a:ext cx="11794360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71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Exposure to air pollutants can increase the severity and course of</a:t>
            </a:r>
            <a:br>
              <a:rPr lang="en-US" sz="2800" b="1" dirty="0">
                <a:solidFill>
                  <a:srgbClr val="0D71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D71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bacterial and viral infections</a:t>
            </a:r>
            <a:endParaRPr lang="en-US" sz="2800" b="1" dirty="0">
              <a:solidFill>
                <a:srgbClr val="0D71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54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1DD974-3B90-A140-8AF8-A5FC8B50CC19}"/>
              </a:ext>
            </a:extLst>
          </p:cNvPr>
          <p:cNvSpPr txBox="1">
            <a:spLocks/>
          </p:cNvSpPr>
          <p:nvPr/>
        </p:nvSpPr>
        <p:spPr>
          <a:xfrm>
            <a:off x="409458" y="5331450"/>
            <a:ext cx="11507899" cy="1328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Develops back-up plans to deal with extreme smoke events and high fire-risk situations</a:t>
            </a:r>
          </a:p>
          <a:p>
            <a:r>
              <a:rPr lang="en-US" sz="2400" dirty="0"/>
              <a:t>Develops plans for local animals</a:t>
            </a:r>
          </a:p>
        </p:txBody>
      </p:sp>
      <p:pic>
        <p:nvPicPr>
          <p:cNvPr id="6" name="Picture 12" descr="SFGate">
            <a:extLst>
              <a:ext uri="{FF2B5EF4-FFF2-40B4-BE49-F238E27FC236}">
                <a16:creationId xmlns:a16="http://schemas.microsoft.com/office/drawing/2014/main" id="{61F8448D-98D2-AB4B-B762-6A21FD50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3068" y="1676379"/>
            <a:ext cx="3994806" cy="29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B3CB6B-3B76-0243-A45D-A61FC4058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4188" y="413522"/>
            <a:ext cx="9117812" cy="986318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Features of a Smoke Ready Community</a:t>
            </a:r>
          </a:p>
          <a:p>
            <a:pPr algn="r"/>
            <a:r>
              <a:rPr lang="en-US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D37C44-485D-064B-BDDC-C75773BC8665}"/>
              </a:ext>
            </a:extLst>
          </p:cNvPr>
          <p:cNvSpPr txBox="1">
            <a:spLocks/>
          </p:cNvSpPr>
          <p:nvPr/>
        </p:nvSpPr>
        <p:spPr>
          <a:xfrm>
            <a:off x="409458" y="1594905"/>
            <a:ext cx="7374128" cy="37912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Identifies populations at risk </a:t>
            </a:r>
          </a:p>
          <a:p>
            <a:r>
              <a:rPr lang="en-US" sz="2400" dirty="0"/>
              <a:t>Develops plans for gathering and disseminating information</a:t>
            </a:r>
          </a:p>
          <a:p>
            <a:r>
              <a:rPr lang="en-US" sz="2400" dirty="0"/>
              <a:t>Develops communications plans and materials in advance</a:t>
            </a:r>
          </a:p>
          <a:p>
            <a:r>
              <a:rPr lang="en-US" sz="2400" dirty="0"/>
              <a:t>Establishes decision points for community actions </a:t>
            </a:r>
          </a:p>
          <a:p>
            <a:r>
              <a:rPr lang="en-US" sz="2400" dirty="0"/>
              <a:t>Develops specific strategies to reduce smoke exposures </a:t>
            </a:r>
          </a:p>
          <a:p>
            <a:r>
              <a:rPr lang="en-US" sz="2400" dirty="0"/>
              <a:t>Educates the community about the importance of being prepared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1E843F-2BAF-2A46-BDB8-C21C92BA88A6}"/>
              </a:ext>
            </a:extLst>
          </p:cNvPr>
          <p:cNvSpPr/>
          <p:nvPr/>
        </p:nvSpPr>
        <p:spPr>
          <a:xfrm>
            <a:off x="5538013" y="64126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AdvOT2e364b11"/>
              </a:rPr>
              <a:t>Courtesy of Erika Sasser, OAR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7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23366" y="294526"/>
            <a:ext cx="9683575" cy="685800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latin typeface="Trebuchet MS"/>
                <a:cs typeface="Trebuchet MS"/>
              </a:rPr>
              <a:t>Wildfire in the U.S.</a:t>
            </a:r>
          </a:p>
          <a:p>
            <a:pPr algn="r"/>
            <a:r>
              <a:rPr lang="en-US" sz="2400" dirty="0">
                <a:latin typeface="Trebuchet MS"/>
                <a:cs typeface="Trebuchet MS"/>
              </a:rPr>
              <a:t>Acreage Burned in the U.S. Annually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0" y="6476115"/>
            <a:ext cx="6307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Adapted from </a:t>
            </a:r>
            <a:r>
              <a:rPr lang="en-US" dirty="0">
                <a:hlinkClick r:id="rId3"/>
              </a:rPr>
              <a:t>https://www.nifc.gov/fireInfo/nfn.htm</a:t>
            </a:r>
            <a:endParaRPr lang="en-US" i="1" dirty="0"/>
          </a:p>
        </p:txBody>
      </p:sp>
      <p:sp>
        <p:nvSpPr>
          <p:cNvPr id="26" name="Rectangle 25"/>
          <p:cNvSpPr/>
          <p:nvPr/>
        </p:nvSpPr>
        <p:spPr>
          <a:xfrm>
            <a:off x="7964053" y="1530877"/>
            <a:ext cx="3794225" cy="52014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1" dirty="0">
                <a:solidFill>
                  <a:srgbClr val="0D71C0"/>
                </a:solidFill>
                <a:latin typeface="+mn-lt"/>
              </a:rPr>
              <a:t>Present Concerns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i="1" dirty="0">
                <a:latin typeface="+mn-lt"/>
              </a:rPr>
              <a:t>Increasing acreage burned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i="1" dirty="0">
                <a:latin typeface="+mn-lt"/>
              </a:rPr>
              <a:t>Increasing impact on urban areas</a:t>
            </a:r>
          </a:p>
          <a:p>
            <a:pPr marL="622300" lvl="1" indent="-342900">
              <a:spcAft>
                <a:spcPts val="1200"/>
              </a:spcAft>
              <a:buFont typeface="Lucida Grande"/>
              <a:buChar char="-"/>
            </a:pPr>
            <a:r>
              <a:rPr lang="en-US" b="1" i="1" dirty="0">
                <a:latin typeface="+mn-lt"/>
              </a:rPr>
              <a:t>10% of all land with housing are situated in the wildland-urban interface</a:t>
            </a:r>
          </a:p>
          <a:p>
            <a:pPr marL="622300" lvl="1" indent="-342900">
              <a:spcAft>
                <a:spcPts val="1200"/>
              </a:spcAft>
              <a:buFont typeface="Lucida Grande"/>
              <a:buChar char="-"/>
            </a:pPr>
            <a:r>
              <a:rPr lang="en-US" b="1" i="1" dirty="0">
                <a:latin typeface="+mn-lt"/>
              </a:rPr>
              <a:t>Between 1990 and 2010 housing in the Wildland Urban Interface (WUI) grew 41% and land by 33% </a:t>
            </a:r>
            <a:r>
              <a:rPr lang="en-US" i="1" dirty="0">
                <a:latin typeface="+mn-lt"/>
              </a:rPr>
              <a:t>(</a:t>
            </a:r>
            <a:r>
              <a:rPr lang="en-US" i="1" dirty="0" err="1">
                <a:latin typeface="+mn-lt"/>
              </a:rPr>
              <a:t>Radeloff</a:t>
            </a:r>
            <a:r>
              <a:rPr lang="en-US" i="1" dirty="0">
                <a:latin typeface="+mn-lt"/>
              </a:rPr>
              <a:t> et al. PNAS 2010)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i="1" dirty="0">
                <a:latin typeface="+mn-lt"/>
              </a:rPr>
              <a:t>Increasing vulnerable and sensitive populations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CB6554A-219E-184B-8A7F-319E4A88F204}"/>
              </a:ext>
            </a:extLst>
          </p:cNvPr>
          <p:cNvSpPr txBox="1">
            <a:spLocks/>
          </p:cNvSpPr>
          <p:nvPr/>
        </p:nvSpPr>
        <p:spPr>
          <a:xfrm>
            <a:off x="11577979" y="6492875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3A5796E-4976-4226-A650-B1ED8E888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" y="1530877"/>
            <a:ext cx="6989805" cy="49244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0B2697F-9033-4C38-80FE-279050A2683A}"/>
              </a:ext>
            </a:extLst>
          </p:cNvPr>
          <p:cNvGrpSpPr/>
          <p:nvPr/>
        </p:nvGrpSpPr>
        <p:grpSpPr>
          <a:xfrm>
            <a:off x="1899003" y="2104537"/>
            <a:ext cx="2083146" cy="2542118"/>
            <a:chOff x="1405232" y="140008"/>
            <a:chExt cx="2208399" cy="2506756"/>
          </a:xfrm>
        </p:grpSpPr>
        <p:sp>
          <p:nvSpPr>
            <p:cNvPr id="46" name="Rounded Rectangle 48">
              <a:extLst>
                <a:ext uri="{FF2B5EF4-FFF2-40B4-BE49-F238E27FC236}">
                  <a16:creationId xmlns:a16="http://schemas.microsoft.com/office/drawing/2014/main" id="{37196FBC-6E7E-4E00-BE8E-1FDB42B5EF25}"/>
                </a:ext>
              </a:extLst>
            </p:cNvPr>
            <p:cNvSpPr/>
            <p:nvPr/>
          </p:nvSpPr>
          <p:spPr>
            <a:xfrm>
              <a:off x="1405232" y="140008"/>
              <a:ext cx="2208399" cy="92940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i="1">
                <a:solidFill>
                  <a:schemeClr val="bg1"/>
                </a:solidFill>
              </a:endParaRPr>
            </a:p>
            <a:p>
              <a:pPr algn="ctr"/>
              <a:r>
                <a:rPr lang="en-US" sz="1600" b="1" i="1">
                  <a:solidFill>
                    <a:schemeClr val="tx1"/>
                  </a:solidFill>
                </a:rPr>
                <a:t>Annual Avg. burned 1960-1999</a:t>
              </a:r>
            </a:p>
            <a:p>
              <a:pPr algn="ctr"/>
              <a:r>
                <a:rPr lang="en-US" sz="1600" b="1" i="1">
                  <a:solidFill>
                    <a:schemeClr val="tx1"/>
                  </a:solidFill>
                </a:rPr>
                <a:t>3.5 million acres</a:t>
              </a:r>
            </a:p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815E954-5808-4549-9889-CC6B243B8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7219" y="1069416"/>
              <a:ext cx="0" cy="1577348"/>
            </a:xfrm>
            <a:prstGeom prst="line">
              <a:avLst/>
            </a:prstGeom>
            <a:ln w="3810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72BFACD-C458-447E-99E0-CCE252D1DF21}"/>
              </a:ext>
            </a:extLst>
          </p:cNvPr>
          <p:cNvSpPr/>
          <p:nvPr/>
        </p:nvSpPr>
        <p:spPr>
          <a:xfrm>
            <a:off x="4710607" y="1411576"/>
            <a:ext cx="2175776" cy="880971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chemeClr val="tx1"/>
                </a:solidFill>
              </a:rPr>
              <a:t>Annual Avg. burned 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</a:rPr>
              <a:t>2010 -2020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</a:rPr>
              <a:t>7.04 million acres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E09D329-7252-42FC-9475-267C8A028D6B}"/>
              </a:ext>
            </a:extLst>
          </p:cNvPr>
          <p:cNvCxnSpPr>
            <a:cxnSpLocks/>
          </p:cNvCxnSpPr>
          <p:nvPr/>
        </p:nvCxnSpPr>
        <p:spPr>
          <a:xfrm flipV="1">
            <a:off x="6687599" y="2292547"/>
            <a:ext cx="5202" cy="1181512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D0C658-CD62-441E-85BD-9F9CDFBBE382}"/>
              </a:ext>
            </a:extLst>
          </p:cNvPr>
          <p:cNvCxnSpPr>
            <a:cxnSpLocks/>
          </p:cNvCxnSpPr>
          <p:nvPr/>
        </p:nvCxnSpPr>
        <p:spPr>
          <a:xfrm flipH="1">
            <a:off x="1621889" y="4646655"/>
            <a:ext cx="3510172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B983975-B24F-40BA-B496-6A4EC11D7FFC}"/>
              </a:ext>
            </a:extLst>
          </p:cNvPr>
          <p:cNvCxnSpPr>
            <a:cxnSpLocks/>
          </p:cNvCxnSpPr>
          <p:nvPr/>
        </p:nvCxnSpPr>
        <p:spPr>
          <a:xfrm flipH="1">
            <a:off x="6234689" y="3466859"/>
            <a:ext cx="916224" cy="1643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B1E7756-4F0E-4F07-A5B1-3F87C304C2A2}"/>
              </a:ext>
            </a:extLst>
          </p:cNvPr>
          <p:cNvSpPr txBox="1"/>
          <p:nvPr/>
        </p:nvSpPr>
        <p:spPr>
          <a:xfrm rot="16200000">
            <a:off x="6986625" y="587671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 Nova" panose="020B0504020202020204" pitchFamily="34" charset="0"/>
              </a:rPr>
              <a:t>2020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9A3261-DC11-4612-934E-693BEE7A5939}"/>
              </a:ext>
            </a:extLst>
          </p:cNvPr>
          <p:cNvCxnSpPr>
            <a:cxnSpLocks/>
          </p:cNvCxnSpPr>
          <p:nvPr/>
        </p:nvCxnSpPr>
        <p:spPr>
          <a:xfrm flipV="1">
            <a:off x="7291680" y="2402612"/>
            <a:ext cx="0" cy="32900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33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413" y="6507440"/>
            <a:ext cx="5046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McClure CD and Jaffe DA. PNAS 115 (31): 7901-7906, 2018</a:t>
            </a:r>
          </a:p>
        </p:txBody>
      </p:sp>
      <p:pic>
        <p:nvPicPr>
          <p:cNvPr id="3" name="Picture 2" descr="Screen Shot 2018-08-20 at 11.25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571" y="1290536"/>
            <a:ext cx="8133229" cy="50523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30279" y="283305"/>
            <a:ext cx="8861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i="1" dirty="0">
                <a:solidFill>
                  <a:srgbClr val="0070C0"/>
                </a:solidFill>
                <a:latin typeface="Trebuchet MS"/>
                <a:cs typeface="Trebuchet MS"/>
              </a:rPr>
              <a:t>Air Quality Improves in U.S. from 1988-2016</a:t>
            </a:r>
            <a:br>
              <a:rPr lang="en-US" sz="28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r>
              <a:rPr lang="en-US" sz="2400" b="1" dirty="0">
                <a:solidFill>
                  <a:srgbClr val="0070C0"/>
                </a:solidFill>
                <a:latin typeface="Trebuchet MS"/>
                <a:cs typeface="Trebuchet MS"/>
              </a:rPr>
              <a:t>Except in Wildfire-Prone Areas</a:t>
            </a:r>
            <a:endParaRPr lang="en-US" sz="2800" b="1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A17CA-DA48-804A-B983-E8DB816E8008}"/>
              </a:ext>
            </a:extLst>
          </p:cNvPr>
          <p:cNvSpPr/>
          <p:nvPr/>
        </p:nvSpPr>
        <p:spPr>
          <a:xfrm>
            <a:off x="236555" y="2596783"/>
            <a:ext cx="20164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C00000"/>
                </a:solidFill>
              </a:rPr>
              <a:t>Increasing</a:t>
            </a:r>
            <a:r>
              <a:rPr lang="en-US" sz="2200" b="1" dirty="0"/>
              <a:t> annual ambient air particle pollution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9FD4AE-6B37-6645-8378-2D083D2A7472}"/>
              </a:ext>
            </a:extLst>
          </p:cNvPr>
          <p:cNvSpPr/>
          <p:nvPr/>
        </p:nvSpPr>
        <p:spPr>
          <a:xfrm>
            <a:off x="10345080" y="1627036"/>
            <a:ext cx="17645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i="1">
                <a:solidFill>
                  <a:srgbClr val="593095"/>
                </a:solidFill>
              </a:rPr>
              <a:t>Improving Air Quality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06784C-5529-6E4B-A405-973AE4B010AC}"/>
              </a:ext>
            </a:extLst>
          </p:cNvPr>
          <p:cNvSpPr/>
          <p:nvPr/>
        </p:nvSpPr>
        <p:spPr>
          <a:xfrm>
            <a:off x="209348" y="1661684"/>
            <a:ext cx="17645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i="1">
                <a:solidFill>
                  <a:srgbClr val="C12728"/>
                </a:solidFill>
              </a:rPr>
              <a:t>Worsening Air Quality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88C441-51E2-EB40-911E-24796AE23625}"/>
              </a:ext>
            </a:extLst>
          </p:cNvPr>
          <p:cNvSpPr/>
          <p:nvPr/>
        </p:nvSpPr>
        <p:spPr>
          <a:xfrm>
            <a:off x="2435495" y="1658837"/>
            <a:ext cx="3014692" cy="2723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1D0547-C492-DB4F-8E09-46437C93C54D}"/>
              </a:ext>
            </a:extLst>
          </p:cNvPr>
          <p:cNvSpPr/>
          <p:nvPr/>
        </p:nvSpPr>
        <p:spPr>
          <a:xfrm rot="18665139">
            <a:off x="4824677" y="2334120"/>
            <a:ext cx="6281182" cy="2909654"/>
          </a:xfrm>
          <a:prstGeom prst="ellipse">
            <a:avLst/>
          </a:prstGeom>
          <a:noFill/>
          <a:ln w="57150">
            <a:solidFill>
              <a:srgbClr val="3E3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F66E51-7C29-514C-A954-75C0CB98417E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83BA44-CDC5-4017-8A70-92CA18D057FB}"/>
              </a:ext>
            </a:extLst>
          </p:cNvPr>
          <p:cNvSpPr/>
          <p:nvPr/>
        </p:nvSpPr>
        <p:spPr>
          <a:xfrm>
            <a:off x="10374870" y="2596783"/>
            <a:ext cx="183315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7030A0"/>
                </a:solidFill>
              </a:rPr>
              <a:t>Decreasing</a:t>
            </a:r>
            <a:r>
              <a:rPr lang="en-US" sz="2200" b="1" dirty="0"/>
              <a:t> annual ambient air particle pollution</a:t>
            </a: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8345A414-CEE2-4F2A-8120-EC7DD5925F11}"/>
              </a:ext>
            </a:extLst>
          </p:cNvPr>
          <p:cNvSpPr/>
          <p:nvPr/>
        </p:nvSpPr>
        <p:spPr>
          <a:xfrm rot="11759739">
            <a:off x="4018017" y="2888310"/>
            <a:ext cx="1301846" cy="2987152"/>
          </a:xfrm>
          <a:prstGeom prst="curvedRightArrow">
            <a:avLst>
              <a:gd name="adj1" fmla="val 25000"/>
              <a:gd name="adj2" fmla="val 50000"/>
              <a:gd name="adj3" fmla="val 2287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8C039C-8FF1-48CE-AD48-C197E23F30F3}"/>
              </a:ext>
            </a:extLst>
          </p:cNvPr>
          <p:cNvSpPr/>
          <p:nvPr/>
        </p:nvSpPr>
        <p:spPr>
          <a:xfrm>
            <a:off x="2098990" y="4971307"/>
            <a:ext cx="2016474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chemeClr val="bg1"/>
                </a:solidFill>
              </a:rPr>
              <a:t>Largely due to wildfire-related PM</a:t>
            </a:r>
          </a:p>
        </p:txBody>
      </p:sp>
    </p:spTree>
    <p:extLst>
      <p:ext uri="{BB962C8B-B14F-4D97-AF65-F5344CB8AC3E}">
        <p14:creationId xmlns:p14="http://schemas.microsoft.com/office/powerpoint/2010/main" val="423294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76013" y="250453"/>
            <a:ext cx="8476436" cy="1004081"/>
          </a:xfrm>
        </p:spPr>
        <p:txBody>
          <a:bodyPr>
            <a:noAutofit/>
          </a:bodyPr>
          <a:lstStyle/>
          <a:p>
            <a:pPr algn="r"/>
            <a:r>
              <a:rPr lang="en-US" i="1" dirty="0">
                <a:solidFill>
                  <a:srgbClr val="0071C0"/>
                </a:solidFill>
                <a:latin typeface="Trebuchet MS"/>
                <a:cs typeface="Trebuchet MS"/>
              </a:rPr>
              <a:t>Air-Quality Impacts Extend Long Distances</a:t>
            </a:r>
            <a:br>
              <a:rPr lang="en-US" i="1" dirty="0">
                <a:solidFill>
                  <a:srgbClr val="0071C0"/>
                </a:solidFill>
                <a:latin typeface="Trebuchet MS"/>
                <a:cs typeface="Trebuchet MS"/>
              </a:rPr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Affecting</a:t>
            </a:r>
            <a:r>
              <a:rPr lang="en-US" i="1" dirty="0">
                <a:solidFill>
                  <a:srgbClr val="0071C0"/>
                </a:solidFill>
                <a:latin typeface="Trebuchet MS"/>
                <a:cs typeface="Trebuchet MS"/>
              </a:rPr>
              <a:t> Urban Areas </a:t>
            </a:r>
            <a:r>
              <a:rPr lang="en-US" i="1" dirty="0">
                <a:solidFill>
                  <a:srgbClr val="0071C0"/>
                </a:solidFill>
                <a:latin typeface="+mn-lt"/>
                <a:cs typeface="Trebuchet MS"/>
              </a:rPr>
              <a:t>&amp;</a:t>
            </a:r>
            <a:r>
              <a:rPr lang="en-US" i="1" dirty="0">
                <a:solidFill>
                  <a:srgbClr val="0071C0"/>
                </a:solidFill>
                <a:latin typeface="Trebuchet MS"/>
                <a:cs typeface="Trebuchet MS"/>
              </a:rPr>
              <a:t> Large Populations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8702" y="2582337"/>
            <a:ext cx="611996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Forest fires in Quebec, Canada, during July 2002 (red circles)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Baltimore, Maryland, a city nearly a thousand miles downwind</a:t>
            </a:r>
          </a:p>
          <a:p>
            <a:pPr marL="342900" lvl="0" indent="-34290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30-fold increase in airborne fine particle concentrations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3788" y="1517316"/>
            <a:ext cx="622908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1D5E9C"/>
                </a:solidFill>
              </a:rPr>
              <a:t>Health Impacts Can Extend Hundreds of Miles</a:t>
            </a:r>
          </a:p>
        </p:txBody>
      </p:sp>
      <p:pic>
        <p:nvPicPr>
          <p:cNvPr id="11" name="Picture 2" descr="Wildfire Smoke has Widespread Health Effec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207" y="1544902"/>
            <a:ext cx="4526103" cy="49135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0800000" flipV="1">
            <a:off x="5830963" y="5504830"/>
            <a:ext cx="6229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dirty="0"/>
              <a:t>Source: Moderate Resolution Imaging </a:t>
            </a:r>
            <a:r>
              <a:rPr lang="en-US" sz="2000" dirty="0" err="1"/>
              <a:t>Spectroradiometer</a:t>
            </a:r>
            <a:r>
              <a:rPr lang="en-US" sz="2000" dirty="0"/>
              <a:t> (MODIS) instrument on the Terra satellite, Land Rapid Response Team, NASA/GSFC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853C05-7B8E-B443-A30E-597F89B4FEA7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2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6B3713-191D-964D-9090-38406C88DC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1654" y="221331"/>
            <a:ext cx="8969451" cy="1004081"/>
          </a:xfrm>
        </p:spPr>
        <p:txBody>
          <a:bodyPr/>
          <a:lstStyle/>
          <a:p>
            <a:pPr algn="r"/>
            <a:r>
              <a:rPr lang="en-US" i="1" dirty="0">
                <a:latin typeface="Trebuchet MS"/>
              </a:rPr>
              <a:t>Smoke Impacts from Wildfire are a Concern for Federal, State </a:t>
            </a:r>
            <a:r>
              <a:rPr lang="en-US" i="1" dirty="0">
                <a:solidFill>
                  <a:srgbClr val="0071C0"/>
                </a:solidFill>
                <a:cs typeface="Trebuchet MS"/>
              </a:rPr>
              <a:t>&amp; </a:t>
            </a:r>
            <a:r>
              <a:rPr lang="en-US" i="1" dirty="0">
                <a:latin typeface="Trebuchet MS"/>
              </a:rPr>
              <a:t>Local Officials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792B76C-380A-7946-854D-84A11B7DE4E6}"/>
              </a:ext>
            </a:extLst>
          </p:cNvPr>
          <p:cNvSpPr txBox="1">
            <a:spLocks/>
          </p:cNvSpPr>
          <p:nvPr/>
        </p:nvSpPr>
        <p:spPr>
          <a:xfrm>
            <a:off x="186013" y="1498278"/>
            <a:ext cx="4867250" cy="29868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ＭＳ Ｐゴシック" pitchFamily="9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Overall days in 2018: </a:t>
            </a:r>
            <a:r>
              <a:rPr lang="en-US" sz="2200" dirty="0"/>
              <a:t>3730 USG, 1995 Unhealthy, 105 Hazardous</a:t>
            </a:r>
          </a:p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95% of all Hazardous days on Temporary Monitors </a:t>
            </a:r>
            <a:r>
              <a:rPr lang="en-US" sz="2200" dirty="0"/>
              <a:t>(these monitors are 200x more likely to detect these levels than the permanent monitors)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6FF58-1AD5-5C4E-A591-B153FFFF9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35" y="3596132"/>
            <a:ext cx="3890827" cy="2593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046B47-D597-244B-A9C9-A9EBE9277435}"/>
              </a:ext>
            </a:extLst>
          </p:cNvPr>
          <p:cNvSpPr/>
          <p:nvPr/>
        </p:nvSpPr>
        <p:spPr>
          <a:xfrm>
            <a:off x="296162" y="6326880"/>
            <a:ext cx="4646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September 6, 2017 Monitoring of PM2.5, Hourly updated display at:</a:t>
            </a:r>
          </a:p>
          <a:p>
            <a:r>
              <a:rPr lang="en-US" sz="800" dirty="0"/>
              <a:t>https://monitoring.airfire.org/monitoring/v3/#/?date=LATEST&amp;productType=plotTable&amp;userProfile=simple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E4DCF-C219-E546-8CA7-3A6C160F6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5266" y="6250405"/>
            <a:ext cx="1425632" cy="486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BFC692-6A5E-8B46-8621-7BBA3A3ABB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090" y="4740378"/>
            <a:ext cx="6790937" cy="1448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672B1-6E19-0747-8466-67FA7DBAA40E}"/>
              </a:ext>
            </a:extLst>
          </p:cNvPr>
          <p:cNvSpPr txBox="1"/>
          <p:nvPr/>
        </p:nvSpPr>
        <p:spPr>
          <a:xfrm>
            <a:off x="5261507" y="6232405"/>
            <a:ext cx="243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 = Unhealthy for Sensitive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6C76F-5E91-1C4D-8CF4-14F686F099FE}"/>
              </a:ext>
            </a:extLst>
          </p:cNvPr>
          <p:cNvSpPr txBox="1"/>
          <p:nvPr/>
        </p:nvSpPr>
        <p:spPr>
          <a:xfrm>
            <a:off x="5110416" y="1367459"/>
            <a:ext cx="7016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Number of days across all monitors in a state (fixed and temporary) that the Air Quality Index level for PM</a:t>
            </a:r>
            <a:r>
              <a:rPr lang="en-US" sz="1600" baseline="-25000" dirty="0">
                <a:latin typeface="+mn-lt"/>
              </a:rPr>
              <a:t>2.5</a:t>
            </a:r>
            <a:r>
              <a:rPr lang="en-US" sz="1600" dirty="0">
                <a:latin typeface="+mn-lt"/>
              </a:rPr>
              <a:t> exceeds the standard for Unhealthy Sensitive Groups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FFD9DE-C2AF-B24B-97E7-3CC48F732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258" y="1970234"/>
            <a:ext cx="6789897" cy="2723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40A1A-B735-854E-A4BC-54EEE31F7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838" y="6265782"/>
            <a:ext cx="1558189" cy="5681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A6B88-8A68-634E-8E07-8B6077C9CED1}"/>
              </a:ext>
            </a:extLst>
          </p:cNvPr>
          <p:cNvSpPr/>
          <p:nvPr/>
        </p:nvSpPr>
        <p:spPr>
          <a:xfrm>
            <a:off x="8982747" y="6232405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318CE3"/>
                </a:solidFill>
              </a:rPr>
              <a:t>Courtesy</a:t>
            </a:r>
          </a:p>
          <a:p>
            <a:pPr algn="ctr"/>
            <a:r>
              <a:rPr lang="en-US" i="1" dirty="0">
                <a:solidFill>
                  <a:srgbClr val="318CE3"/>
                </a:solidFill>
              </a:rPr>
              <a:t>of John Hall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C443201-1380-C547-B706-6BE702646052}"/>
              </a:ext>
            </a:extLst>
          </p:cNvPr>
          <p:cNvSpPr txBox="1">
            <a:spLocks/>
          </p:cNvSpPr>
          <p:nvPr/>
        </p:nvSpPr>
        <p:spPr>
          <a:xfrm>
            <a:off x="11696738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51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07988-2327-1E44-8CA2-CA9B753F7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6669" y="230934"/>
            <a:ext cx="8058944" cy="1004080"/>
          </a:xfrm>
        </p:spPr>
        <p:txBody>
          <a:bodyPr/>
          <a:lstStyle/>
          <a:p>
            <a:pPr algn="r"/>
            <a:r>
              <a:rPr lang="en-US" i="1" dirty="0">
                <a:latin typeface="Trebuchet MS" panose="020B0703020202090204" pitchFamily="34" charset="0"/>
              </a:rPr>
              <a:t>Projected Change in Wildfire from</a:t>
            </a:r>
          </a:p>
          <a:p>
            <a:pPr algn="r"/>
            <a:r>
              <a:rPr lang="en-US" i="1" dirty="0">
                <a:latin typeface="Trebuchet MS" panose="020B0703020202090204" pitchFamily="34" charset="0"/>
              </a:rPr>
              <a:t>1981-2000 to 2080-2099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D30C3-BC94-BF49-83B0-9D32E5FE1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77362" y="3648964"/>
            <a:ext cx="4682013" cy="359766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7F8F7-0D22-2749-A1A1-4FF862E4B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35" y="1364106"/>
            <a:ext cx="9367741" cy="5381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C69AD9-EE40-2C41-A5D8-B85453916282}"/>
              </a:ext>
            </a:extLst>
          </p:cNvPr>
          <p:cNvSpPr txBox="1"/>
          <p:nvPr/>
        </p:nvSpPr>
        <p:spPr>
          <a:xfrm>
            <a:off x="10493117" y="3760732"/>
            <a:ext cx="35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067DF-DAE1-464D-BB5C-C0B19885D6E3}"/>
              </a:ext>
            </a:extLst>
          </p:cNvPr>
          <p:cNvSpPr txBox="1"/>
          <p:nvPr/>
        </p:nvSpPr>
        <p:spPr>
          <a:xfrm>
            <a:off x="10388187" y="1881665"/>
            <a:ext cx="64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F7E15-3CF8-E042-9AC3-51B847048347}"/>
              </a:ext>
            </a:extLst>
          </p:cNvPr>
          <p:cNvSpPr txBox="1"/>
          <p:nvPr/>
        </p:nvSpPr>
        <p:spPr>
          <a:xfrm>
            <a:off x="10305177" y="4710518"/>
            <a:ext cx="774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-20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F700F-F98A-8043-BA95-7D527D7ABAA6}"/>
              </a:ext>
            </a:extLst>
          </p:cNvPr>
          <p:cNvSpPr txBox="1"/>
          <p:nvPr/>
        </p:nvSpPr>
        <p:spPr>
          <a:xfrm>
            <a:off x="10355253" y="5616654"/>
            <a:ext cx="90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-40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AECD0-88FE-A548-A420-8451A3B58C5B}"/>
              </a:ext>
            </a:extLst>
          </p:cNvPr>
          <p:cNvSpPr txBox="1"/>
          <p:nvPr/>
        </p:nvSpPr>
        <p:spPr>
          <a:xfrm>
            <a:off x="10343216" y="2754525"/>
            <a:ext cx="64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F40F6-9341-8046-B93D-21DC773E8D4E}"/>
              </a:ext>
            </a:extLst>
          </p:cNvPr>
          <p:cNvSpPr txBox="1"/>
          <p:nvPr/>
        </p:nvSpPr>
        <p:spPr>
          <a:xfrm>
            <a:off x="11032761" y="3760732"/>
            <a:ext cx="90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Days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E6536-0730-7349-8298-B20C11F9B43F}"/>
              </a:ext>
            </a:extLst>
          </p:cNvPr>
          <p:cNvSpPr/>
          <p:nvPr/>
        </p:nvSpPr>
        <p:spPr>
          <a:xfrm>
            <a:off x="9788577" y="1423558"/>
            <a:ext cx="2149500" cy="53065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777DF-5108-C744-84CE-0ECD616AE83E}"/>
              </a:ext>
            </a:extLst>
          </p:cNvPr>
          <p:cNvSpPr/>
          <p:nvPr/>
        </p:nvSpPr>
        <p:spPr>
          <a:xfrm>
            <a:off x="142435" y="1417079"/>
            <a:ext cx="9340436" cy="53065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A59019-B45A-3849-833F-54B4DBB3B0A6}"/>
              </a:ext>
            </a:extLst>
          </p:cNvPr>
          <p:cNvSpPr/>
          <p:nvPr/>
        </p:nvSpPr>
        <p:spPr>
          <a:xfrm>
            <a:off x="9938485" y="6139874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ff-scala-sans-pro"/>
              </a:rPr>
              <a:t>N </a:t>
            </a:r>
            <a:r>
              <a:rPr lang="en-US" i="1" dirty="0" err="1">
                <a:solidFill>
                  <a:srgbClr val="666666"/>
                </a:solidFill>
                <a:latin typeface="ff-scala-sans-pro"/>
              </a:rPr>
              <a:t>Engl</a:t>
            </a:r>
            <a:r>
              <a:rPr lang="en-US" i="1" dirty="0">
                <a:solidFill>
                  <a:srgbClr val="666666"/>
                </a:solidFill>
                <a:latin typeface="ff-scala-sans-pro"/>
              </a:rPr>
              <a:t> J Med </a:t>
            </a:r>
            <a:r>
              <a:rPr lang="en-US" dirty="0">
                <a:solidFill>
                  <a:srgbClr val="666666"/>
                </a:solidFill>
                <a:latin typeface="ff-scala-sans-pro"/>
              </a:rPr>
              <a:t>2020;</a:t>
            </a:r>
          </a:p>
          <a:p>
            <a:r>
              <a:rPr lang="en-US" dirty="0">
                <a:solidFill>
                  <a:srgbClr val="666666"/>
                </a:solidFill>
                <a:latin typeface="ff-scala-sans-pro"/>
              </a:rPr>
              <a:t>383:2173-2181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2CADDEF-0B27-1947-B6ED-55BD62C80047}"/>
              </a:ext>
            </a:extLst>
          </p:cNvPr>
          <p:cNvSpPr txBox="1">
            <a:spLocks/>
          </p:cNvSpPr>
          <p:nvPr/>
        </p:nvSpPr>
        <p:spPr>
          <a:xfrm>
            <a:off x="11662871" y="6526241"/>
            <a:ext cx="53159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3FAE4D-9488-4B48-8F4A-A56CB5A28A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8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29f62856-1543-49d4-a736-4569d363f533" ContentTypeId="0x0101" PreviousValue="false"/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54D77C9C793E46BC0F7C1A1131A1DB" ma:contentTypeVersion="33" ma:contentTypeDescription="Create a new document." ma:contentTypeScope="" ma:versionID="42380b8e35c6198495feb46e6b8b2413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41d7db0b-0e5f-4cb6-9e4c-7de306c451eb" xmlns:ns7="b32e8879-7053-4f47-ac2b-cd488b8acf6f" targetNamespace="http://schemas.microsoft.com/office/2006/metadata/properties" ma:root="true" ma:fieldsID="84f82bc53a3a09e4e4dca653236153d5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41d7db0b-0e5f-4cb6-9e4c-7de306c451eb"/>
    <xsd:import namespace="b32e8879-7053-4f47-ac2b-cd488b8acf6f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6:Records_x0020_Status" minOccurs="0"/>
                <xsd:element ref="ns6:Records_x0020_Date" minOccurs="0"/>
                <xsd:element ref="ns7:MediaServiceMetadata" minOccurs="0"/>
                <xsd:element ref="ns7:MediaServiceFastMetadata" minOccurs="0"/>
                <xsd:element ref="ns7:MediaServiceAutoTags" minOccurs="0"/>
                <xsd:element ref="ns7:MediaServiceOCR" minOccurs="0"/>
                <xsd:element ref="ns7:MediaServiceGenerationTime" minOccurs="0"/>
                <xsd:element ref="ns7:MediaServiceEventHashCode" minOccurs="0"/>
                <xsd:element ref="ns7:MediaServiceDateTaken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ea4a73c3-e107-4c2d-a50a-739e7cb2ecf0}" ma:internalName="TaxCatchAllLabel" ma:readOnly="true" ma:showField="CatchAllDataLabel" ma:web="41d7db0b-0e5f-4cb6-9e4c-7de306c451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ea4a73c3-e107-4c2d-a50a-739e7cb2ecf0}" ma:internalName="TaxCatchAll" ma:showField="CatchAllData" ma:web="41d7db0b-0e5f-4cb6-9e4c-7de306c451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7db0b-0e5f-4cb6-9e4c-7de306c451eb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1" nillable="true" ma:displayName="Records Status" ma:default="Pending" ma:internalName="Records_x0020_Status">
      <xsd:simpleType>
        <xsd:restriction base="dms:Text"/>
      </xsd:simpleType>
    </xsd:element>
    <xsd:element name="Records_x0020_Date" ma:index="32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e8879-7053-4f47-ac2b-cd488b8acf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Records_x0020_Date xmlns="41d7db0b-0e5f-4cb6-9e4c-7de306c451eb" xsi:nil="true"/>
    <j747ac98061d40f0aa7bd47e1db5675d xmlns="4ffa91fb-a0ff-4ac5-b2db-65c790d184a4">
      <Terms xmlns="http://schemas.microsoft.com/office/infopath/2007/PartnerControls"/>
    </j747ac98061d40f0aa7bd47e1db5675d>
    <Records_x0020_Status xmlns="41d7db0b-0e5f-4cb6-9e4c-7de306c451eb">Pending</Records_x0020_Status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2020-05-28T20:41:41+00:00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E915ED-F7E2-41A2-B076-D1D5B81A5B2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3B9D3923-BA4F-44D8-BE48-85C64024593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D4C0D0A-6C96-43BD-84BB-9526C02F1A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41d7db0b-0e5f-4cb6-9e4c-7de306c451eb"/>
    <ds:schemaRef ds:uri="b32e8879-7053-4f47-ac2b-cd488b8acf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CB5356B-D21F-4D5C-9102-1D4AB6F2FE9E}">
  <ds:schemaRefs>
    <ds:schemaRef ds:uri="41d7db0b-0e5f-4cb6-9e4c-7de306c451eb"/>
    <ds:schemaRef ds:uri="http://schemas.microsoft.com/office/infopath/2007/PartnerControls"/>
    <ds:schemaRef ds:uri="http://schemas.microsoft.com/office/2006/documentManagement/types"/>
    <ds:schemaRef ds:uri="b32e8879-7053-4f47-ac2b-cd488b8acf6f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/fields"/>
    <ds:schemaRef ds:uri="http://schemas.microsoft.com/sharepoint/v3"/>
    <ds:schemaRef ds:uri="http://schemas.microsoft.com/sharepoint.v3"/>
    <ds:schemaRef ds:uri="http://purl.org/dc/terms/"/>
    <ds:schemaRef ds:uri="4ffa91fb-a0ff-4ac5-b2db-65c790d184a4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DA305FFF-3423-4EA7-88BD-D013C3BDDB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11829</TotalTime>
  <Words>3188</Words>
  <Application>Microsoft Office PowerPoint</Application>
  <PresentationFormat>Widescreen</PresentationFormat>
  <Paragraphs>607</Paragraphs>
  <Slides>42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AdvOT2e364b11</vt:lpstr>
      <vt:lpstr>AdvOT2e364b11+fb</vt:lpstr>
      <vt:lpstr>Arial</vt:lpstr>
      <vt:lpstr>Arial Nova</vt:lpstr>
      <vt:lpstr>Calibri</vt:lpstr>
      <vt:lpstr>Calibri Light</vt:lpstr>
      <vt:lpstr>Courier New</vt:lpstr>
      <vt:lpstr>ff-scala-sans-pro</vt:lpstr>
      <vt:lpstr>Gill Sans MT</vt:lpstr>
      <vt:lpstr>Lucida Grande</vt:lpstr>
      <vt:lpstr>Symbol</vt:lpstr>
      <vt:lpstr>Times</vt:lpstr>
      <vt:lpstr>Times New Roman</vt:lpstr>
      <vt:lpstr>Trebuchet MS</vt:lpstr>
      <vt:lpstr>Wingdings</vt:lpstr>
      <vt:lpstr>Wingdings 2</vt:lpstr>
      <vt:lpstr>Office Theme</vt:lpstr>
      <vt:lpstr>Prism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Anna</dc:creator>
  <cp:lastModifiedBy>josh beltran</cp:lastModifiedBy>
  <cp:revision>127</cp:revision>
  <dcterms:created xsi:type="dcterms:W3CDTF">2015-04-07T20:07:30Z</dcterms:created>
  <dcterms:modified xsi:type="dcterms:W3CDTF">2021-04-28T19:56:21Z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0x0101007954D77C9C793E46BC0F7C1A1131A1DB</vt:lpwstr>
  </property>
</Properties>
</file>