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8" r:id="rId1"/>
    <p:sldMasterId id="2147483674" r:id="rId2"/>
  </p:sldMasterIdLst>
  <p:notesMasterIdLst>
    <p:notesMasterId r:id="rId47"/>
  </p:notesMasterIdLst>
  <p:sldIdLst>
    <p:sldId id="689" r:id="rId3"/>
    <p:sldId id="262" r:id="rId4"/>
    <p:sldId id="737" r:id="rId5"/>
    <p:sldId id="738" r:id="rId6"/>
    <p:sldId id="685" r:id="rId7"/>
    <p:sldId id="739" r:id="rId8"/>
    <p:sldId id="740" r:id="rId9"/>
    <p:sldId id="642" r:id="rId10"/>
    <p:sldId id="747" r:id="rId11"/>
    <p:sldId id="699" r:id="rId12"/>
    <p:sldId id="742" r:id="rId13"/>
    <p:sldId id="270" r:id="rId14"/>
    <p:sldId id="652" r:id="rId15"/>
    <p:sldId id="701" r:id="rId16"/>
    <p:sldId id="647" r:id="rId17"/>
    <p:sldId id="641" r:id="rId18"/>
    <p:sldId id="736" r:id="rId19"/>
    <p:sldId id="716" r:id="rId20"/>
    <p:sldId id="722" r:id="rId21"/>
    <p:sldId id="710" r:id="rId22"/>
    <p:sldId id="711" r:id="rId23"/>
    <p:sldId id="712" r:id="rId24"/>
    <p:sldId id="695" r:id="rId25"/>
    <p:sldId id="651" r:id="rId26"/>
    <p:sldId id="749" r:id="rId27"/>
    <p:sldId id="659" r:id="rId28"/>
    <p:sldId id="704" r:id="rId29"/>
    <p:sldId id="748" r:id="rId30"/>
    <p:sldId id="661" r:id="rId31"/>
    <p:sldId id="603" r:id="rId32"/>
    <p:sldId id="744" r:id="rId33"/>
    <p:sldId id="277" r:id="rId34"/>
    <p:sldId id="727" r:id="rId35"/>
    <p:sldId id="735" r:id="rId36"/>
    <p:sldId id="733" r:id="rId37"/>
    <p:sldId id="732" r:id="rId38"/>
    <p:sldId id="720" r:id="rId39"/>
    <p:sldId id="734" r:id="rId40"/>
    <p:sldId id="731" r:id="rId41"/>
    <p:sldId id="745" r:id="rId42"/>
    <p:sldId id="743" r:id="rId43"/>
    <p:sldId id="396" r:id="rId44"/>
    <p:sldId id="719" r:id="rId45"/>
    <p:sldId id="750"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16" userDrawn="1">
          <p15:clr>
            <a:srgbClr val="A4A3A4"/>
          </p15:clr>
        </p15:guide>
        <p15:guide id="2" pos="295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sencranz, Holly A" initials="RHA" lastIdx="4" clrIdx="0">
    <p:extLst>
      <p:ext uri="{19B8F6BF-5375-455C-9EA6-DF929625EA0E}">
        <p15:presenceInfo xmlns:p15="http://schemas.microsoft.com/office/powerpoint/2012/main" userId="S::harosen@illinois.edu::fd255baf-3ba3-417a-85d7-3a1e99f9c35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1F33"/>
    <a:srgbClr val="005426"/>
    <a:srgbClr val="13294B"/>
    <a:srgbClr val="E84A2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235"/>
    <p:restoredTop sz="94699"/>
  </p:normalViewPr>
  <p:slideViewPr>
    <p:cSldViewPr snapToGrid="0" snapToObjects="1">
      <p:cViewPr varScale="1">
        <p:scale>
          <a:sx n="108" d="100"/>
          <a:sy n="108" d="100"/>
        </p:scale>
        <p:origin x="2016" y="102"/>
      </p:cViewPr>
      <p:guideLst>
        <p:guide orient="horz" pos="2016"/>
        <p:guide pos="2952"/>
      </p:guideLst>
    </p:cSldViewPr>
  </p:slideViewPr>
  <p:notesTextViewPr>
    <p:cViewPr>
      <p:scale>
        <a:sx n="3" d="2"/>
        <a:sy n="3" d="2"/>
      </p:scale>
      <p:origin x="0" y="0"/>
    </p:cViewPr>
  </p:notesTextViewPr>
  <p:sorterViewPr>
    <p:cViewPr varScale="1">
      <p:scale>
        <a:sx n="100" d="100"/>
        <a:sy n="100" d="100"/>
      </p:scale>
      <p:origin x="0" y="-735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151E08-C969-2B4D-A906-B2B7C14F6F65}" type="datetimeFigureOut">
              <a:rPr lang="en-US" smtClean="0"/>
              <a:t>4/15/2021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43039E-5B9B-154E-9A96-869F04FE3470}" type="slidenum">
              <a:rPr lang="en-US" smtClean="0"/>
              <a:t>‹#›</a:t>
            </a:fld>
            <a:endParaRPr lang="en-US"/>
          </a:p>
        </p:txBody>
      </p:sp>
    </p:spTree>
    <p:extLst>
      <p:ext uri="{BB962C8B-B14F-4D97-AF65-F5344CB8AC3E}">
        <p14:creationId xmlns:p14="http://schemas.microsoft.com/office/powerpoint/2010/main" val="2513188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43039E-5B9B-154E-9A96-869F04FE3470}" type="slidenum">
              <a:rPr lang="en-US" smtClean="0"/>
              <a:t>1</a:t>
            </a:fld>
            <a:endParaRPr lang="en-US"/>
          </a:p>
        </p:txBody>
      </p:sp>
    </p:spTree>
    <p:extLst>
      <p:ext uri="{BB962C8B-B14F-4D97-AF65-F5344CB8AC3E}">
        <p14:creationId xmlns:p14="http://schemas.microsoft.com/office/powerpoint/2010/main" val="3683049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8c832ff79b_2_5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8c832ff79b_2_50:notes"/>
          <p:cNvSpPr txBox="1">
            <a:spLocks noGrp="1"/>
          </p:cNvSpPr>
          <p:nvPr>
            <p:ph type="body" idx="1"/>
          </p:nvPr>
        </p:nvSpPr>
        <p:spPr>
          <a:xfrm>
            <a:off x="685800" y="4400550"/>
            <a:ext cx="5486400" cy="3600600"/>
          </a:xfrm>
          <a:prstGeom prst="rect">
            <a:avLst/>
          </a:prstGeom>
          <a:noFill/>
          <a:ln>
            <a:noFill/>
          </a:ln>
        </p:spPr>
        <p:txBody>
          <a:bodyPr spcFirstLastPara="1" wrap="square" lIns="91075" tIns="45525" rIns="91075" bIns="45525" anchor="t" anchorCtr="0">
            <a:noAutofit/>
          </a:bodyPr>
          <a:lstStyle/>
          <a:p>
            <a:pPr marL="0" lvl="0" indent="0" algn="l" rtl="0">
              <a:spcBef>
                <a:spcPts val="0"/>
              </a:spcBef>
              <a:spcAft>
                <a:spcPts val="0"/>
              </a:spcAft>
              <a:buNone/>
            </a:pPr>
            <a:r>
              <a:rPr lang="en-US" dirty="0" err="1"/>
              <a:t>cWho</a:t>
            </a:r>
            <a:r>
              <a:rPr lang="en-US" dirty="0"/>
              <a:t> is at risk? …Everyone but disproportionately affects vulnerable populations</a:t>
            </a:r>
            <a:endParaRPr dirty="0"/>
          </a:p>
          <a:p>
            <a:pPr marL="0" lvl="0" indent="0" algn="l" rtl="0">
              <a:spcBef>
                <a:spcPts val="0"/>
              </a:spcBef>
              <a:spcAft>
                <a:spcPts val="0"/>
              </a:spcAft>
              <a:buNone/>
            </a:pPr>
            <a:r>
              <a:rPr lang="en-US" dirty="0"/>
              <a:t>Those with chronic illnesses, economically disadvantaged, socially isolated</a:t>
            </a:r>
            <a:endParaRPr dirty="0"/>
          </a:p>
          <a:p>
            <a:pPr marL="0" lvl="0" indent="0" algn="l" rtl="0">
              <a:spcBef>
                <a:spcPts val="0"/>
              </a:spcBef>
              <a:spcAft>
                <a:spcPts val="0"/>
              </a:spcAft>
              <a:buNone/>
            </a:pPr>
            <a:r>
              <a:rPr lang="en-US" dirty="0"/>
              <a:t>The extremes of age Marginalized communities</a:t>
            </a:r>
            <a:endParaRPr dirty="0"/>
          </a:p>
          <a:p>
            <a:pPr marL="0" lvl="0" indent="0" algn="l" rtl="0">
              <a:spcBef>
                <a:spcPts val="0"/>
              </a:spcBef>
              <a:spcAft>
                <a:spcPts val="0"/>
              </a:spcAft>
              <a:buNone/>
            </a:pPr>
            <a:r>
              <a:rPr lang="en-US" dirty="0"/>
              <a:t>Persons with existing chronic diseases</a:t>
            </a:r>
            <a:endParaRPr dirty="0"/>
          </a:p>
          <a:p>
            <a:pPr marL="0" lvl="0" indent="0" algn="l" rtl="0">
              <a:spcBef>
                <a:spcPts val="0"/>
              </a:spcBef>
              <a:spcAft>
                <a:spcPts val="0"/>
              </a:spcAft>
              <a:buNone/>
            </a:pPr>
            <a:r>
              <a:rPr lang="en-US" dirty="0"/>
              <a:t>Living conditions-no cooling, heat island, exposure to mold</a:t>
            </a:r>
            <a:endParaRPr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Reflecting </a:t>
            </a:r>
            <a:r>
              <a:rPr lang="en-US" b="1" dirty="0"/>
              <a:t>social determinants </a:t>
            </a:r>
            <a:r>
              <a:rPr lang="en-US" dirty="0"/>
              <a:t>of health </a:t>
            </a:r>
            <a:endParaRPr dirty="0"/>
          </a:p>
          <a:p>
            <a:pPr marL="0" lvl="0" indent="0" algn="l" rtl="0">
              <a:spcBef>
                <a:spcPts val="0"/>
              </a:spcBef>
              <a:spcAft>
                <a:spcPts val="0"/>
              </a:spcAft>
              <a:buNone/>
            </a:pPr>
            <a:r>
              <a:rPr lang="en-US" dirty="0"/>
              <a:t>Pandemic has highlighted </a:t>
            </a:r>
            <a:r>
              <a:rPr lang="en-US" sz="1200" b="0" i="0" kern="1200" dirty="0">
                <a:solidFill>
                  <a:schemeClr val="tx1"/>
                </a:solidFill>
                <a:effectLst/>
                <a:latin typeface="+mn-lt"/>
                <a:ea typeface="+mn-ea"/>
                <a:cs typeface="+mn-cs"/>
              </a:rPr>
              <a:t>Communities of color are at increased risk for experiencing serious illness if they become infected with coronavirus due to higher rates of certain underlying health conditions compared to Whites;</a:t>
            </a:r>
            <a:endParaRPr dirty="0"/>
          </a:p>
        </p:txBody>
      </p:sp>
      <p:sp>
        <p:nvSpPr>
          <p:cNvPr id="243" name="Google Shape;243;g8c832ff79b_2_50:notes"/>
          <p:cNvSpPr txBox="1">
            <a:spLocks noGrp="1"/>
          </p:cNvSpPr>
          <p:nvPr>
            <p:ph type="sldNum" idx="12"/>
          </p:nvPr>
        </p:nvSpPr>
        <p:spPr>
          <a:xfrm>
            <a:off x="3884614" y="8685214"/>
            <a:ext cx="2971800" cy="459000"/>
          </a:xfrm>
          <a:prstGeom prst="rect">
            <a:avLst/>
          </a:prstGeom>
          <a:noFill/>
          <a:ln>
            <a:noFill/>
          </a:ln>
        </p:spPr>
        <p:txBody>
          <a:bodyPr spcFirstLastPara="1" wrap="square" lIns="91075" tIns="45525" rIns="91075" bIns="45525"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most prominent examples of  this is in impacts of air pollution.</a:t>
            </a:r>
          </a:p>
          <a:p>
            <a:r>
              <a:rPr lang="en-US" dirty="0"/>
              <a:t>In places where air pollution is a chronic problem, we have to pay particular attention to individuals who may be more exposed or vulnerable than others to polluted air, such as the homeless and those with chronic medical problems,” says Dr. Bernstein. “These individuals may need more support than they did even before coronavirus came along.”</a:t>
            </a:r>
          </a:p>
        </p:txBody>
      </p:sp>
      <p:sp>
        <p:nvSpPr>
          <p:cNvPr id="4" name="Slide Number Placeholder 3"/>
          <p:cNvSpPr>
            <a:spLocks noGrp="1"/>
          </p:cNvSpPr>
          <p:nvPr>
            <p:ph type="sldNum" sz="quarter" idx="5"/>
          </p:nvPr>
        </p:nvSpPr>
        <p:spPr/>
        <p:txBody>
          <a:bodyPr/>
          <a:lstStyle/>
          <a:p>
            <a:fld id="{3143039E-5B9B-154E-9A96-869F04FE3470}" type="slidenum">
              <a:rPr lang="en-US" smtClean="0"/>
              <a:t>14</a:t>
            </a:fld>
            <a:endParaRPr lang="en-US"/>
          </a:p>
        </p:txBody>
      </p:sp>
    </p:spTree>
    <p:extLst>
      <p:ext uri="{BB962C8B-B14F-4D97-AF65-F5344CB8AC3E}">
        <p14:creationId xmlns:p14="http://schemas.microsoft.com/office/powerpoint/2010/main" val="3664839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COVID-19 pandemic has highlighted the scale of health inequalities at all levels. disproportionately affected communities already suffering from poor health and living in vulnerable conditions, leading to increases in mortality and disastrous economic damage</a:t>
            </a:r>
          </a:p>
        </p:txBody>
      </p:sp>
      <p:sp>
        <p:nvSpPr>
          <p:cNvPr id="4" name="Slide Number Placeholder 3"/>
          <p:cNvSpPr>
            <a:spLocks noGrp="1"/>
          </p:cNvSpPr>
          <p:nvPr>
            <p:ph type="sldNum" sz="quarter" idx="5"/>
          </p:nvPr>
        </p:nvSpPr>
        <p:spPr/>
        <p:txBody>
          <a:bodyPr/>
          <a:lstStyle/>
          <a:p>
            <a:fld id="{3143039E-5B9B-154E-9A96-869F04FE3470}" type="slidenum">
              <a:rPr lang="en-US" smtClean="0"/>
              <a:t>15</a:t>
            </a:fld>
            <a:endParaRPr lang="en-US"/>
          </a:p>
        </p:txBody>
      </p:sp>
    </p:spTree>
    <p:extLst>
      <p:ext uri="{BB962C8B-B14F-4D97-AF65-F5344CB8AC3E}">
        <p14:creationId xmlns:p14="http://schemas.microsoft.com/office/powerpoint/2010/main" val="14042122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COVID-19 pandemic has highlighted the scale of health inequalities at all levels. disproportionately affected communities already suffering from poor health and living in vulnerable conditions, leading to increases in mortality and disastrous economic damage</a:t>
            </a:r>
          </a:p>
        </p:txBody>
      </p:sp>
      <p:sp>
        <p:nvSpPr>
          <p:cNvPr id="4" name="Slide Number Placeholder 3"/>
          <p:cNvSpPr>
            <a:spLocks noGrp="1"/>
          </p:cNvSpPr>
          <p:nvPr>
            <p:ph type="sldNum" sz="quarter" idx="5"/>
          </p:nvPr>
        </p:nvSpPr>
        <p:spPr/>
        <p:txBody>
          <a:bodyPr/>
          <a:lstStyle/>
          <a:p>
            <a:fld id="{3143039E-5B9B-154E-9A96-869F04FE3470}" type="slidenum">
              <a:rPr lang="en-US" smtClean="0"/>
              <a:t>17</a:t>
            </a:fld>
            <a:endParaRPr lang="en-US"/>
          </a:p>
        </p:txBody>
      </p:sp>
    </p:spTree>
    <p:extLst>
      <p:ext uri="{BB962C8B-B14F-4D97-AF65-F5344CB8AC3E}">
        <p14:creationId xmlns:p14="http://schemas.microsoft.com/office/powerpoint/2010/main" val="16161043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air pollution, the Growing season is lengthening. Which means more pollen</a:t>
            </a:r>
          </a:p>
        </p:txBody>
      </p:sp>
      <p:sp>
        <p:nvSpPr>
          <p:cNvPr id="4" name="Slide Number Placeholder 3"/>
          <p:cNvSpPr>
            <a:spLocks noGrp="1"/>
          </p:cNvSpPr>
          <p:nvPr>
            <p:ph type="sldNum" sz="quarter" idx="5"/>
          </p:nvPr>
        </p:nvSpPr>
        <p:spPr/>
        <p:txBody>
          <a:bodyPr/>
          <a:lstStyle/>
          <a:p>
            <a:fld id="{3143039E-5B9B-154E-9A96-869F04FE3470}" type="slidenum">
              <a:rPr lang="en-US" smtClean="0"/>
              <a:t>18</a:t>
            </a:fld>
            <a:endParaRPr lang="en-US"/>
          </a:p>
        </p:txBody>
      </p:sp>
    </p:spTree>
    <p:extLst>
      <p:ext uri="{BB962C8B-B14F-4D97-AF65-F5344CB8AC3E}">
        <p14:creationId xmlns:p14="http://schemas.microsoft.com/office/powerpoint/2010/main" val="34778376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interferon </a:t>
            </a:r>
          </a:p>
        </p:txBody>
      </p:sp>
      <p:sp>
        <p:nvSpPr>
          <p:cNvPr id="4" name="Slide Number Placeholder 3"/>
          <p:cNvSpPr>
            <a:spLocks noGrp="1"/>
          </p:cNvSpPr>
          <p:nvPr>
            <p:ph type="sldNum" sz="quarter" idx="5"/>
          </p:nvPr>
        </p:nvSpPr>
        <p:spPr/>
        <p:txBody>
          <a:bodyPr/>
          <a:lstStyle/>
          <a:p>
            <a:fld id="{3143039E-5B9B-154E-9A96-869F04FE3470}" type="slidenum">
              <a:rPr lang="en-US" smtClean="0"/>
              <a:t>19</a:t>
            </a:fld>
            <a:endParaRPr lang="en-US"/>
          </a:p>
        </p:txBody>
      </p:sp>
    </p:spTree>
    <p:extLst>
      <p:ext uri="{BB962C8B-B14F-4D97-AF65-F5344CB8AC3E}">
        <p14:creationId xmlns:p14="http://schemas.microsoft.com/office/powerpoint/2010/main" val="5450511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Recurrent heat and dehydration may increase risk for kidney </a:t>
            </a:r>
            <a:r>
              <a:rPr lang="en-US" dirty="0" err="1"/>
              <a:t>disease</a:t>
            </a:r>
            <a:r>
              <a:rPr lang="en-US" sz="1200" b="0" i="0" kern="1200" dirty="0" err="1">
                <a:solidFill>
                  <a:schemeClr val="tx1"/>
                </a:solidFill>
                <a:effectLst/>
                <a:latin typeface="+mn-lt"/>
                <a:ea typeface="+mn-ea"/>
                <a:cs typeface="+mn-cs"/>
              </a:rPr>
              <a:t>ecurrent</a:t>
            </a:r>
            <a:r>
              <a:rPr lang="en-US" sz="1200" b="0" i="0" kern="1200" dirty="0">
                <a:solidFill>
                  <a:schemeClr val="tx1"/>
                </a:solidFill>
                <a:effectLst/>
                <a:latin typeface="+mn-lt"/>
                <a:ea typeface="+mn-ea"/>
                <a:cs typeface="+mn-cs"/>
              </a:rPr>
              <a:t> heat and dehydration can result in chronic kidney disease (CKD) in animals and theoretically plays a role in epidemics of CKD developing in hot regions of the world where workers are exposed to extreme heat. Heat stress and dehydration</a:t>
            </a:r>
            <a:endParaRPr lang="en-US" dirty="0"/>
          </a:p>
        </p:txBody>
      </p:sp>
      <p:sp>
        <p:nvSpPr>
          <p:cNvPr id="4" name="Slide Number Placeholder 3"/>
          <p:cNvSpPr>
            <a:spLocks noGrp="1"/>
          </p:cNvSpPr>
          <p:nvPr>
            <p:ph type="sldNum" sz="quarter" idx="5"/>
          </p:nvPr>
        </p:nvSpPr>
        <p:spPr/>
        <p:txBody>
          <a:bodyPr/>
          <a:lstStyle/>
          <a:p>
            <a:fld id="{3143039E-5B9B-154E-9A96-869F04FE3470}" type="slidenum">
              <a:rPr lang="en-US" smtClean="0"/>
              <a:t>20</a:t>
            </a:fld>
            <a:endParaRPr lang="en-US"/>
          </a:p>
        </p:txBody>
      </p:sp>
    </p:spTree>
    <p:extLst>
      <p:ext uri="{BB962C8B-B14F-4D97-AF65-F5344CB8AC3E}">
        <p14:creationId xmlns:p14="http://schemas.microsoft.com/office/powerpoint/2010/main" val="3038965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economic downturn caused by the COVID-19 pandemic has already led to devastating consequences for millions of Americans who were struggling to make ends meet and will continue to exert lasting damages disproportionately felt by low-income Americans and communities of color. Since mid-March 2020, numerous surveys have documented unprecedented levels of food insecurity </a:t>
            </a:r>
            <a:endParaRPr lang="en-US" dirty="0"/>
          </a:p>
        </p:txBody>
      </p:sp>
      <p:sp>
        <p:nvSpPr>
          <p:cNvPr id="4" name="Slide Number Placeholder 3"/>
          <p:cNvSpPr>
            <a:spLocks noGrp="1"/>
          </p:cNvSpPr>
          <p:nvPr>
            <p:ph type="sldNum" sz="quarter" idx="5"/>
          </p:nvPr>
        </p:nvSpPr>
        <p:spPr/>
        <p:txBody>
          <a:bodyPr/>
          <a:lstStyle/>
          <a:p>
            <a:fld id="{3143039E-5B9B-154E-9A96-869F04FE3470}" type="slidenum">
              <a:rPr lang="en-US" smtClean="0"/>
              <a:t>21</a:t>
            </a:fld>
            <a:endParaRPr lang="en-US"/>
          </a:p>
        </p:txBody>
      </p:sp>
    </p:spTree>
    <p:extLst>
      <p:ext uri="{BB962C8B-B14F-4D97-AF65-F5344CB8AC3E}">
        <p14:creationId xmlns:p14="http://schemas.microsoft.com/office/powerpoint/2010/main" val="29905176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43039E-5B9B-154E-9A96-869F04FE3470}" type="slidenum">
              <a:rPr lang="en-US" smtClean="0"/>
              <a:t>27</a:t>
            </a:fld>
            <a:endParaRPr lang="en-US"/>
          </a:p>
        </p:txBody>
      </p:sp>
    </p:spTree>
    <p:extLst>
      <p:ext uri="{BB962C8B-B14F-4D97-AF65-F5344CB8AC3E}">
        <p14:creationId xmlns:p14="http://schemas.microsoft.com/office/powerpoint/2010/main" val="41347849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Looking down the barrel of hurricane season</a:t>
            </a:r>
          </a:p>
          <a:p>
            <a:r>
              <a:rPr lang="en-US" sz="1200" b="0" i="0" kern="1200" dirty="0">
                <a:solidFill>
                  <a:schemeClr val="tx1"/>
                </a:solidFill>
                <a:effectLst/>
                <a:latin typeface="+mn-lt"/>
                <a:ea typeface="+mn-ea"/>
                <a:cs typeface="+mn-cs"/>
              </a:rPr>
              <a:t>Large numbers of people may need to flee on short notice and be housed in shelters that are overcrowded, understaffed and undersupplied. In 2017 in Florida Hurricane Irma still forced some 191,000 people into crowded arenas and other shelters.</a:t>
            </a:r>
            <a:endParaRPr lang="en-US" dirty="0"/>
          </a:p>
        </p:txBody>
      </p:sp>
      <p:sp>
        <p:nvSpPr>
          <p:cNvPr id="4" name="Slide Number Placeholder 3"/>
          <p:cNvSpPr>
            <a:spLocks noGrp="1"/>
          </p:cNvSpPr>
          <p:nvPr>
            <p:ph type="sldNum" sz="quarter" idx="5"/>
          </p:nvPr>
        </p:nvSpPr>
        <p:spPr/>
        <p:txBody>
          <a:bodyPr/>
          <a:lstStyle/>
          <a:p>
            <a:fld id="{3143039E-5B9B-154E-9A96-869F04FE3470}" type="slidenum">
              <a:rPr lang="en-US" smtClean="0"/>
              <a:t>29</a:t>
            </a:fld>
            <a:endParaRPr lang="en-US"/>
          </a:p>
        </p:txBody>
      </p:sp>
    </p:spTree>
    <p:extLst>
      <p:ext uri="{BB962C8B-B14F-4D97-AF65-F5344CB8AC3E}">
        <p14:creationId xmlns:p14="http://schemas.microsoft.com/office/powerpoint/2010/main" val="3073506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Dave </a:t>
            </a:r>
            <a:r>
              <a:rPr lang="en-US" dirty="0" err="1"/>
              <a:t>Ganlund</a:t>
            </a:r>
            <a:r>
              <a:rPr lang="en-US" dirty="0"/>
              <a:t> . Political cartoonist, over 700 newspapers</a:t>
            </a:r>
          </a:p>
        </p:txBody>
      </p:sp>
      <p:sp>
        <p:nvSpPr>
          <p:cNvPr id="4" name="Slide Number Placeholder 3"/>
          <p:cNvSpPr>
            <a:spLocks noGrp="1"/>
          </p:cNvSpPr>
          <p:nvPr>
            <p:ph type="sldNum" sz="quarter" idx="5"/>
          </p:nvPr>
        </p:nvSpPr>
        <p:spPr/>
        <p:txBody>
          <a:bodyPr/>
          <a:lstStyle/>
          <a:p>
            <a:fld id="{3143039E-5B9B-154E-9A96-869F04FE3470}" type="slidenum">
              <a:rPr lang="en-US" smtClean="0"/>
              <a:t>4</a:t>
            </a:fld>
            <a:endParaRPr lang="en-US"/>
          </a:p>
        </p:txBody>
      </p:sp>
    </p:spTree>
    <p:extLst>
      <p:ext uri="{BB962C8B-B14F-4D97-AF65-F5344CB8AC3E}">
        <p14:creationId xmlns:p14="http://schemas.microsoft.com/office/powerpoint/2010/main" val="10564083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Flooding in China July 2020</a:t>
            </a:r>
          </a:p>
        </p:txBody>
      </p:sp>
      <p:sp>
        <p:nvSpPr>
          <p:cNvPr id="4" name="Slide Number Placeholder 3"/>
          <p:cNvSpPr>
            <a:spLocks noGrp="1"/>
          </p:cNvSpPr>
          <p:nvPr>
            <p:ph type="sldNum" sz="quarter" idx="5"/>
          </p:nvPr>
        </p:nvSpPr>
        <p:spPr/>
        <p:txBody>
          <a:bodyPr/>
          <a:lstStyle/>
          <a:p>
            <a:fld id="{3143039E-5B9B-154E-9A96-869F04FE3470}" type="slidenum">
              <a:rPr lang="en-US" smtClean="0"/>
              <a:t>30</a:t>
            </a:fld>
            <a:endParaRPr lang="en-US"/>
          </a:p>
        </p:txBody>
      </p:sp>
    </p:spTree>
    <p:extLst>
      <p:ext uri="{BB962C8B-B14F-4D97-AF65-F5344CB8AC3E}">
        <p14:creationId xmlns:p14="http://schemas.microsoft.com/office/powerpoint/2010/main" val="1488733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8c832ff79b_5_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8c832ff79b_5_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 pandemic disrupted global supply chains, induced panic buying and cleared supermarket shelves. It left perfectly edible produce rotting in fields, and left farmers no choice but to gas, shoot and bury their livestock because slaughter plants were shut down</a:t>
            </a:r>
          </a:p>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"The disruptions caused by this terrible pandemic have at least awakened the world to the fact that our food systems are far more vulnerable than many realized,"</a:t>
            </a:r>
          </a:p>
          <a:p>
            <a:pPr marL="0" lvl="0" indent="0" algn="l" rtl="0">
              <a:spcBef>
                <a:spcPts val="0"/>
              </a:spcBef>
              <a:spcAft>
                <a:spcPts val="0"/>
              </a:spcAft>
              <a:buNone/>
            </a:pPr>
            <a:endParaRPr dirty="0"/>
          </a:p>
        </p:txBody>
      </p:sp>
      <p:sp>
        <p:nvSpPr>
          <p:cNvPr id="309" name="Google Shape;309;g8c832ff79b_5_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COVID-19 pandemic has highlighted the scale of health inequalities at all levels. disproportionately affected communities already suffering from poor health and living in vulnerable conditions, leading to increases in mortality and disastrous economic damage</a:t>
            </a:r>
          </a:p>
        </p:txBody>
      </p:sp>
      <p:sp>
        <p:nvSpPr>
          <p:cNvPr id="4" name="Slide Number Placeholder 3"/>
          <p:cNvSpPr>
            <a:spLocks noGrp="1"/>
          </p:cNvSpPr>
          <p:nvPr>
            <p:ph type="sldNum" sz="quarter" idx="5"/>
          </p:nvPr>
        </p:nvSpPr>
        <p:spPr/>
        <p:txBody>
          <a:bodyPr/>
          <a:lstStyle/>
          <a:p>
            <a:fld id="{3143039E-5B9B-154E-9A96-869F04FE3470}" type="slidenum">
              <a:rPr lang="en-US" smtClean="0"/>
              <a:t>34</a:t>
            </a:fld>
            <a:endParaRPr lang="en-US"/>
          </a:p>
        </p:txBody>
      </p:sp>
    </p:spTree>
    <p:extLst>
      <p:ext uri="{BB962C8B-B14F-4D97-AF65-F5344CB8AC3E}">
        <p14:creationId xmlns:p14="http://schemas.microsoft.com/office/powerpoint/2010/main" val="946615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COVID-19 pandemic has highlighted the scale of health inequalities at all levels. disproportionately affected communities already suffering from poor health and living in vulnerable conditions, leading to increases in mortality and disastrous economic damage</a:t>
            </a:r>
          </a:p>
        </p:txBody>
      </p:sp>
      <p:sp>
        <p:nvSpPr>
          <p:cNvPr id="4" name="Slide Number Placeholder 3"/>
          <p:cNvSpPr>
            <a:spLocks noGrp="1"/>
          </p:cNvSpPr>
          <p:nvPr>
            <p:ph type="sldNum" sz="quarter" idx="5"/>
          </p:nvPr>
        </p:nvSpPr>
        <p:spPr/>
        <p:txBody>
          <a:bodyPr/>
          <a:lstStyle/>
          <a:p>
            <a:fld id="{3143039E-5B9B-154E-9A96-869F04FE3470}" type="slidenum">
              <a:rPr lang="en-US" smtClean="0"/>
              <a:t>5</a:t>
            </a:fld>
            <a:endParaRPr lang="en-US"/>
          </a:p>
        </p:txBody>
      </p:sp>
    </p:spTree>
    <p:extLst>
      <p:ext uri="{BB962C8B-B14F-4D97-AF65-F5344CB8AC3E}">
        <p14:creationId xmlns:p14="http://schemas.microsoft.com/office/powerpoint/2010/main" val="149675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Diving into shared drivers</a:t>
            </a:r>
          </a:p>
          <a:p>
            <a:endParaRPr lang="en-US" dirty="0"/>
          </a:p>
        </p:txBody>
      </p:sp>
      <p:sp>
        <p:nvSpPr>
          <p:cNvPr id="4" name="Slide Number Placeholder 3"/>
          <p:cNvSpPr>
            <a:spLocks noGrp="1"/>
          </p:cNvSpPr>
          <p:nvPr>
            <p:ph type="sldNum" sz="quarter" idx="5"/>
          </p:nvPr>
        </p:nvSpPr>
        <p:spPr/>
        <p:txBody>
          <a:bodyPr/>
          <a:lstStyle/>
          <a:p>
            <a:fld id="{3143039E-5B9B-154E-9A96-869F04FE3470}" type="slidenum">
              <a:rPr lang="en-US" smtClean="0"/>
              <a:t>6</a:t>
            </a:fld>
            <a:endParaRPr lang="en-US"/>
          </a:p>
        </p:txBody>
      </p:sp>
    </p:spTree>
    <p:extLst>
      <p:ext uri="{BB962C8B-B14F-4D97-AF65-F5344CB8AC3E}">
        <p14:creationId xmlns:p14="http://schemas.microsoft.com/office/powerpoint/2010/main" val="1644999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solidFill>
                  <a:srgbClr val="FF0000"/>
                </a:solidFill>
                <a:latin typeface="+mn-lt"/>
              </a:rPr>
              <a:t>Beyond burning fossil fuels. Loss of habitat at forefront</a:t>
            </a:r>
          </a:p>
          <a:p>
            <a:r>
              <a:rPr lang="en-US" sz="1200" dirty="0"/>
              <a:t>Increasing human pressure on the natural environment Forests:</a:t>
            </a:r>
          </a:p>
          <a:p>
            <a:r>
              <a:rPr lang="en-US" sz="1200" dirty="0"/>
              <a:t>~80% of remaining terrestrial biodiversity</a:t>
            </a:r>
          </a:p>
          <a:p>
            <a:r>
              <a:rPr lang="en-US" sz="1200" dirty="0"/>
              <a:t>Absorb/store  C02</a:t>
            </a:r>
          </a:p>
          <a:p>
            <a:endParaRPr lang="en-US" dirty="0"/>
          </a:p>
        </p:txBody>
      </p:sp>
      <p:sp>
        <p:nvSpPr>
          <p:cNvPr id="4" name="Slide Number Placeholder 3"/>
          <p:cNvSpPr>
            <a:spLocks noGrp="1"/>
          </p:cNvSpPr>
          <p:nvPr>
            <p:ph type="sldNum" sz="quarter" idx="5"/>
          </p:nvPr>
        </p:nvSpPr>
        <p:spPr/>
        <p:txBody>
          <a:bodyPr/>
          <a:lstStyle/>
          <a:p>
            <a:fld id="{3143039E-5B9B-154E-9A96-869F04FE3470}" type="slidenum">
              <a:rPr lang="en-US" smtClean="0"/>
              <a:t>7</a:t>
            </a:fld>
            <a:endParaRPr lang="en-US"/>
          </a:p>
        </p:txBody>
      </p:sp>
    </p:spTree>
    <p:extLst>
      <p:ext uri="{BB962C8B-B14F-4D97-AF65-F5344CB8AC3E}">
        <p14:creationId xmlns:p14="http://schemas.microsoft.com/office/powerpoint/2010/main" val="2566852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 </a:t>
            </a:r>
          </a:p>
          <a:p>
            <a:r>
              <a:rPr lang="en-US" sz="1200" dirty="0"/>
              <a:t>~80% of remaining terrestrial biodiversity</a:t>
            </a:r>
          </a:p>
          <a:p>
            <a:r>
              <a:rPr lang="en-US" sz="1200" dirty="0"/>
              <a:t>Absorb/store  C02</a:t>
            </a:r>
          </a:p>
          <a:p>
            <a:endParaRPr lang="en-US" dirty="0"/>
          </a:p>
        </p:txBody>
      </p:sp>
      <p:sp>
        <p:nvSpPr>
          <p:cNvPr id="4" name="Slide Number Placeholder 3"/>
          <p:cNvSpPr>
            <a:spLocks noGrp="1"/>
          </p:cNvSpPr>
          <p:nvPr>
            <p:ph type="sldNum" sz="quarter" idx="5"/>
          </p:nvPr>
        </p:nvSpPr>
        <p:spPr/>
        <p:txBody>
          <a:bodyPr/>
          <a:lstStyle/>
          <a:p>
            <a:fld id="{3143039E-5B9B-154E-9A96-869F04FE3470}" type="slidenum">
              <a:rPr lang="en-US" smtClean="0"/>
              <a:t>8</a:t>
            </a:fld>
            <a:endParaRPr lang="en-US"/>
          </a:p>
        </p:txBody>
      </p:sp>
    </p:spTree>
    <p:extLst>
      <p:ext uri="{BB962C8B-B14F-4D97-AF65-F5344CB8AC3E}">
        <p14:creationId xmlns:p14="http://schemas.microsoft.com/office/powerpoint/2010/main" val="1436904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dirty="0"/>
              <a:t>Reclassify ? Paper in Frontiers of Public Health, authors noted that </a:t>
            </a:r>
            <a:r>
              <a:rPr lang="en-US" sz="3200" b="0" i="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World Health Organization defines a zoonosis as any infection naturally transmissible from vertebrate animals to humans. The pandemic of Coronavirus disease (COVID-19) caused by SARS-CoV-2 has been classified as a zoonotic disease, however, no animal reservoir has yet been found, so this classification is premature.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dirty="0"/>
          </a:p>
          <a:p>
            <a:endParaRPr lang="en-US" sz="1200" dirty="0"/>
          </a:p>
          <a:p>
            <a:endParaRPr lang="en-US" dirty="0"/>
          </a:p>
        </p:txBody>
      </p:sp>
      <p:sp>
        <p:nvSpPr>
          <p:cNvPr id="4" name="Slide Number Placeholder 3"/>
          <p:cNvSpPr>
            <a:spLocks noGrp="1"/>
          </p:cNvSpPr>
          <p:nvPr>
            <p:ph type="sldNum" sz="quarter" idx="5"/>
          </p:nvPr>
        </p:nvSpPr>
        <p:spPr/>
        <p:txBody>
          <a:bodyPr/>
          <a:lstStyle/>
          <a:p>
            <a:fld id="{3143039E-5B9B-154E-9A96-869F04FE3470}" type="slidenum">
              <a:rPr lang="en-US" smtClean="0"/>
              <a:t>9</a:t>
            </a:fld>
            <a:endParaRPr lang="en-US"/>
          </a:p>
        </p:txBody>
      </p:sp>
    </p:spTree>
    <p:extLst>
      <p:ext uri="{BB962C8B-B14F-4D97-AF65-F5344CB8AC3E}">
        <p14:creationId xmlns:p14="http://schemas.microsoft.com/office/powerpoint/2010/main" val="3792712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We have not yet found the source of the virus, and we must continue to follow the science and leave no stone unturned as we do,” </a:t>
            </a:r>
            <a:r>
              <a:rPr lang="en-US" dirty="0">
                <a:solidFill>
                  <a:srgbClr val="3C4245"/>
                </a:solidFill>
                <a:latin typeface="Arial" panose="020B0604020202020204" pitchFamily="34" charset="0"/>
              </a:rPr>
              <a:t>While the public health priority was, and remains, to mount a rapid, comprehensive and effective response to suppress human-to-human transmission of the virus</a:t>
            </a:r>
            <a:endParaRPr lang="en-US" dirty="0"/>
          </a:p>
        </p:txBody>
      </p:sp>
      <p:sp>
        <p:nvSpPr>
          <p:cNvPr id="4" name="Slide Number Placeholder 3"/>
          <p:cNvSpPr>
            <a:spLocks noGrp="1"/>
          </p:cNvSpPr>
          <p:nvPr>
            <p:ph type="sldNum" sz="quarter" idx="5"/>
          </p:nvPr>
        </p:nvSpPr>
        <p:spPr/>
        <p:txBody>
          <a:bodyPr/>
          <a:lstStyle/>
          <a:p>
            <a:fld id="{3143039E-5B9B-154E-9A96-869F04FE3470}" type="slidenum">
              <a:rPr lang="en-US" smtClean="0"/>
              <a:t>10</a:t>
            </a:fld>
            <a:endParaRPr lang="en-US"/>
          </a:p>
        </p:txBody>
      </p:sp>
    </p:spTree>
    <p:extLst>
      <p:ext uri="{BB962C8B-B14F-4D97-AF65-F5344CB8AC3E}">
        <p14:creationId xmlns:p14="http://schemas.microsoft.com/office/powerpoint/2010/main" val="1419661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COVID-19 pandemic has highlighted the scale of health inequalities at all levels. disproportionately affected communities already suffering from poor health and living in vulnerable conditions, leading to increases in mortality and disastrous economic damage</a:t>
            </a:r>
          </a:p>
        </p:txBody>
      </p:sp>
      <p:sp>
        <p:nvSpPr>
          <p:cNvPr id="4" name="Slide Number Placeholder 3"/>
          <p:cNvSpPr>
            <a:spLocks noGrp="1"/>
          </p:cNvSpPr>
          <p:nvPr>
            <p:ph type="sldNum" sz="quarter" idx="5"/>
          </p:nvPr>
        </p:nvSpPr>
        <p:spPr/>
        <p:txBody>
          <a:bodyPr/>
          <a:lstStyle/>
          <a:p>
            <a:fld id="{3143039E-5B9B-154E-9A96-869F04FE3470}" type="slidenum">
              <a:rPr lang="en-US" smtClean="0"/>
              <a:t>11</a:t>
            </a:fld>
            <a:endParaRPr lang="en-US"/>
          </a:p>
        </p:txBody>
      </p:sp>
    </p:spTree>
    <p:extLst>
      <p:ext uri="{BB962C8B-B14F-4D97-AF65-F5344CB8AC3E}">
        <p14:creationId xmlns:p14="http://schemas.microsoft.com/office/powerpoint/2010/main" val="15617438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34809-F69F-0D48-97F8-9CF76A5308DF}"/>
              </a:ext>
            </a:extLst>
          </p:cNvPr>
          <p:cNvSpPr>
            <a:spLocks noGrp="1"/>
          </p:cNvSpPr>
          <p:nvPr>
            <p:ph type="ctrTitle" hasCustomPrompt="1"/>
          </p:nvPr>
        </p:nvSpPr>
        <p:spPr>
          <a:xfrm>
            <a:off x="353505" y="1122363"/>
            <a:ext cx="4339327" cy="2387600"/>
          </a:xfrm>
        </p:spPr>
        <p:txBody>
          <a:bodyPr anchor="b">
            <a:normAutofit/>
          </a:bodyPr>
          <a:lstStyle>
            <a:lvl1pPr algn="l">
              <a:defRPr sz="4000">
                <a:solidFill>
                  <a:schemeClr val="bg1"/>
                </a:solidFill>
              </a:defRPr>
            </a:lvl1pPr>
          </a:lstStyle>
          <a:p>
            <a:r>
              <a:rPr lang="en-US" sz="4000" b="1" dirty="0">
                <a:solidFill>
                  <a:schemeClr val="bg1"/>
                </a:solidFill>
                <a:latin typeface="Georgia" charset="0"/>
                <a:ea typeface="Georgia" charset="0"/>
                <a:cs typeface="Georgia" charset="0"/>
              </a:rPr>
              <a:t>Title Here:</a:t>
            </a:r>
            <a:br>
              <a:rPr lang="en-US" sz="4000" b="1" dirty="0">
                <a:solidFill>
                  <a:schemeClr val="bg1"/>
                </a:solidFill>
                <a:latin typeface="Georgia" charset="0"/>
                <a:ea typeface="Georgia" charset="0"/>
                <a:cs typeface="Georgia" charset="0"/>
              </a:rPr>
            </a:br>
            <a:r>
              <a:rPr lang="en-US" sz="4000" b="1" dirty="0">
                <a:solidFill>
                  <a:schemeClr val="bg1"/>
                </a:solidFill>
                <a:latin typeface="Georgia" charset="0"/>
                <a:ea typeface="Georgia" charset="0"/>
                <a:cs typeface="Georgia" charset="0"/>
              </a:rPr>
              <a:t>Tell Your</a:t>
            </a:r>
            <a:br>
              <a:rPr lang="en-US" sz="4000" b="1" dirty="0">
                <a:solidFill>
                  <a:schemeClr val="bg1"/>
                </a:solidFill>
                <a:latin typeface="Georgia" charset="0"/>
                <a:ea typeface="Georgia" charset="0"/>
                <a:cs typeface="Georgia" charset="0"/>
              </a:rPr>
            </a:br>
            <a:r>
              <a:rPr lang="en-US" sz="4000" b="1" dirty="0">
                <a:solidFill>
                  <a:schemeClr val="bg1"/>
                </a:solidFill>
                <a:latin typeface="Georgia" charset="0"/>
                <a:ea typeface="Georgia" charset="0"/>
                <a:cs typeface="Georgia" charset="0"/>
              </a:rPr>
              <a:t>Illinois Story</a:t>
            </a:r>
            <a:endParaRPr lang="en-US" dirty="0"/>
          </a:p>
        </p:txBody>
      </p:sp>
      <p:sp>
        <p:nvSpPr>
          <p:cNvPr id="3" name="Subtitle 2">
            <a:extLst>
              <a:ext uri="{FF2B5EF4-FFF2-40B4-BE49-F238E27FC236}">
                <a16:creationId xmlns:a16="http://schemas.microsoft.com/office/drawing/2014/main" id="{C5FA99F5-1DAB-644E-87BD-7B2BE337DBBB}"/>
              </a:ext>
            </a:extLst>
          </p:cNvPr>
          <p:cNvSpPr>
            <a:spLocks noGrp="1"/>
          </p:cNvSpPr>
          <p:nvPr>
            <p:ph type="subTitle" idx="1" hasCustomPrompt="1"/>
          </p:nvPr>
        </p:nvSpPr>
        <p:spPr>
          <a:xfrm>
            <a:off x="353505" y="3602038"/>
            <a:ext cx="4339327"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a:t>
            </a:r>
          </a:p>
        </p:txBody>
      </p:sp>
      <p:sp>
        <p:nvSpPr>
          <p:cNvPr id="6" name="Slide Number Placeholder 5">
            <a:extLst>
              <a:ext uri="{FF2B5EF4-FFF2-40B4-BE49-F238E27FC236}">
                <a16:creationId xmlns:a16="http://schemas.microsoft.com/office/drawing/2014/main" id="{1D5E86B4-4E28-5743-B958-4D04BD329DC7}"/>
              </a:ext>
            </a:extLst>
          </p:cNvPr>
          <p:cNvSpPr>
            <a:spLocks noGrp="1"/>
          </p:cNvSpPr>
          <p:nvPr>
            <p:ph type="sldNum" sz="quarter" idx="12"/>
          </p:nvPr>
        </p:nvSpPr>
        <p:spPr/>
        <p:txBody>
          <a:bodyPr/>
          <a:lstStyle/>
          <a:p>
            <a:fld id="{47306C45-97B4-7545-8562-07255BCE2FE0}" type="slidenum">
              <a:rPr lang="en-US" smtClean="0"/>
              <a:t>‹#›</a:t>
            </a:fld>
            <a:endParaRPr lang="en-US"/>
          </a:p>
        </p:txBody>
      </p:sp>
      <p:pic>
        <p:nvPicPr>
          <p:cNvPr id="7" name="Picture 6">
            <a:extLst>
              <a:ext uri="{FF2B5EF4-FFF2-40B4-BE49-F238E27FC236}">
                <a16:creationId xmlns:a16="http://schemas.microsoft.com/office/drawing/2014/main" id="{64BA6024-F248-8845-B3C8-29C1E63FD0A7}"/>
              </a:ext>
            </a:extLst>
          </p:cNvPr>
          <p:cNvPicPr>
            <a:picLocks noChangeAspect="1"/>
          </p:cNvPicPr>
          <p:nvPr userDrawn="1"/>
        </p:nvPicPr>
        <p:blipFill>
          <a:blip r:embed="rId3"/>
          <a:stretch>
            <a:fillRect/>
          </a:stretch>
        </p:blipFill>
        <p:spPr>
          <a:xfrm>
            <a:off x="3213158" y="5645779"/>
            <a:ext cx="2717685" cy="704251"/>
          </a:xfrm>
          <a:prstGeom prst="rect">
            <a:avLst/>
          </a:prstGeom>
        </p:spPr>
      </p:pic>
    </p:spTree>
    <p:extLst>
      <p:ext uri="{BB962C8B-B14F-4D97-AF65-F5344CB8AC3E}">
        <p14:creationId xmlns:p14="http://schemas.microsoft.com/office/powerpoint/2010/main" val="678320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15B210D-E74D-9F46-BBEB-61CE8DBFBD6C}"/>
              </a:ext>
            </a:extLst>
          </p:cNvPr>
          <p:cNvSpPr>
            <a:spLocks noGrp="1"/>
          </p:cNvSpPr>
          <p:nvPr>
            <p:ph type="sldNum" sz="quarter" idx="12"/>
          </p:nvPr>
        </p:nvSpPr>
        <p:spPr>
          <a:xfrm>
            <a:off x="6838406" y="6095094"/>
            <a:ext cx="2057400" cy="365125"/>
          </a:xfrm>
        </p:spPr>
        <p:txBody>
          <a:bodyPr/>
          <a:lstStyle/>
          <a:p>
            <a:fld id="{47306C45-97B4-7545-8562-07255BCE2FE0}" type="slidenum">
              <a:rPr lang="en-US" smtClean="0"/>
              <a:t>‹#›</a:t>
            </a:fld>
            <a:endParaRPr lang="en-US"/>
          </a:p>
        </p:txBody>
      </p:sp>
    </p:spTree>
    <p:extLst>
      <p:ext uri="{BB962C8B-B14F-4D97-AF65-F5344CB8AC3E}">
        <p14:creationId xmlns:p14="http://schemas.microsoft.com/office/powerpoint/2010/main" val="148726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ontent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5104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4DBF9-F8F5-4555-BF7E-4CCAED9A9B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727A02-8D29-49B3-B00E-191D0A03C0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F46B76-A107-4EA3-869F-E1DDA1994918}"/>
              </a:ext>
            </a:extLst>
          </p:cNvPr>
          <p:cNvSpPr>
            <a:spLocks noGrp="1"/>
          </p:cNvSpPr>
          <p:nvPr>
            <p:ph type="dt" sz="half" idx="10"/>
          </p:nvPr>
        </p:nvSpPr>
        <p:spPr/>
        <p:txBody>
          <a:bodyPr/>
          <a:lstStyle/>
          <a:p>
            <a:fld id="{B6981CDE-9BE7-C544-8ACB-7077DFC4270F}" type="datetimeFigureOut">
              <a:rPr lang="en-US" smtClean="0"/>
              <a:t>4/15/2021</a:t>
            </a:fld>
            <a:endParaRPr lang="en-US" dirty="0"/>
          </a:p>
        </p:txBody>
      </p:sp>
      <p:sp>
        <p:nvSpPr>
          <p:cNvPr id="5" name="Footer Placeholder 4">
            <a:extLst>
              <a:ext uri="{FF2B5EF4-FFF2-40B4-BE49-F238E27FC236}">
                <a16:creationId xmlns:a16="http://schemas.microsoft.com/office/drawing/2014/main" id="{436B4E89-01FB-4F93-B1BF-B05BB870426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6FEB88E-9068-4651-AD1A-199B294E81E0}"/>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41755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775453-27BE-4F8D-BCFA-39F59AEAA386}"/>
              </a:ext>
            </a:extLst>
          </p:cNvPr>
          <p:cNvSpPr>
            <a:spLocks noGrp="1"/>
          </p:cNvSpPr>
          <p:nvPr>
            <p:ph type="dt" sz="half" idx="10"/>
          </p:nvPr>
        </p:nvSpPr>
        <p:spPr/>
        <p:txBody>
          <a:bodyPr/>
          <a:lstStyle/>
          <a:p>
            <a:fld id="{4EFCFC6A-9AE6-404D-9FDD-168B477B9C90}" type="datetimeFigureOut">
              <a:rPr lang="en-US" smtClean="0"/>
              <a:t>4/15/2021</a:t>
            </a:fld>
            <a:endParaRPr lang="en-US" dirty="0"/>
          </a:p>
        </p:txBody>
      </p:sp>
      <p:sp>
        <p:nvSpPr>
          <p:cNvPr id="3" name="Footer Placeholder 2">
            <a:extLst>
              <a:ext uri="{FF2B5EF4-FFF2-40B4-BE49-F238E27FC236}">
                <a16:creationId xmlns:a16="http://schemas.microsoft.com/office/drawing/2014/main" id="{9EB1F6BA-8D6D-4464-9A79-60E7972282E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5897590-D333-41B1-8007-CE1243EAF741}"/>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16222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6FD58-51FD-4DE4-B0A9-523855EA8C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135144-B810-4217-B6C0-9A561D0395BA}"/>
              </a:ext>
            </a:extLst>
          </p:cNvPr>
          <p:cNvSpPr>
            <a:spLocks noGrp="1"/>
          </p:cNvSpPr>
          <p:nvPr>
            <p:ph type="dt" sz="half" idx="10"/>
          </p:nvPr>
        </p:nvSpPr>
        <p:spPr/>
        <p:txBody>
          <a:bodyPr/>
          <a:lstStyle/>
          <a:p>
            <a:fld id="{955A2352-D7AC-F242-9256-A4477BCBF354}" type="datetimeFigureOut">
              <a:rPr lang="en-US" smtClean="0"/>
              <a:t>4/15/2021</a:t>
            </a:fld>
            <a:endParaRPr lang="en-US" dirty="0"/>
          </a:p>
        </p:txBody>
      </p:sp>
      <p:sp>
        <p:nvSpPr>
          <p:cNvPr id="4" name="Footer Placeholder 3">
            <a:extLst>
              <a:ext uri="{FF2B5EF4-FFF2-40B4-BE49-F238E27FC236}">
                <a16:creationId xmlns:a16="http://schemas.microsoft.com/office/drawing/2014/main" id="{9DAD957A-1555-4B0F-AA35-7A5776D4560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E30E581-35D1-4A28-9029-BC087CFD8F3A}"/>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53748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4DBF9-F8F5-4555-BF7E-4CCAED9A9B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727A02-8D29-49B3-B00E-191D0A03C0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F46B76-A107-4EA3-869F-E1DDA1994918}"/>
              </a:ext>
            </a:extLst>
          </p:cNvPr>
          <p:cNvSpPr>
            <a:spLocks noGrp="1"/>
          </p:cNvSpPr>
          <p:nvPr>
            <p:ph type="dt" sz="half" idx="10"/>
          </p:nvPr>
        </p:nvSpPr>
        <p:spPr/>
        <p:txBody>
          <a:bodyPr/>
          <a:lstStyle/>
          <a:p>
            <a:fld id="{B6981CDE-9BE7-C544-8ACB-7077DFC4270F}" type="datetimeFigureOut">
              <a:rPr lang="en-US" smtClean="0"/>
              <a:t>4/15/2021</a:t>
            </a:fld>
            <a:endParaRPr lang="en-US" dirty="0"/>
          </a:p>
        </p:txBody>
      </p:sp>
      <p:sp>
        <p:nvSpPr>
          <p:cNvPr id="5" name="Footer Placeholder 4">
            <a:extLst>
              <a:ext uri="{FF2B5EF4-FFF2-40B4-BE49-F238E27FC236}">
                <a16:creationId xmlns:a16="http://schemas.microsoft.com/office/drawing/2014/main" id="{436B4E89-01FB-4F93-B1BF-B05BB870426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6FEB88E-9068-4651-AD1A-199B294E81E0}"/>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523047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26ADA6-32C7-6D47-94AB-D149FA9C1991}"/>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7FDBC8-5F1C-654A-9325-61F4244133F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771FB5C-A5C2-4C44-A9DF-4F6A196EC0F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06C45-97B4-7545-8562-07255BCE2FE0}" type="slidenum">
              <a:rPr lang="en-US" smtClean="0"/>
              <a:t>‹#›</a:t>
            </a:fld>
            <a:endParaRPr lang="en-US"/>
          </a:p>
        </p:txBody>
      </p:sp>
    </p:spTree>
    <p:extLst>
      <p:ext uri="{BB962C8B-B14F-4D97-AF65-F5344CB8AC3E}">
        <p14:creationId xmlns:p14="http://schemas.microsoft.com/office/powerpoint/2010/main" val="1008080449"/>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4" r:id="rId3"/>
    <p:sldLayoutId id="2147483665" r:id="rId4"/>
  </p:sldLayoutIdLst>
  <p:txStyles>
    <p:titleStyle>
      <a:lvl1pPr algn="l" defTabSz="914400" rtl="0" eaLnBrk="1" latinLnBrk="0" hangingPunct="1">
        <a:lnSpc>
          <a:spcPct val="90000"/>
        </a:lnSpc>
        <a:spcBef>
          <a:spcPct val="0"/>
        </a:spcBef>
        <a:buNone/>
        <a:defRPr sz="4400" b="1" i="0" kern="1200">
          <a:solidFill>
            <a:srgbClr val="E84A27"/>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329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3294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3294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3294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3294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FF3BFC-C1E9-48E7-8B76-FD4F9A13A786}"/>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8A6AC2-7CAE-49FC-910A-39EDD9CB1D6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B4CF80-9029-4538-A5F7-B00ADE47DA40}"/>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CD8A92E-5FF9-8143-81B3-CCB531513398}" type="datetimeFigureOut">
              <a:rPr lang="en-US" smtClean="0"/>
              <a:t>4/15/2021</a:t>
            </a:fld>
            <a:endParaRPr lang="en-US" dirty="0"/>
          </a:p>
        </p:txBody>
      </p:sp>
      <p:sp>
        <p:nvSpPr>
          <p:cNvPr id="5" name="Footer Placeholder 4">
            <a:extLst>
              <a:ext uri="{FF2B5EF4-FFF2-40B4-BE49-F238E27FC236}">
                <a16:creationId xmlns:a16="http://schemas.microsoft.com/office/drawing/2014/main" id="{5C89A228-3388-4A6D-BD48-5B194617A4F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F05753F-BCFA-4791-AEDD-83D76B7553D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059706362"/>
      </p:ext>
    </p:extLst>
  </p:cSld>
  <p:clrMap bg1="lt1" tx1="dk1" bg2="lt2" tx2="dk2" accent1="accent1" accent2="accent2" accent3="accent3" accent4="accent4" accent5="accent5" accent6="accent6" hlink="hlink" folHlink="folHlink"/>
  <p:sldLayoutIdLst>
    <p:sldLayoutId id="2147483681" r:id="rId1"/>
    <p:sldLayoutId id="2147483680" r:id="rId2"/>
    <p:sldLayoutId id="2147483676" r:id="rId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cs.wikipedia.org/wiki/COVID-19" TargetMode="External"/><Relationship Id="rId5" Type="http://schemas.openxmlformats.org/officeDocument/2006/relationships/image" Target="../media/image6.png"/><Relationship Id="rId4" Type="http://schemas.openxmlformats.org/officeDocument/2006/relationships/hyperlink" Target="http://field-negro.blogspot.com/2010/07/heatwave.html"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policyoptions.irpp.org/magazines/july-2020/global-health-coodination-necessary-in-a-pandemic/" TargetMode="External"/><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www.getrealphilippines.com/2015/06/fatal-pollution-being-in-edsa-every-day-is-as-dangerous-as-smoking-atmosphere-expert/" TargetMode="External"/><Relationship Id="rId5" Type="http://schemas.openxmlformats.org/officeDocument/2006/relationships/image" Target="../media/image25.jp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hyperlink" Target="http://asthmanallergy.blogspot.com/2010/11/hayfever-symptoms-and-remedies.html" TargetMode="External"/><Relationship Id="rId4" Type="http://schemas.openxmlformats.org/officeDocument/2006/relationships/image" Target="../media/image31.jp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hyperlink" Target="https://pxhere.com/en/photo/1066625" TargetMode="External"/><Relationship Id="rId5" Type="http://schemas.openxmlformats.org/officeDocument/2006/relationships/image" Target="../media/image36.jp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hyperlink" Target="https://clamorworld.com/kidney-health-what-you-must-know/"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39.jpg"/><Relationship Id="rId5" Type="http://schemas.openxmlformats.org/officeDocument/2006/relationships/image" Target="../media/image21.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38.png"/><Relationship Id="rId4" Type="http://schemas.openxmlformats.org/officeDocument/2006/relationships/hyperlink" Target="http://flickr.com/photos/oxfam/10777414766"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png"/><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hyperlink" Target="https://www.frontiersin.org/articles/10.3389/fimmu.2020.570251/full"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sv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sv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6.png"/><Relationship Id="rId7" Type="http://schemas.openxmlformats.org/officeDocument/2006/relationships/hyperlink" Target="https://en.wikipedia.org/wiki/Emergency_evacuation"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68.jpg"/><Relationship Id="rId5" Type="http://schemas.openxmlformats.org/officeDocument/2006/relationships/image" Target="../media/image44.pn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74.png"/></Relationships>
</file>

<file path=ppt/slides/_rels/slide3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cs.wikipedia.org/wiki/COVID-19" TargetMode="External"/><Relationship Id="rId5" Type="http://schemas.openxmlformats.org/officeDocument/2006/relationships/image" Target="../media/image6.png"/><Relationship Id="rId4" Type="http://schemas.openxmlformats.org/officeDocument/2006/relationships/hyperlink" Target="http://field-negro.blogspot.com/2010/07/heatwave.html"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blogjob.com/trmeson/8-ways-to-improve-patient-satisfaction/" TargetMode="External"/><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3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hyperlink" Target="https://en.wikipedia.org/wiki/Manipal_University" TargetMode="External"/><Relationship Id="rId4" Type="http://schemas.openxmlformats.org/officeDocument/2006/relationships/image" Target="../media/image84.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hyperlink" Target="http://paperimagerydesigns.blogspot.com/2010/04/flatted-bottle-caps-sizzix-way.html" TargetMode="External"/><Relationship Id="rId2" Type="http://schemas.openxmlformats.org/officeDocument/2006/relationships/image" Target="../media/image87.jpg"/><Relationship Id="rId1" Type="http://schemas.openxmlformats.org/officeDocument/2006/relationships/slideLayout" Target="../slideLayouts/slideLayout2.xml"/><Relationship Id="rId6" Type="http://schemas.openxmlformats.org/officeDocument/2006/relationships/hyperlink" Target="https://creativecommons.org/licenses/by-nc-nd/3.0/" TargetMode="External"/><Relationship Id="rId5" Type="http://schemas.openxmlformats.org/officeDocument/2006/relationships/hyperlink" Target="http://truestorieshonestlies.blogspot.com/2015/01/ask-storyteller-your-turn.html" TargetMode="External"/><Relationship Id="rId4" Type="http://schemas.openxmlformats.org/officeDocument/2006/relationships/image" Target="../media/image88.jpg"/></Relationships>
</file>

<file path=ppt/slides/_rels/slide42.xml.rels><?xml version="1.0" encoding="UTF-8" standalone="yes"?>
<Relationships xmlns="http://schemas.openxmlformats.org/package/2006/relationships"><Relationship Id="rId3" Type="http://schemas.openxmlformats.org/officeDocument/2006/relationships/hyperlink" Target="https://doi.org/" TargetMode="External"/><Relationship Id="rId2" Type="http://schemas.openxmlformats.org/officeDocument/2006/relationships/hyperlink" Target="https://www.bettergov.org/news/interactive-map-pollution-hits-chicagos-west-south-sides-hardest" TargetMode="External"/><Relationship Id="rId1" Type="http://schemas.openxmlformats.org/officeDocument/2006/relationships/slideLayout" Target="../slideLayouts/slideLayout2.xml"/><Relationship Id="rId4" Type="http://schemas.openxmlformats.org/officeDocument/2006/relationships/hyperlink" Target="http://dx.doi.org/10.15585/mmwr.mm7010e4" TargetMode="External"/></Relationships>
</file>

<file path=ppt/slides/_rels/slide43.xml.rels><?xml version="1.0" encoding="UTF-8" standalone="yes"?>
<Relationships xmlns="http://schemas.openxmlformats.org/package/2006/relationships"><Relationship Id="rId2" Type="http://schemas.openxmlformats.org/officeDocument/2006/relationships/hyperlink" Target="https://ajph.aphapublications.org/doi/abs/10.2105/AJPH.2020.305953"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hyperlink" Target="http://www.hsph.harvard.edu/" TargetMode="External"/><Relationship Id="rId13" Type="http://schemas.openxmlformats.org/officeDocument/2006/relationships/hyperlink" Target="http://www.rainforestalliance.org/" TargetMode="External"/><Relationship Id="rId3" Type="http://schemas.openxmlformats.org/officeDocument/2006/relationships/hyperlink" Target="http://www.biologicaldiversity.com/" TargetMode="External"/><Relationship Id="rId7" Type="http://schemas.openxmlformats.org/officeDocument/2006/relationships/hyperlink" Target="http://www.epa.gov/" TargetMode="External"/><Relationship Id="rId12" Type="http://schemas.openxmlformats.org/officeDocument/2006/relationships/hyperlink" Target="http://www.propublica.org/" TargetMode="External"/><Relationship Id="rId2" Type="http://schemas.openxmlformats.org/officeDocument/2006/relationships/hyperlink" Target="http://www.axios.com/" TargetMode="External"/><Relationship Id="rId16" Type="http://schemas.openxmlformats.org/officeDocument/2006/relationships/hyperlink" Target="http://www.who.int/" TargetMode="External"/><Relationship Id="rId1" Type="http://schemas.openxmlformats.org/officeDocument/2006/relationships/slideLayout" Target="../slideLayouts/slideLayout2.xml"/><Relationship Id="rId6" Type="http://schemas.openxmlformats.org/officeDocument/2006/relationships/hyperlink" Target="http://www.cnbc.com/" TargetMode="External"/><Relationship Id="rId11" Type="http://schemas.openxmlformats.org/officeDocument/2006/relationships/hyperlink" Target="http://www.lung.org/" TargetMode="External"/><Relationship Id="rId5" Type="http://schemas.openxmlformats.org/officeDocument/2006/relationships/hyperlink" Target="http://www.climatecentral.org/" TargetMode="External"/><Relationship Id="rId15" Type="http://schemas.openxmlformats.org/officeDocument/2006/relationships/hyperlink" Target="http://www.usatoday.com/" TargetMode="External"/><Relationship Id="rId10" Type="http://schemas.openxmlformats.org/officeDocument/2006/relationships/hyperlink" Target="http://www.thelancet.com/" TargetMode="External"/><Relationship Id="rId4" Type="http://schemas.openxmlformats.org/officeDocument/2006/relationships/hyperlink" Target="http://www.cdc.gov/" TargetMode="External"/><Relationship Id="rId9" Type="http://schemas.openxmlformats.org/officeDocument/2006/relationships/hyperlink" Target="http://www.insideclimatenews.org/" TargetMode="External"/><Relationship Id="rId14" Type="http://schemas.openxmlformats.org/officeDocument/2006/relationships/hyperlink" Target="http://www.supplychaindive.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cs.wikipedia.org/wiki/COVID-19" TargetMode="External"/><Relationship Id="rId5" Type="http://schemas.openxmlformats.org/officeDocument/2006/relationships/image" Target="../media/image6.png"/><Relationship Id="rId4" Type="http://schemas.openxmlformats.org/officeDocument/2006/relationships/hyperlink" Target="http://field-negro.blogspot.com/2010/07/heatwave.htm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www.biologicaldiversity.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FB001E-73E3-7042-A59A-A694342BC1F4}"/>
              </a:ext>
            </a:extLst>
          </p:cNvPr>
          <p:cNvSpPr>
            <a:spLocks noGrp="1"/>
          </p:cNvSpPr>
          <p:nvPr>
            <p:ph idx="4294967295"/>
          </p:nvPr>
        </p:nvSpPr>
        <p:spPr>
          <a:xfrm>
            <a:off x="279400" y="827049"/>
            <a:ext cx="8648700" cy="3625895"/>
          </a:xfrm>
        </p:spPr>
        <p:txBody>
          <a:bodyPr>
            <a:normAutofit lnSpcReduction="10000"/>
          </a:bodyPr>
          <a:lstStyle/>
          <a:p>
            <a:pPr marL="0" indent="0" algn="ctr">
              <a:buNone/>
            </a:pPr>
            <a:endParaRPr lang="en-US" b="1" dirty="0">
              <a:solidFill>
                <a:schemeClr val="tx1"/>
              </a:solidFill>
            </a:endParaRPr>
          </a:p>
          <a:p>
            <a:pPr marL="0" indent="0" algn="ctr">
              <a:buNone/>
            </a:pPr>
            <a:r>
              <a:rPr lang="en-US" sz="3200" b="1" dirty="0">
                <a:solidFill>
                  <a:schemeClr val="tx1"/>
                </a:solidFill>
              </a:rPr>
              <a:t>Shared Drivers of COVID19 and Climate Change</a:t>
            </a:r>
            <a:br>
              <a:rPr lang="en-US" sz="3200" b="1" dirty="0">
                <a:solidFill>
                  <a:schemeClr val="tx1"/>
                </a:solidFill>
              </a:rPr>
            </a:br>
            <a:r>
              <a:rPr lang="en-US" sz="3200" b="1" dirty="0">
                <a:solidFill>
                  <a:schemeClr val="tx1"/>
                </a:solidFill>
              </a:rPr>
              <a:t>Challenge and Opportunities</a:t>
            </a:r>
            <a:br>
              <a:rPr lang="en-US" sz="4000" b="1" dirty="0">
                <a:solidFill>
                  <a:schemeClr val="tx1"/>
                </a:solidFill>
              </a:rPr>
            </a:br>
            <a:br>
              <a:rPr lang="en-US" sz="2400" b="1" dirty="0">
                <a:solidFill>
                  <a:schemeClr val="tx1"/>
                </a:solidFill>
              </a:rPr>
            </a:br>
            <a:r>
              <a:rPr lang="en-US" b="1" dirty="0"/>
              <a:t>Climate Change and Health</a:t>
            </a:r>
          </a:p>
          <a:p>
            <a:pPr marL="0" indent="0" algn="ctr">
              <a:buNone/>
            </a:pPr>
            <a:r>
              <a:rPr lang="en-US" sz="1400" b="1" dirty="0"/>
              <a:t>MPHP 441</a:t>
            </a:r>
          </a:p>
          <a:p>
            <a:pPr marL="0" indent="0" algn="ctr">
              <a:buNone/>
            </a:pPr>
            <a:endParaRPr lang="en-US" sz="1400" b="1" dirty="0"/>
          </a:p>
          <a:p>
            <a:pPr marL="0" indent="0" algn="ctr">
              <a:buNone/>
            </a:pPr>
            <a:endParaRPr lang="en-US" sz="1800" b="1" dirty="0">
              <a:solidFill>
                <a:schemeClr val="tx1"/>
              </a:solidFill>
            </a:endParaRPr>
          </a:p>
          <a:p>
            <a:pPr marL="0" indent="0" algn="ctr">
              <a:buNone/>
            </a:pPr>
            <a:r>
              <a:rPr lang="en-US" sz="1800" b="1" dirty="0">
                <a:solidFill>
                  <a:schemeClr val="tx1"/>
                </a:solidFill>
              </a:rPr>
              <a:t>Holly Rosencranz, MD </a:t>
            </a:r>
            <a:br>
              <a:rPr lang="en-US" sz="1800" b="1" dirty="0">
                <a:solidFill>
                  <a:schemeClr val="tx1"/>
                </a:solidFill>
              </a:rPr>
            </a:br>
            <a:r>
              <a:rPr lang="en-US" sz="1800" b="1" dirty="0">
                <a:solidFill>
                  <a:schemeClr val="tx1"/>
                </a:solidFill>
              </a:rPr>
              <a:t>      April 2021 </a:t>
            </a:r>
            <a:endParaRPr lang="en-US" sz="1800" dirty="0"/>
          </a:p>
        </p:txBody>
      </p:sp>
      <p:sp>
        <p:nvSpPr>
          <p:cNvPr id="7" name="Title 6">
            <a:extLst>
              <a:ext uri="{FF2B5EF4-FFF2-40B4-BE49-F238E27FC236}">
                <a16:creationId xmlns:a16="http://schemas.microsoft.com/office/drawing/2014/main" id="{7A9D44BD-8B25-3844-8541-0BD82E5BE27A}"/>
              </a:ext>
            </a:extLst>
          </p:cNvPr>
          <p:cNvSpPr>
            <a:spLocks noGrp="1"/>
          </p:cNvSpPr>
          <p:nvPr>
            <p:ph type="title" idx="4294967295"/>
          </p:nvPr>
        </p:nvSpPr>
        <p:spPr>
          <a:xfrm>
            <a:off x="215900" y="365126"/>
            <a:ext cx="8648700" cy="923847"/>
          </a:xfrm>
        </p:spPr>
        <p:txBody>
          <a:bodyPr>
            <a:normAutofit fontScale="90000"/>
          </a:bodyPr>
          <a:lstStyle/>
          <a:p>
            <a:br>
              <a:rPr lang="en-US" dirty="0">
                <a:solidFill>
                  <a:srgbClr val="002060"/>
                </a:solidFill>
                <a:latin typeface="+mn-lt"/>
              </a:rPr>
            </a:br>
            <a:endParaRPr lang="en-US" dirty="0">
              <a:solidFill>
                <a:srgbClr val="002060"/>
              </a:solidFill>
              <a:latin typeface="+mn-lt"/>
            </a:endParaRPr>
          </a:p>
        </p:txBody>
      </p:sp>
      <p:pic>
        <p:nvPicPr>
          <p:cNvPr id="5" name="Picture 4" descr="Calendar&#10;&#10;Description automatically generated">
            <a:extLst>
              <a:ext uri="{FF2B5EF4-FFF2-40B4-BE49-F238E27FC236}">
                <a16:creationId xmlns:a16="http://schemas.microsoft.com/office/drawing/2014/main" id="{27A8B00B-6256-45FA-9A49-FB7E5F009F6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02270" y="3607237"/>
            <a:ext cx="2995141" cy="2246355"/>
          </a:xfrm>
          <a:prstGeom prst="rect">
            <a:avLst/>
          </a:prstGeom>
        </p:spPr>
      </p:pic>
      <p:pic>
        <p:nvPicPr>
          <p:cNvPr id="9" name="Picture 8" descr="A picture containing cake, decorated, fruit, plant&#10;&#10;Description automatically generated">
            <a:extLst>
              <a:ext uri="{FF2B5EF4-FFF2-40B4-BE49-F238E27FC236}">
                <a16:creationId xmlns:a16="http://schemas.microsoft.com/office/drawing/2014/main" id="{7FECA651-9CF7-4DF4-BE96-E6C6EBC1338E}"/>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462584" y="3548510"/>
            <a:ext cx="2303162" cy="2305082"/>
          </a:xfrm>
          <a:prstGeom prst="rect">
            <a:avLst/>
          </a:prstGeom>
        </p:spPr>
      </p:pic>
    </p:spTree>
    <p:extLst>
      <p:ext uri="{BB962C8B-B14F-4D97-AF65-F5344CB8AC3E}">
        <p14:creationId xmlns:p14="http://schemas.microsoft.com/office/powerpoint/2010/main" val="34405438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BC40F8-78B8-47EA-9043-23DCF15261C7}"/>
              </a:ext>
            </a:extLst>
          </p:cNvPr>
          <p:cNvSpPr/>
          <p:nvPr/>
        </p:nvSpPr>
        <p:spPr>
          <a:xfrm>
            <a:off x="2533880" y="4061551"/>
            <a:ext cx="6120263" cy="1477328"/>
          </a:xfrm>
          <a:prstGeom prst="rect">
            <a:avLst/>
          </a:prstGeom>
        </p:spPr>
        <p:txBody>
          <a:bodyPr wrap="square">
            <a:spAutoFit/>
          </a:bodyPr>
          <a:lstStyle/>
          <a:p>
            <a:r>
              <a:rPr lang="en-US" dirty="0">
                <a:solidFill>
                  <a:srgbClr val="3C4245"/>
                </a:solidFill>
                <a:latin typeface="Arial" panose="020B0604020202020204" pitchFamily="34" charset="0"/>
              </a:rPr>
              <a:t>“our ability to prevent and respond to future pandemics depends on </a:t>
            </a:r>
            <a:r>
              <a:rPr lang="en-US" b="1" dirty="0">
                <a:solidFill>
                  <a:srgbClr val="3C4245"/>
                </a:solidFill>
                <a:latin typeface="Arial" panose="020B0604020202020204" pitchFamily="34" charset="0"/>
              </a:rPr>
              <a:t>identifying the natural reservoirs and intermediate hosts of SARS-CoV-2 and the natural events that propelled the novel coronavirus onto the world stage” </a:t>
            </a:r>
            <a:r>
              <a:rPr lang="en-US" sz="1100" b="1" dirty="0">
                <a:solidFill>
                  <a:srgbClr val="3C4245"/>
                </a:solidFill>
                <a:latin typeface="Arial" panose="020B0604020202020204" pitchFamily="34" charset="0"/>
              </a:rPr>
              <a:t>Director-General of WHO</a:t>
            </a:r>
            <a:endParaRPr lang="en-US" sz="1100" b="1" dirty="0"/>
          </a:p>
        </p:txBody>
      </p:sp>
      <p:pic>
        <p:nvPicPr>
          <p:cNvPr id="3" name="Picture 2">
            <a:extLst>
              <a:ext uri="{FF2B5EF4-FFF2-40B4-BE49-F238E27FC236}">
                <a16:creationId xmlns:a16="http://schemas.microsoft.com/office/drawing/2014/main" id="{B2FCC976-FB1A-4E06-AC60-EF631F7896E9}"/>
              </a:ext>
            </a:extLst>
          </p:cNvPr>
          <p:cNvPicPr>
            <a:picLocks noChangeAspect="1"/>
          </p:cNvPicPr>
          <p:nvPr/>
        </p:nvPicPr>
        <p:blipFill>
          <a:blip r:embed="rId3"/>
          <a:stretch>
            <a:fillRect/>
          </a:stretch>
        </p:blipFill>
        <p:spPr>
          <a:xfrm>
            <a:off x="612177" y="121052"/>
            <a:ext cx="4728087" cy="3688947"/>
          </a:xfrm>
          <a:prstGeom prst="rect">
            <a:avLst/>
          </a:prstGeom>
        </p:spPr>
      </p:pic>
      <p:sp>
        <p:nvSpPr>
          <p:cNvPr id="4" name="Rectangle 3">
            <a:extLst>
              <a:ext uri="{FF2B5EF4-FFF2-40B4-BE49-F238E27FC236}">
                <a16:creationId xmlns:a16="http://schemas.microsoft.com/office/drawing/2014/main" id="{6EF1A9FB-2BE1-4D12-812D-D3CB4C37F16E}"/>
              </a:ext>
            </a:extLst>
          </p:cNvPr>
          <p:cNvSpPr/>
          <p:nvPr/>
        </p:nvSpPr>
        <p:spPr>
          <a:xfrm>
            <a:off x="612178" y="121052"/>
            <a:ext cx="4728087" cy="3688947"/>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C410A3A-DED2-4103-BFF3-DDD05322EBD9}"/>
              </a:ext>
            </a:extLst>
          </p:cNvPr>
          <p:cNvSpPr/>
          <p:nvPr/>
        </p:nvSpPr>
        <p:spPr>
          <a:xfrm>
            <a:off x="2533880" y="4061552"/>
            <a:ext cx="5932583" cy="1477328"/>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1097C59-6CF4-4409-B0DD-517E18B8F04F}"/>
              </a:ext>
            </a:extLst>
          </p:cNvPr>
          <p:cNvSpPr/>
          <p:nvPr/>
        </p:nvSpPr>
        <p:spPr>
          <a:xfrm>
            <a:off x="3421380" y="350520"/>
            <a:ext cx="1918885" cy="4114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30 March 2021</a:t>
            </a:r>
          </a:p>
        </p:txBody>
      </p:sp>
      <p:pic>
        <p:nvPicPr>
          <p:cNvPr id="8" name="Picture 7">
            <a:extLst>
              <a:ext uri="{FF2B5EF4-FFF2-40B4-BE49-F238E27FC236}">
                <a16:creationId xmlns:a16="http://schemas.microsoft.com/office/drawing/2014/main" id="{FF7551F2-C4FB-41B7-A624-9D962561A5F4}"/>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5592639" y="566815"/>
            <a:ext cx="3153972" cy="2499626"/>
          </a:xfrm>
          <a:prstGeom prst="rect">
            <a:avLst/>
          </a:prstGeom>
        </p:spPr>
      </p:pic>
      <p:sp>
        <p:nvSpPr>
          <p:cNvPr id="7" name="TextBox 6">
            <a:extLst>
              <a:ext uri="{FF2B5EF4-FFF2-40B4-BE49-F238E27FC236}">
                <a16:creationId xmlns:a16="http://schemas.microsoft.com/office/drawing/2014/main" id="{CBA1ACAA-952F-4CEF-B379-202307FD21C7}"/>
              </a:ext>
            </a:extLst>
          </p:cNvPr>
          <p:cNvSpPr txBox="1"/>
          <p:nvPr/>
        </p:nvSpPr>
        <p:spPr>
          <a:xfrm>
            <a:off x="8075304" y="6395489"/>
            <a:ext cx="1157677" cy="276999"/>
          </a:xfrm>
          <a:prstGeom prst="rect">
            <a:avLst/>
          </a:prstGeom>
          <a:noFill/>
        </p:spPr>
        <p:txBody>
          <a:bodyPr wrap="square" rtlCol="0">
            <a:spAutoFit/>
          </a:bodyPr>
          <a:lstStyle/>
          <a:p>
            <a:r>
              <a:rPr lang="en-US" sz="1200" dirty="0"/>
              <a:t>who.int</a:t>
            </a:r>
          </a:p>
        </p:txBody>
      </p:sp>
    </p:spTree>
    <p:extLst>
      <p:ext uri="{BB962C8B-B14F-4D97-AF65-F5344CB8AC3E}">
        <p14:creationId xmlns:p14="http://schemas.microsoft.com/office/powerpoint/2010/main" val="41270935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A9D44BD-8B25-3844-8541-0BD82E5BE27A}"/>
              </a:ext>
            </a:extLst>
          </p:cNvPr>
          <p:cNvSpPr>
            <a:spLocks noGrp="1"/>
          </p:cNvSpPr>
          <p:nvPr>
            <p:ph type="title" idx="4294967295"/>
          </p:nvPr>
        </p:nvSpPr>
        <p:spPr>
          <a:xfrm>
            <a:off x="215900" y="365126"/>
            <a:ext cx="8648700" cy="1325563"/>
          </a:xfrm>
        </p:spPr>
        <p:txBody>
          <a:bodyPr>
            <a:normAutofit/>
          </a:bodyPr>
          <a:lstStyle/>
          <a:p>
            <a:r>
              <a:rPr lang="en-US" sz="3600" dirty="0">
                <a:solidFill>
                  <a:srgbClr val="002060"/>
                </a:solidFill>
                <a:latin typeface="+mn-lt"/>
              </a:rPr>
              <a:t>Shared Disproportionate Impacts</a:t>
            </a:r>
          </a:p>
        </p:txBody>
      </p:sp>
      <p:sp>
        <p:nvSpPr>
          <p:cNvPr id="5" name="Rectangle 4">
            <a:extLst>
              <a:ext uri="{FF2B5EF4-FFF2-40B4-BE49-F238E27FC236}">
                <a16:creationId xmlns:a16="http://schemas.microsoft.com/office/drawing/2014/main" id="{23AF361F-7884-4696-93C7-892452B0BE10}"/>
              </a:ext>
            </a:extLst>
          </p:cNvPr>
          <p:cNvSpPr/>
          <p:nvPr/>
        </p:nvSpPr>
        <p:spPr>
          <a:xfrm>
            <a:off x="2286000" y="2690336"/>
            <a:ext cx="4572000" cy="369332"/>
          </a:xfrm>
          <a:prstGeom prst="rect">
            <a:avLst/>
          </a:prstGeom>
        </p:spPr>
        <p:txBody>
          <a:bodyPr>
            <a:spAutoFit/>
          </a:bodyPr>
          <a:lstStyle/>
          <a:p>
            <a:r>
              <a:rPr lang="en-US" dirty="0"/>
              <a:t> </a:t>
            </a:r>
          </a:p>
        </p:txBody>
      </p:sp>
      <p:sp>
        <p:nvSpPr>
          <p:cNvPr id="8" name="TextBox 7">
            <a:extLst>
              <a:ext uri="{FF2B5EF4-FFF2-40B4-BE49-F238E27FC236}">
                <a16:creationId xmlns:a16="http://schemas.microsoft.com/office/drawing/2014/main" id="{6B605143-0035-447E-92F3-1A6426E0A796}"/>
              </a:ext>
            </a:extLst>
          </p:cNvPr>
          <p:cNvSpPr txBox="1"/>
          <p:nvPr/>
        </p:nvSpPr>
        <p:spPr>
          <a:xfrm>
            <a:off x="275646" y="3115056"/>
            <a:ext cx="7327232" cy="1200329"/>
          </a:xfrm>
          <a:prstGeom prst="rect">
            <a:avLst/>
          </a:prstGeom>
          <a:noFill/>
        </p:spPr>
        <p:txBody>
          <a:bodyPr wrap="square" rtlCol="0">
            <a:spAutoFit/>
          </a:bodyPr>
          <a:lstStyle/>
          <a:p>
            <a:r>
              <a:rPr lang="en-US" dirty="0"/>
              <a:t>The COVID-19 pandemic has highlighted the scale of </a:t>
            </a:r>
            <a:r>
              <a:rPr lang="en-US" b="1" dirty="0"/>
              <a:t>health inequalities </a:t>
            </a:r>
            <a:r>
              <a:rPr lang="en-US" dirty="0"/>
              <a:t>at all levels.  It has </a:t>
            </a:r>
            <a:r>
              <a:rPr lang="en-US" b="1" dirty="0"/>
              <a:t>disproportionately affected communities already suffering from poor health and living in vulnerable conditions</a:t>
            </a:r>
            <a:r>
              <a:rPr lang="en-US" dirty="0"/>
              <a:t>, leading to increases in mortality and disastrous economic damage</a:t>
            </a:r>
          </a:p>
        </p:txBody>
      </p:sp>
      <p:pic>
        <p:nvPicPr>
          <p:cNvPr id="10" name="Picture 9">
            <a:extLst>
              <a:ext uri="{FF2B5EF4-FFF2-40B4-BE49-F238E27FC236}">
                <a16:creationId xmlns:a16="http://schemas.microsoft.com/office/drawing/2014/main" id="{C2168693-FBF7-40D8-AB73-31FF56685F93}"/>
              </a:ext>
            </a:extLst>
          </p:cNvPr>
          <p:cNvPicPr>
            <a:picLocks noChangeAspect="1"/>
          </p:cNvPicPr>
          <p:nvPr/>
        </p:nvPicPr>
        <p:blipFill>
          <a:blip r:embed="rId3"/>
          <a:stretch>
            <a:fillRect/>
          </a:stretch>
        </p:blipFill>
        <p:spPr>
          <a:xfrm>
            <a:off x="215900" y="1747407"/>
            <a:ext cx="4470400" cy="1070472"/>
          </a:xfrm>
          <a:prstGeom prst="rect">
            <a:avLst/>
          </a:prstGeom>
        </p:spPr>
      </p:pic>
      <p:pic>
        <p:nvPicPr>
          <p:cNvPr id="13" name="Picture 12">
            <a:extLst>
              <a:ext uri="{FF2B5EF4-FFF2-40B4-BE49-F238E27FC236}">
                <a16:creationId xmlns:a16="http://schemas.microsoft.com/office/drawing/2014/main" id="{B809F450-C57D-4343-B61E-F5D3AA90F690}"/>
              </a:ext>
            </a:extLst>
          </p:cNvPr>
          <p:cNvPicPr>
            <a:picLocks noChangeAspect="1"/>
          </p:cNvPicPr>
          <p:nvPr/>
        </p:nvPicPr>
        <p:blipFill>
          <a:blip r:embed="rId4"/>
          <a:stretch>
            <a:fillRect/>
          </a:stretch>
        </p:blipFill>
        <p:spPr>
          <a:xfrm>
            <a:off x="5026063" y="4182306"/>
            <a:ext cx="3285730" cy="3348652"/>
          </a:xfrm>
          <a:prstGeom prst="rect">
            <a:avLst/>
          </a:prstGeom>
        </p:spPr>
      </p:pic>
      <p:sp>
        <p:nvSpPr>
          <p:cNvPr id="2" name="TextBox 1">
            <a:extLst>
              <a:ext uri="{FF2B5EF4-FFF2-40B4-BE49-F238E27FC236}">
                <a16:creationId xmlns:a16="http://schemas.microsoft.com/office/drawing/2014/main" id="{165A4A65-AE4D-4847-960A-4C458FF3D56B}"/>
              </a:ext>
            </a:extLst>
          </p:cNvPr>
          <p:cNvSpPr txBox="1"/>
          <p:nvPr/>
        </p:nvSpPr>
        <p:spPr>
          <a:xfrm>
            <a:off x="7680932" y="6452440"/>
            <a:ext cx="1261722" cy="276999"/>
          </a:xfrm>
          <a:prstGeom prst="rect">
            <a:avLst/>
          </a:prstGeom>
          <a:noFill/>
        </p:spPr>
        <p:txBody>
          <a:bodyPr wrap="square" rtlCol="0">
            <a:spAutoFit/>
          </a:bodyPr>
          <a:lstStyle/>
          <a:p>
            <a:r>
              <a:rPr lang="en-US" sz="1200" dirty="0"/>
              <a:t>who.int</a:t>
            </a:r>
          </a:p>
        </p:txBody>
      </p:sp>
    </p:spTree>
    <p:extLst>
      <p:ext uri="{BB962C8B-B14F-4D97-AF65-F5344CB8AC3E}">
        <p14:creationId xmlns:p14="http://schemas.microsoft.com/office/powerpoint/2010/main" val="3932083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8c832ff79b_2_50"/>
          <p:cNvSpPr txBox="1">
            <a:spLocks noGrp="1"/>
          </p:cNvSpPr>
          <p:nvPr>
            <p:ph type="title" idx="4294967295"/>
          </p:nvPr>
        </p:nvSpPr>
        <p:spPr>
          <a:xfrm>
            <a:off x="-1" y="634604"/>
            <a:ext cx="8725359" cy="1085014"/>
          </a:xfrm>
          <a:prstGeom prst="rect">
            <a:avLst/>
          </a:prstGeom>
          <a:noFill/>
          <a:ln>
            <a:noFill/>
          </a:ln>
        </p:spPr>
        <p:txBody>
          <a:bodyPr spcFirstLastPara="1" vert="horz" wrap="square" lIns="68569" tIns="34275" rIns="68569" bIns="34275" rtlCol="0" anchor="t" anchorCtr="0">
            <a:noAutofit/>
          </a:bodyPr>
          <a:lstStyle/>
          <a:p>
            <a:pPr algn="ctr">
              <a:spcBef>
                <a:spcPts val="0"/>
              </a:spcBef>
              <a:buClr>
                <a:srgbClr val="13294B"/>
              </a:buClr>
              <a:buSzPts val="2800"/>
            </a:pPr>
            <a:r>
              <a:rPr lang="en-US" sz="3600" dirty="0">
                <a:solidFill>
                  <a:schemeClr val="tx1"/>
                </a:solidFill>
                <a:latin typeface="+mn-lt"/>
                <a:cs typeface="Calibri" panose="020F0502020204030204" pitchFamily="34" charset="0"/>
              </a:rPr>
              <a:t>Impacts of COVID19 and Climate Change Shared  by Vulnerable Populations </a:t>
            </a:r>
            <a:br>
              <a:rPr lang="en-US" sz="3600" dirty="0">
                <a:solidFill>
                  <a:schemeClr val="tx1"/>
                </a:solidFill>
                <a:latin typeface="+mn-lt"/>
                <a:cs typeface="Calibri" panose="020F0502020204030204" pitchFamily="34" charset="0"/>
              </a:rPr>
            </a:br>
            <a:endParaRPr sz="3600" dirty="0">
              <a:latin typeface="+mn-lt"/>
            </a:endParaRPr>
          </a:p>
        </p:txBody>
      </p:sp>
      <p:sp>
        <p:nvSpPr>
          <p:cNvPr id="246" name="Google Shape;246;g8c832ff79b_2_50"/>
          <p:cNvSpPr txBox="1">
            <a:spLocks noGrp="1"/>
          </p:cNvSpPr>
          <p:nvPr>
            <p:ph type="body" idx="4294967295"/>
          </p:nvPr>
        </p:nvSpPr>
        <p:spPr>
          <a:xfrm>
            <a:off x="522515" y="2131219"/>
            <a:ext cx="3320020" cy="3239691"/>
          </a:xfrm>
          <a:prstGeom prst="rect">
            <a:avLst/>
          </a:prstGeom>
          <a:noFill/>
          <a:ln>
            <a:noFill/>
          </a:ln>
        </p:spPr>
        <p:txBody>
          <a:bodyPr spcFirstLastPara="1" vert="horz" wrap="square" lIns="68569" tIns="34275" rIns="68569" bIns="34275" rtlCol="0" anchor="t" anchorCtr="0">
            <a:noAutofit/>
          </a:bodyPr>
          <a:lstStyle/>
          <a:p>
            <a:pPr marL="257175" indent="-257175">
              <a:spcBef>
                <a:spcPts val="0"/>
              </a:spcBef>
              <a:buClr>
                <a:schemeClr val="dk1"/>
              </a:buClr>
              <a:buSzPts val="2400"/>
              <a:buFont typeface="Arial"/>
              <a:buChar char="•"/>
            </a:pPr>
            <a:r>
              <a:rPr lang="en-US" sz="2400" dirty="0">
                <a:solidFill>
                  <a:schemeClr val="dk1"/>
                </a:solidFill>
                <a:sym typeface="Trebuchet MS"/>
              </a:rPr>
              <a:t>Low income and minority</a:t>
            </a:r>
          </a:p>
          <a:p>
            <a:pPr marL="257175" indent="-257175">
              <a:spcBef>
                <a:spcPts val="0"/>
              </a:spcBef>
              <a:buClr>
                <a:schemeClr val="dk1"/>
              </a:buClr>
              <a:buSzPts val="2400"/>
              <a:buFont typeface="Arial"/>
              <a:buChar char="•"/>
            </a:pPr>
            <a:r>
              <a:rPr lang="en-US" sz="2400" dirty="0">
                <a:solidFill>
                  <a:schemeClr val="dk1"/>
                </a:solidFill>
                <a:sym typeface="Trebuchet MS"/>
              </a:rPr>
              <a:t>Air pollution exposure</a:t>
            </a:r>
            <a:endParaRPr lang="en-US" sz="2400" dirty="0"/>
          </a:p>
          <a:p>
            <a:pPr marL="257175" indent="-257175">
              <a:spcBef>
                <a:spcPts val="360"/>
              </a:spcBef>
              <a:buClr>
                <a:schemeClr val="dk1"/>
              </a:buClr>
              <a:buSzPts val="2400"/>
              <a:buFont typeface="Arial"/>
              <a:buChar char="•"/>
            </a:pPr>
            <a:r>
              <a:rPr lang="en-US" sz="2400" dirty="0">
                <a:solidFill>
                  <a:schemeClr val="dk1"/>
                </a:solidFill>
                <a:ea typeface="Trebuchet MS"/>
                <a:cs typeface="Trebuchet MS"/>
                <a:sym typeface="Trebuchet MS"/>
              </a:rPr>
              <a:t>Chronic diseases</a:t>
            </a:r>
            <a:endParaRPr lang="en-US" sz="2400" b="1" dirty="0">
              <a:solidFill>
                <a:schemeClr val="dk1"/>
              </a:solidFill>
              <a:ea typeface="Trebuchet MS"/>
              <a:cs typeface="Trebuchet MS"/>
              <a:sym typeface="Trebuchet MS"/>
            </a:endParaRPr>
          </a:p>
          <a:p>
            <a:pPr marL="257175" indent="-257175">
              <a:spcBef>
                <a:spcPts val="360"/>
              </a:spcBef>
              <a:buClr>
                <a:schemeClr val="dk1"/>
              </a:buClr>
              <a:buSzPts val="2400"/>
              <a:buFont typeface="Arial"/>
              <a:buChar char="•"/>
            </a:pPr>
            <a:r>
              <a:rPr lang="en-US" sz="2400" dirty="0">
                <a:solidFill>
                  <a:schemeClr val="dk1"/>
                </a:solidFill>
                <a:sym typeface="Trebuchet MS"/>
              </a:rPr>
              <a:t>Food insecure/obese</a:t>
            </a:r>
          </a:p>
          <a:p>
            <a:pPr marL="257175" indent="-257175">
              <a:spcBef>
                <a:spcPts val="360"/>
              </a:spcBef>
              <a:buClr>
                <a:schemeClr val="dk1"/>
              </a:buClr>
              <a:buSzPts val="2400"/>
              <a:buFont typeface="Arial"/>
              <a:buChar char="•"/>
            </a:pPr>
            <a:r>
              <a:rPr lang="en-US" sz="2400" dirty="0">
                <a:solidFill>
                  <a:schemeClr val="dk1"/>
                </a:solidFill>
                <a:ea typeface="Trebuchet MS"/>
                <a:cs typeface="Trebuchet MS"/>
                <a:sym typeface="Trebuchet MS"/>
              </a:rPr>
              <a:t>Elderly  </a:t>
            </a:r>
            <a:endParaRPr lang="en-US" sz="2400" dirty="0"/>
          </a:p>
          <a:p>
            <a:pPr marL="0" indent="0">
              <a:spcBef>
                <a:spcPts val="360"/>
              </a:spcBef>
              <a:buClr>
                <a:schemeClr val="dk1"/>
              </a:buClr>
              <a:buSzPts val="2400"/>
              <a:buNone/>
            </a:pPr>
            <a:endParaRPr lang="en-US" dirty="0">
              <a:solidFill>
                <a:schemeClr val="dk1"/>
              </a:solidFill>
              <a:sym typeface="Trebuchet MS"/>
            </a:endParaRPr>
          </a:p>
        </p:txBody>
      </p:sp>
      <p:sp>
        <p:nvSpPr>
          <p:cNvPr id="27" name="Rectangle 26">
            <a:extLst>
              <a:ext uri="{FF2B5EF4-FFF2-40B4-BE49-F238E27FC236}">
                <a16:creationId xmlns:a16="http://schemas.microsoft.com/office/drawing/2014/main" id="{3C8D93D2-192A-4518-AA97-1C0DD11B8AF3}"/>
              </a:ext>
            </a:extLst>
          </p:cNvPr>
          <p:cNvSpPr/>
          <p:nvPr/>
        </p:nvSpPr>
        <p:spPr>
          <a:xfrm>
            <a:off x="337581" y="2131219"/>
            <a:ext cx="3689890" cy="2317491"/>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9" name="Picture 228">
            <a:extLst>
              <a:ext uri="{FF2B5EF4-FFF2-40B4-BE49-F238E27FC236}">
                <a16:creationId xmlns:a16="http://schemas.microsoft.com/office/drawing/2014/main" id="{07FB07A1-EFE7-4CF0-860B-05E908C42517}"/>
              </a:ext>
            </a:extLst>
          </p:cNvPr>
          <p:cNvPicPr>
            <a:picLocks noChangeAspect="1"/>
          </p:cNvPicPr>
          <p:nvPr/>
        </p:nvPicPr>
        <p:blipFill>
          <a:blip r:embed="rId3"/>
          <a:stretch>
            <a:fillRect/>
          </a:stretch>
        </p:blipFill>
        <p:spPr>
          <a:xfrm>
            <a:off x="5116531" y="2310227"/>
            <a:ext cx="2822693" cy="517595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62FA6C-E077-4362-903C-E9E1922E306A}"/>
              </a:ext>
            </a:extLst>
          </p:cNvPr>
          <p:cNvPicPr>
            <a:picLocks noChangeAspect="1"/>
          </p:cNvPicPr>
          <p:nvPr/>
        </p:nvPicPr>
        <p:blipFill rotWithShape="1">
          <a:blip r:embed="rId2"/>
          <a:srcRect l="2985" r="3285" b="39876"/>
          <a:stretch/>
        </p:blipFill>
        <p:spPr>
          <a:xfrm>
            <a:off x="71621" y="1023257"/>
            <a:ext cx="9000757" cy="3383280"/>
          </a:xfrm>
          <a:prstGeom prst="rect">
            <a:avLst/>
          </a:prstGeom>
        </p:spPr>
      </p:pic>
      <p:pic>
        <p:nvPicPr>
          <p:cNvPr id="5" name="Picture 4">
            <a:extLst>
              <a:ext uri="{FF2B5EF4-FFF2-40B4-BE49-F238E27FC236}">
                <a16:creationId xmlns:a16="http://schemas.microsoft.com/office/drawing/2014/main" id="{7B900B68-8542-4F0B-B569-B9F3C8D4DA5B}"/>
              </a:ext>
            </a:extLst>
          </p:cNvPr>
          <p:cNvPicPr>
            <a:picLocks noChangeAspect="1"/>
          </p:cNvPicPr>
          <p:nvPr/>
        </p:nvPicPr>
        <p:blipFill rotWithShape="1">
          <a:blip r:embed="rId2"/>
          <a:srcRect l="1941" t="84321" r="84030" b="4217"/>
          <a:stretch/>
        </p:blipFill>
        <p:spPr>
          <a:xfrm>
            <a:off x="7789489" y="6151261"/>
            <a:ext cx="1282889" cy="614149"/>
          </a:xfrm>
          <a:prstGeom prst="rect">
            <a:avLst/>
          </a:prstGeom>
        </p:spPr>
      </p:pic>
    </p:spTree>
    <p:extLst>
      <p:ext uri="{BB962C8B-B14F-4D97-AF65-F5344CB8AC3E}">
        <p14:creationId xmlns:p14="http://schemas.microsoft.com/office/powerpoint/2010/main" val="8046629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E69709-CB8E-4694-8432-1A7ED3E8F5BD}"/>
              </a:ext>
            </a:extLst>
          </p:cNvPr>
          <p:cNvPicPr>
            <a:picLocks noChangeAspect="1"/>
          </p:cNvPicPr>
          <p:nvPr/>
        </p:nvPicPr>
        <p:blipFill>
          <a:blip r:embed="rId3"/>
          <a:stretch>
            <a:fillRect/>
          </a:stretch>
        </p:blipFill>
        <p:spPr>
          <a:xfrm>
            <a:off x="0" y="73042"/>
            <a:ext cx="9144000" cy="3375535"/>
          </a:xfrm>
          <a:prstGeom prst="rect">
            <a:avLst/>
          </a:prstGeom>
        </p:spPr>
      </p:pic>
      <p:sp>
        <p:nvSpPr>
          <p:cNvPr id="3" name="Rectangle 2">
            <a:extLst>
              <a:ext uri="{FF2B5EF4-FFF2-40B4-BE49-F238E27FC236}">
                <a16:creationId xmlns:a16="http://schemas.microsoft.com/office/drawing/2014/main" id="{14C1239D-D1A1-4900-9938-6A4CA2C143E5}"/>
              </a:ext>
            </a:extLst>
          </p:cNvPr>
          <p:cNvSpPr/>
          <p:nvPr/>
        </p:nvSpPr>
        <p:spPr>
          <a:xfrm>
            <a:off x="4478357" y="3734427"/>
            <a:ext cx="4572000" cy="369332"/>
          </a:xfrm>
          <a:prstGeom prst="rect">
            <a:avLst/>
          </a:prstGeom>
        </p:spPr>
        <p:txBody>
          <a:bodyPr>
            <a:spAutoFit/>
          </a:bodyPr>
          <a:lstStyle/>
          <a:p>
            <a:endParaRPr lang="en-US" dirty="0"/>
          </a:p>
        </p:txBody>
      </p:sp>
      <p:sp>
        <p:nvSpPr>
          <p:cNvPr id="4" name="Rectangle 3">
            <a:extLst>
              <a:ext uri="{FF2B5EF4-FFF2-40B4-BE49-F238E27FC236}">
                <a16:creationId xmlns:a16="http://schemas.microsoft.com/office/drawing/2014/main" id="{DC66B6CF-66C0-4051-93BF-D04D3092ADFA}"/>
              </a:ext>
            </a:extLst>
          </p:cNvPr>
          <p:cNvSpPr/>
          <p:nvPr/>
        </p:nvSpPr>
        <p:spPr>
          <a:xfrm>
            <a:off x="739463" y="3809999"/>
            <a:ext cx="7559410" cy="1785104"/>
          </a:xfrm>
          <a:prstGeom prst="rect">
            <a:avLst/>
          </a:prstGeom>
        </p:spPr>
        <p:txBody>
          <a:bodyPr wrap="square">
            <a:spAutoFit/>
          </a:bodyPr>
          <a:lstStyle/>
          <a:p>
            <a:pPr marL="285750" indent="-285750">
              <a:buFont typeface="Arial" panose="020B0604020202020204" pitchFamily="34" charset="0"/>
              <a:buChar char="•"/>
            </a:pPr>
            <a:r>
              <a:rPr lang="en-US" sz="2200" dirty="0"/>
              <a:t>Long-term exposure to PM2.5 leads to large increase in COVID19 death rate. </a:t>
            </a:r>
          </a:p>
          <a:p>
            <a:pPr marL="285750" indent="-285750">
              <a:buFont typeface="Arial" panose="020B0604020202020204" pitchFamily="34" charset="0"/>
              <a:buChar char="•"/>
            </a:pPr>
            <a:r>
              <a:rPr lang="en-US" sz="2200" dirty="0"/>
              <a:t>Higher death rates among the poor and people of color reflect existing health and economic inequalities that both contribute to, and result from, greater exposure to </a:t>
            </a:r>
            <a:r>
              <a:rPr lang="en-US" sz="2200" b="1" dirty="0"/>
              <a:t>air pollution</a:t>
            </a:r>
            <a:r>
              <a:rPr lang="en-US" sz="1600" b="1" dirty="0"/>
              <a:t>. </a:t>
            </a:r>
            <a:r>
              <a:rPr lang="en-US" sz="1600" dirty="0"/>
              <a:t>(Wu,2020)</a:t>
            </a:r>
          </a:p>
        </p:txBody>
      </p:sp>
      <p:sp>
        <p:nvSpPr>
          <p:cNvPr id="5" name="Rectangle 4">
            <a:extLst>
              <a:ext uri="{FF2B5EF4-FFF2-40B4-BE49-F238E27FC236}">
                <a16:creationId xmlns:a16="http://schemas.microsoft.com/office/drawing/2014/main" id="{00E6EFF4-41B4-4D9F-A7A3-1EEFDAA38687}"/>
              </a:ext>
            </a:extLst>
          </p:cNvPr>
          <p:cNvSpPr/>
          <p:nvPr/>
        </p:nvSpPr>
        <p:spPr>
          <a:xfrm>
            <a:off x="7711440" y="6420029"/>
            <a:ext cx="1432560" cy="285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131F33"/>
                </a:solidFill>
              </a:rPr>
              <a:t> </a:t>
            </a:r>
            <a:r>
              <a:rPr lang="en-US" sz="1200" dirty="0">
                <a:solidFill>
                  <a:srgbClr val="131F33"/>
                </a:solidFill>
              </a:rPr>
              <a:t>Wu, 2020 </a:t>
            </a:r>
          </a:p>
        </p:txBody>
      </p:sp>
    </p:spTree>
    <p:extLst>
      <p:ext uri="{BB962C8B-B14F-4D97-AF65-F5344CB8AC3E}">
        <p14:creationId xmlns:p14="http://schemas.microsoft.com/office/powerpoint/2010/main" val="17042689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A9D44BD-8B25-3844-8541-0BD82E5BE27A}"/>
              </a:ext>
            </a:extLst>
          </p:cNvPr>
          <p:cNvSpPr>
            <a:spLocks noGrp="1"/>
          </p:cNvSpPr>
          <p:nvPr>
            <p:ph type="title" idx="4294967295"/>
          </p:nvPr>
        </p:nvSpPr>
        <p:spPr>
          <a:xfrm>
            <a:off x="215900" y="365126"/>
            <a:ext cx="8648700" cy="1325563"/>
          </a:xfrm>
        </p:spPr>
        <p:txBody>
          <a:bodyPr/>
          <a:lstStyle/>
          <a:p>
            <a:r>
              <a:rPr lang="en-US" dirty="0">
                <a:solidFill>
                  <a:srgbClr val="002060"/>
                </a:solidFill>
                <a:latin typeface="+mn-lt"/>
              </a:rPr>
              <a:t>SOCIAL DETERMINANTS OF HEALTH</a:t>
            </a:r>
          </a:p>
        </p:txBody>
      </p:sp>
      <p:sp>
        <p:nvSpPr>
          <p:cNvPr id="5" name="Rectangle 4">
            <a:extLst>
              <a:ext uri="{FF2B5EF4-FFF2-40B4-BE49-F238E27FC236}">
                <a16:creationId xmlns:a16="http://schemas.microsoft.com/office/drawing/2014/main" id="{23AF361F-7884-4696-93C7-892452B0BE10}"/>
              </a:ext>
            </a:extLst>
          </p:cNvPr>
          <p:cNvSpPr/>
          <p:nvPr/>
        </p:nvSpPr>
        <p:spPr>
          <a:xfrm>
            <a:off x="2286000" y="2690336"/>
            <a:ext cx="4572000" cy="369332"/>
          </a:xfrm>
          <a:prstGeom prst="rect">
            <a:avLst/>
          </a:prstGeom>
        </p:spPr>
        <p:txBody>
          <a:bodyPr>
            <a:spAutoFit/>
          </a:bodyPr>
          <a:lstStyle/>
          <a:p>
            <a:r>
              <a:rPr lang="en-US" dirty="0"/>
              <a:t> </a:t>
            </a:r>
          </a:p>
        </p:txBody>
      </p:sp>
      <p:sp>
        <p:nvSpPr>
          <p:cNvPr id="8" name="TextBox 7">
            <a:extLst>
              <a:ext uri="{FF2B5EF4-FFF2-40B4-BE49-F238E27FC236}">
                <a16:creationId xmlns:a16="http://schemas.microsoft.com/office/drawing/2014/main" id="{6B605143-0035-447E-92F3-1A6426E0A796}"/>
              </a:ext>
            </a:extLst>
          </p:cNvPr>
          <p:cNvSpPr txBox="1"/>
          <p:nvPr/>
        </p:nvSpPr>
        <p:spPr>
          <a:xfrm>
            <a:off x="998619" y="3592202"/>
            <a:ext cx="7327232" cy="369332"/>
          </a:xfrm>
          <a:prstGeom prst="rect">
            <a:avLst/>
          </a:prstGeom>
          <a:noFill/>
        </p:spPr>
        <p:txBody>
          <a:bodyPr wrap="square" rtlCol="0">
            <a:spAutoFit/>
          </a:bodyPr>
          <a:lstStyle/>
          <a:p>
            <a:r>
              <a:rPr lang="en-US" dirty="0"/>
              <a:t> </a:t>
            </a:r>
          </a:p>
        </p:txBody>
      </p:sp>
      <p:sp>
        <p:nvSpPr>
          <p:cNvPr id="3" name="Rectangle 2">
            <a:extLst>
              <a:ext uri="{FF2B5EF4-FFF2-40B4-BE49-F238E27FC236}">
                <a16:creationId xmlns:a16="http://schemas.microsoft.com/office/drawing/2014/main" id="{3D082075-C7B8-4305-895B-A8497E8EFCD6}"/>
              </a:ext>
            </a:extLst>
          </p:cNvPr>
          <p:cNvSpPr/>
          <p:nvPr/>
        </p:nvSpPr>
        <p:spPr>
          <a:xfrm>
            <a:off x="215900" y="772357"/>
            <a:ext cx="8531058" cy="5741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1AAC7BA2-6036-40B2-BFB6-062BE657245E}"/>
              </a:ext>
            </a:extLst>
          </p:cNvPr>
          <p:cNvSpPr txBox="1"/>
          <p:nvPr/>
        </p:nvSpPr>
        <p:spPr>
          <a:xfrm>
            <a:off x="279400" y="481800"/>
            <a:ext cx="8467558" cy="707886"/>
          </a:xfrm>
          <a:prstGeom prst="rect">
            <a:avLst/>
          </a:prstGeom>
          <a:noFill/>
        </p:spPr>
        <p:txBody>
          <a:bodyPr wrap="square" rtlCol="0">
            <a:spAutoFit/>
          </a:bodyPr>
          <a:lstStyle/>
          <a:p>
            <a:r>
              <a:rPr lang="en-US" sz="4000" b="1" dirty="0"/>
              <a:t>Overlap: Minorities and Air Pollution</a:t>
            </a:r>
          </a:p>
        </p:txBody>
      </p:sp>
      <p:sp>
        <p:nvSpPr>
          <p:cNvPr id="2" name="Rectangle 1">
            <a:extLst>
              <a:ext uri="{FF2B5EF4-FFF2-40B4-BE49-F238E27FC236}">
                <a16:creationId xmlns:a16="http://schemas.microsoft.com/office/drawing/2014/main" id="{3E85518D-A87F-46AD-AFB1-35A5CCC4FEF0}"/>
              </a:ext>
            </a:extLst>
          </p:cNvPr>
          <p:cNvSpPr/>
          <p:nvPr/>
        </p:nvSpPr>
        <p:spPr>
          <a:xfrm>
            <a:off x="3717514" y="3248018"/>
            <a:ext cx="5029444" cy="2443436"/>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131F33"/>
                </a:solidFill>
              </a:rPr>
              <a:t>Marginalized groups are at higher risk than others for exposure to high levels of air pollution and associated chronic illnesses, as well as for Covid19–related illness and death. </a:t>
            </a:r>
            <a:endParaRPr lang="en-US" sz="2400" b="1" dirty="0">
              <a:solidFill>
                <a:srgbClr val="131F33"/>
              </a:solidFill>
            </a:endParaRPr>
          </a:p>
        </p:txBody>
      </p:sp>
      <p:pic>
        <p:nvPicPr>
          <p:cNvPr id="9" name="Picture 8">
            <a:extLst>
              <a:ext uri="{FF2B5EF4-FFF2-40B4-BE49-F238E27FC236}">
                <a16:creationId xmlns:a16="http://schemas.microsoft.com/office/drawing/2014/main" id="{EF4D9315-CD70-4889-98AE-B562A73E2292}"/>
              </a:ext>
            </a:extLst>
          </p:cNvPr>
          <p:cNvPicPr>
            <a:picLocks noChangeAspect="1"/>
          </p:cNvPicPr>
          <p:nvPr/>
        </p:nvPicPr>
        <p:blipFill>
          <a:blip r:embed="rId3"/>
          <a:stretch>
            <a:fillRect/>
          </a:stretch>
        </p:blipFill>
        <p:spPr>
          <a:xfrm>
            <a:off x="98258" y="1352888"/>
            <a:ext cx="6988464" cy="1358639"/>
          </a:xfrm>
          <a:prstGeom prst="rect">
            <a:avLst/>
          </a:prstGeom>
        </p:spPr>
      </p:pic>
      <p:pic>
        <p:nvPicPr>
          <p:cNvPr id="6" name="Picture 5">
            <a:extLst>
              <a:ext uri="{FF2B5EF4-FFF2-40B4-BE49-F238E27FC236}">
                <a16:creationId xmlns:a16="http://schemas.microsoft.com/office/drawing/2014/main" id="{CF6B0BBE-2434-4763-9930-93E66A0E0A22}"/>
              </a:ext>
            </a:extLst>
          </p:cNvPr>
          <p:cNvPicPr>
            <a:picLocks noChangeAspect="1"/>
          </p:cNvPicPr>
          <p:nvPr/>
        </p:nvPicPr>
        <p:blipFill>
          <a:blip r:embed="rId4"/>
          <a:stretch>
            <a:fillRect/>
          </a:stretch>
        </p:blipFill>
        <p:spPr>
          <a:xfrm>
            <a:off x="4003736" y="1306360"/>
            <a:ext cx="2647950" cy="771525"/>
          </a:xfrm>
          <a:prstGeom prst="rect">
            <a:avLst/>
          </a:prstGeom>
        </p:spPr>
      </p:pic>
      <p:sp>
        <p:nvSpPr>
          <p:cNvPr id="10" name="Rectangle 9">
            <a:extLst>
              <a:ext uri="{FF2B5EF4-FFF2-40B4-BE49-F238E27FC236}">
                <a16:creationId xmlns:a16="http://schemas.microsoft.com/office/drawing/2014/main" id="{CCFF3482-DF3D-4121-8C17-846932DAB538}"/>
              </a:ext>
            </a:extLst>
          </p:cNvPr>
          <p:cNvSpPr/>
          <p:nvPr/>
        </p:nvSpPr>
        <p:spPr>
          <a:xfrm>
            <a:off x="98258" y="1389935"/>
            <a:ext cx="6988464" cy="1349947"/>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outdoor, sky, road, car&#10;&#10;Description automatically generated">
            <a:extLst>
              <a:ext uri="{FF2B5EF4-FFF2-40B4-BE49-F238E27FC236}">
                <a16:creationId xmlns:a16="http://schemas.microsoft.com/office/drawing/2014/main" id="{2F5D9972-804F-49A2-A519-76C1B46803C1}"/>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2171" y="3165586"/>
            <a:ext cx="3136884" cy="2094524"/>
          </a:xfrm>
          <a:prstGeom prst="rect">
            <a:avLst/>
          </a:prstGeom>
        </p:spPr>
      </p:pic>
      <p:sp>
        <p:nvSpPr>
          <p:cNvPr id="11" name="TextBox 10">
            <a:extLst>
              <a:ext uri="{FF2B5EF4-FFF2-40B4-BE49-F238E27FC236}">
                <a16:creationId xmlns:a16="http://schemas.microsoft.com/office/drawing/2014/main" id="{DA5B2309-8CD7-4A7E-B6DD-432B092D9A9D}"/>
              </a:ext>
            </a:extLst>
          </p:cNvPr>
          <p:cNvSpPr txBox="1"/>
          <p:nvPr/>
        </p:nvSpPr>
        <p:spPr>
          <a:xfrm>
            <a:off x="5684520" y="2361186"/>
            <a:ext cx="1402202" cy="369332"/>
          </a:xfrm>
          <a:prstGeom prst="rect">
            <a:avLst/>
          </a:prstGeom>
          <a:noFill/>
        </p:spPr>
        <p:txBody>
          <a:bodyPr wrap="square" rtlCol="0">
            <a:spAutoFit/>
          </a:bodyPr>
          <a:lstStyle/>
          <a:p>
            <a:r>
              <a:rPr lang="en-US" dirty="0"/>
              <a:t>July 2020</a:t>
            </a:r>
          </a:p>
        </p:txBody>
      </p:sp>
      <p:cxnSp>
        <p:nvCxnSpPr>
          <p:cNvPr id="14" name="Straight Arrow Connector 13">
            <a:extLst>
              <a:ext uri="{FF2B5EF4-FFF2-40B4-BE49-F238E27FC236}">
                <a16:creationId xmlns:a16="http://schemas.microsoft.com/office/drawing/2014/main" id="{DD4BD0ED-D356-4E1F-9995-15D279A58B0E}"/>
              </a:ext>
            </a:extLst>
          </p:cNvPr>
          <p:cNvCxnSpPr>
            <a:cxnSpLocks/>
          </p:cNvCxnSpPr>
          <p:nvPr/>
        </p:nvCxnSpPr>
        <p:spPr>
          <a:xfrm>
            <a:off x="5070297" y="2383600"/>
            <a:ext cx="400692" cy="70046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229B761-8D8C-42DA-B4F4-16AAE1CFE2CF}"/>
              </a:ext>
            </a:extLst>
          </p:cNvPr>
          <p:cNvSpPr txBox="1"/>
          <p:nvPr/>
        </p:nvSpPr>
        <p:spPr>
          <a:xfrm>
            <a:off x="7592602" y="6421348"/>
            <a:ext cx="1366463" cy="276999"/>
          </a:xfrm>
          <a:prstGeom prst="rect">
            <a:avLst/>
          </a:prstGeom>
          <a:noFill/>
        </p:spPr>
        <p:txBody>
          <a:bodyPr wrap="square" rtlCol="0">
            <a:spAutoFit/>
          </a:bodyPr>
          <a:lstStyle/>
          <a:p>
            <a:r>
              <a:rPr lang="en-US" sz="1200" dirty="0"/>
              <a:t>Salas, 2020</a:t>
            </a:r>
          </a:p>
        </p:txBody>
      </p:sp>
    </p:spTree>
    <p:extLst>
      <p:ext uri="{BB962C8B-B14F-4D97-AF65-F5344CB8AC3E}">
        <p14:creationId xmlns:p14="http://schemas.microsoft.com/office/powerpoint/2010/main" val="34607577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65EE70-078F-4879-B00C-87AD9CAE111F}"/>
              </a:ext>
            </a:extLst>
          </p:cNvPr>
          <p:cNvPicPr>
            <a:picLocks noChangeAspect="1"/>
          </p:cNvPicPr>
          <p:nvPr/>
        </p:nvPicPr>
        <p:blipFill>
          <a:blip r:embed="rId2"/>
          <a:stretch>
            <a:fillRect/>
          </a:stretch>
        </p:blipFill>
        <p:spPr>
          <a:xfrm>
            <a:off x="0" y="1377156"/>
            <a:ext cx="4988941" cy="4103687"/>
          </a:xfrm>
          <a:prstGeom prst="rect">
            <a:avLst/>
          </a:prstGeom>
        </p:spPr>
      </p:pic>
      <p:pic>
        <p:nvPicPr>
          <p:cNvPr id="3" name="Picture 2">
            <a:extLst>
              <a:ext uri="{FF2B5EF4-FFF2-40B4-BE49-F238E27FC236}">
                <a16:creationId xmlns:a16="http://schemas.microsoft.com/office/drawing/2014/main" id="{960F9FAC-64C7-43A3-96EB-E4ED7E7368F6}"/>
              </a:ext>
            </a:extLst>
          </p:cNvPr>
          <p:cNvPicPr>
            <a:picLocks noChangeAspect="1"/>
          </p:cNvPicPr>
          <p:nvPr/>
        </p:nvPicPr>
        <p:blipFill>
          <a:blip r:embed="rId3"/>
          <a:stretch>
            <a:fillRect/>
          </a:stretch>
        </p:blipFill>
        <p:spPr>
          <a:xfrm>
            <a:off x="5362142" y="1377156"/>
            <a:ext cx="3437057" cy="2990396"/>
          </a:xfrm>
          <a:prstGeom prst="rect">
            <a:avLst/>
          </a:prstGeom>
        </p:spPr>
      </p:pic>
      <p:sp>
        <p:nvSpPr>
          <p:cNvPr id="4" name="Rectangle 3">
            <a:extLst>
              <a:ext uri="{FF2B5EF4-FFF2-40B4-BE49-F238E27FC236}">
                <a16:creationId xmlns:a16="http://schemas.microsoft.com/office/drawing/2014/main" id="{2930CDC5-B678-4BED-8529-E50FC1CC8E9C}"/>
              </a:ext>
            </a:extLst>
          </p:cNvPr>
          <p:cNvSpPr/>
          <p:nvPr/>
        </p:nvSpPr>
        <p:spPr>
          <a:xfrm>
            <a:off x="4175061" y="4947890"/>
            <a:ext cx="4522203" cy="230832"/>
          </a:xfrm>
          <a:prstGeom prst="rect">
            <a:avLst/>
          </a:prstGeom>
        </p:spPr>
        <p:txBody>
          <a:bodyPr wrap="square">
            <a:spAutoFit/>
          </a:bodyPr>
          <a:lstStyle/>
          <a:p>
            <a:r>
              <a:rPr lang="en-US" sz="900" dirty="0">
                <a:solidFill>
                  <a:srgbClr val="444444"/>
                </a:solidFill>
                <a:latin typeface="Calibri" panose="020F0502020204030204" pitchFamily="34" charset="0"/>
                <a:cs typeface="Calibri" panose="020F0502020204030204" pitchFamily="34" charset="0"/>
              </a:rPr>
              <a:t>) </a:t>
            </a:r>
            <a:endParaRPr lang="en-US" sz="900" dirty="0">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86EBC799-39C8-428F-B30A-07DE2C34D97C}"/>
              </a:ext>
            </a:extLst>
          </p:cNvPr>
          <p:cNvSpPr/>
          <p:nvPr/>
        </p:nvSpPr>
        <p:spPr>
          <a:xfrm>
            <a:off x="718457" y="0"/>
            <a:ext cx="7761514" cy="119742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b="1" dirty="0">
                <a:solidFill>
                  <a:schemeClr val="accent1"/>
                </a:solidFill>
                <a:latin typeface="Calibri" panose="020F0502020204030204" pitchFamily="34" charset="0"/>
                <a:cs typeface="Calibri" panose="020F0502020204030204" pitchFamily="34" charset="0"/>
              </a:rPr>
              <a:t>During heat waves, air becomes stagnant, and traps emitted pollutants, often resulting in increases in surface ozone  </a:t>
            </a:r>
            <a:r>
              <a:rPr lang="en-US" sz="2600" b="1" dirty="0">
                <a:solidFill>
                  <a:srgbClr val="444444"/>
                </a:solidFill>
                <a:latin typeface="Calibri" panose="020F0502020204030204" pitchFamily="34" charset="0"/>
                <a:cs typeface="Calibri" panose="020F0502020204030204" pitchFamily="34" charset="0"/>
              </a:rPr>
              <a:t>                                                 </a:t>
            </a:r>
            <a:r>
              <a:rPr lang="en-US" dirty="0">
                <a:solidFill>
                  <a:srgbClr val="444444"/>
                </a:solidFill>
                <a:latin typeface="Calibri" panose="020F0502020204030204" pitchFamily="34" charset="0"/>
                <a:cs typeface="Calibri" panose="020F0502020204030204" pitchFamily="34" charset="0"/>
              </a:rPr>
              <a:t>(ncdc.noaa.gov)</a:t>
            </a:r>
            <a:endParaRPr lang="en-US" dirty="0"/>
          </a:p>
        </p:txBody>
      </p:sp>
      <p:sp>
        <p:nvSpPr>
          <p:cNvPr id="5" name="Rectangle 4">
            <a:extLst>
              <a:ext uri="{FF2B5EF4-FFF2-40B4-BE49-F238E27FC236}">
                <a16:creationId xmlns:a16="http://schemas.microsoft.com/office/drawing/2014/main" id="{18F7464B-7486-478B-909F-C6D9BD765052}"/>
              </a:ext>
            </a:extLst>
          </p:cNvPr>
          <p:cNvSpPr/>
          <p:nvPr/>
        </p:nvSpPr>
        <p:spPr>
          <a:xfrm>
            <a:off x="3944516" y="4651079"/>
            <a:ext cx="4988941" cy="1495141"/>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333333"/>
                </a:solidFill>
              </a:rPr>
              <a:t>Chicagoans in minority neighborhoods on the West and South Sides have the greatest exposure to toxic air pollution and other environmental health hazards in the  city. </a:t>
            </a:r>
            <a:r>
              <a:rPr lang="en-US" sz="1100" dirty="0">
                <a:solidFill>
                  <a:srgbClr val="333333"/>
                </a:solidFill>
              </a:rPr>
              <a:t>(Chase 2018)</a:t>
            </a:r>
            <a:endParaRPr lang="en-US" sz="1100" dirty="0"/>
          </a:p>
        </p:txBody>
      </p:sp>
      <p:sp>
        <p:nvSpPr>
          <p:cNvPr id="6" name="TextBox 5">
            <a:extLst>
              <a:ext uri="{FF2B5EF4-FFF2-40B4-BE49-F238E27FC236}">
                <a16:creationId xmlns:a16="http://schemas.microsoft.com/office/drawing/2014/main" id="{CA57861E-B01E-4706-A016-24E75446FDF1}"/>
              </a:ext>
            </a:extLst>
          </p:cNvPr>
          <p:cNvSpPr txBox="1"/>
          <p:nvPr/>
        </p:nvSpPr>
        <p:spPr>
          <a:xfrm>
            <a:off x="7294652" y="6417883"/>
            <a:ext cx="1945607" cy="461665"/>
          </a:xfrm>
          <a:prstGeom prst="rect">
            <a:avLst/>
          </a:prstGeom>
          <a:noFill/>
        </p:spPr>
        <p:txBody>
          <a:bodyPr wrap="square" rtlCol="0">
            <a:spAutoFit/>
          </a:bodyPr>
          <a:lstStyle/>
          <a:p>
            <a:r>
              <a:rPr lang="en-US" sz="1200" dirty="0">
                <a:solidFill>
                  <a:srgbClr val="444444"/>
                </a:solidFill>
                <a:latin typeface="Calibri" panose="020F0502020204030204" pitchFamily="34" charset="0"/>
                <a:cs typeface="Calibri" panose="020F0502020204030204" pitchFamily="34" charset="0"/>
              </a:rPr>
              <a:t>ncdc.noaa.gov</a:t>
            </a:r>
          </a:p>
          <a:p>
            <a:r>
              <a:rPr lang="en-US" sz="1200" dirty="0">
                <a:solidFill>
                  <a:srgbClr val="444444"/>
                </a:solidFill>
                <a:latin typeface="Calibri" panose="020F0502020204030204" pitchFamily="34" charset="0"/>
                <a:cs typeface="Calibri" panose="020F0502020204030204" pitchFamily="34" charset="0"/>
              </a:rPr>
              <a:t>Chase, 2018</a:t>
            </a:r>
            <a:endParaRPr lang="en-US" sz="1200" dirty="0"/>
          </a:p>
        </p:txBody>
      </p:sp>
    </p:spTree>
    <p:extLst>
      <p:ext uri="{BB962C8B-B14F-4D97-AF65-F5344CB8AC3E}">
        <p14:creationId xmlns:p14="http://schemas.microsoft.com/office/powerpoint/2010/main" val="26167199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A9D44BD-8B25-3844-8541-0BD82E5BE27A}"/>
              </a:ext>
            </a:extLst>
          </p:cNvPr>
          <p:cNvSpPr>
            <a:spLocks noGrp="1"/>
          </p:cNvSpPr>
          <p:nvPr>
            <p:ph type="title" idx="4294967295"/>
          </p:nvPr>
        </p:nvSpPr>
        <p:spPr>
          <a:xfrm>
            <a:off x="215900" y="365126"/>
            <a:ext cx="8648700" cy="1325563"/>
          </a:xfrm>
        </p:spPr>
        <p:txBody>
          <a:bodyPr/>
          <a:lstStyle/>
          <a:p>
            <a:r>
              <a:rPr lang="en-US" dirty="0">
                <a:solidFill>
                  <a:srgbClr val="002060"/>
                </a:solidFill>
                <a:latin typeface="+mn-lt"/>
              </a:rPr>
              <a:t>SOCIAL DETERMINANTS OF HEALTH</a:t>
            </a:r>
          </a:p>
        </p:txBody>
      </p:sp>
      <p:sp>
        <p:nvSpPr>
          <p:cNvPr id="5" name="Rectangle 4">
            <a:extLst>
              <a:ext uri="{FF2B5EF4-FFF2-40B4-BE49-F238E27FC236}">
                <a16:creationId xmlns:a16="http://schemas.microsoft.com/office/drawing/2014/main" id="{23AF361F-7884-4696-93C7-892452B0BE10}"/>
              </a:ext>
            </a:extLst>
          </p:cNvPr>
          <p:cNvSpPr/>
          <p:nvPr/>
        </p:nvSpPr>
        <p:spPr>
          <a:xfrm>
            <a:off x="2286000" y="2690336"/>
            <a:ext cx="4572000" cy="369332"/>
          </a:xfrm>
          <a:prstGeom prst="rect">
            <a:avLst/>
          </a:prstGeom>
        </p:spPr>
        <p:txBody>
          <a:bodyPr>
            <a:spAutoFit/>
          </a:bodyPr>
          <a:lstStyle/>
          <a:p>
            <a:r>
              <a:rPr lang="en-US" dirty="0"/>
              <a:t> </a:t>
            </a:r>
          </a:p>
        </p:txBody>
      </p:sp>
      <p:sp>
        <p:nvSpPr>
          <p:cNvPr id="8" name="TextBox 7">
            <a:extLst>
              <a:ext uri="{FF2B5EF4-FFF2-40B4-BE49-F238E27FC236}">
                <a16:creationId xmlns:a16="http://schemas.microsoft.com/office/drawing/2014/main" id="{6B605143-0035-447E-92F3-1A6426E0A796}"/>
              </a:ext>
            </a:extLst>
          </p:cNvPr>
          <p:cNvSpPr txBox="1"/>
          <p:nvPr/>
        </p:nvSpPr>
        <p:spPr>
          <a:xfrm>
            <a:off x="998619" y="3592202"/>
            <a:ext cx="7327232" cy="369332"/>
          </a:xfrm>
          <a:prstGeom prst="rect">
            <a:avLst/>
          </a:prstGeom>
          <a:noFill/>
        </p:spPr>
        <p:txBody>
          <a:bodyPr wrap="square" rtlCol="0">
            <a:spAutoFit/>
          </a:bodyPr>
          <a:lstStyle/>
          <a:p>
            <a:r>
              <a:rPr lang="en-US" dirty="0"/>
              <a:t> </a:t>
            </a:r>
          </a:p>
        </p:txBody>
      </p:sp>
      <p:sp>
        <p:nvSpPr>
          <p:cNvPr id="3" name="Rectangle 2">
            <a:extLst>
              <a:ext uri="{FF2B5EF4-FFF2-40B4-BE49-F238E27FC236}">
                <a16:creationId xmlns:a16="http://schemas.microsoft.com/office/drawing/2014/main" id="{3D082075-C7B8-4305-895B-A8497E8EFCD6}"/>
              </a:ext>
            </a:extLst>
          </p:cNvPr>
          <p:cNvSpPr/>
          <p:nvPr/>
        </p:nvSpPr>
        <p:spPr>
          <a:xfrm>
            <a:off x="215900" y="772357"/>
            <a:ext cx="8531058" cy="5741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1AAC7BA2-6036-40B2-BFB6-062BE657245E}"/>
              </a:ext>
            </a:extLst>
          </p:cNvPr>
          <p:cNvSpPr txBox="1"/>
          <p:nvPr/>
        </p:nvSpPr>
        <p:spPr>
          <a:xfrm>
            <a:off x="279400" y="320021"/>
            <a:ext cx="8467558" cy="707886"/>
          </a:xfrm>
          <a:prstGeom prst="rect">
            <a:avLst/>
          </a:prstGeom>
          <a:noFill/>
        </p:spPr>
        <p:txBody>
          <a:bodyPr wrap="square" rtlCol="0">
            <a:spAutoFit/>
          </a:bodyPr>
          <a:lstStyle/>
          <a:p>
            <a:r>
              <a:rPr lang="en-US" sz="4000" b="1" dirty="0"/>
              <a:t>Minorities and Air Pollution</a:t>
            </a:r>
          </a:p>
        </p:txBody>
      </p:sp>
      <p:pic>
        <p:nvPicPr>
          <p:cNvPr id="14" name="Picture 13">
            <a:extLst>
              <a:ext uri="{FF2B5EF4-FFF2-40B4-BE49-F238E27FC236}">
                <a16:creationId xmlns:a16="http://schemas.microsoft.com/office/drawing/2014/main" id="{848CFECD-B98B-46BB-AEBB-CA082392A026}"/>
              </a:ext>
            </a:extLst>
          </p:cNvPr>
          <p:cNvPicPr>
            <a:picLocks noChangeAspect="1"/>
          </p:cNvPicPr>
          <p:nvPr/>
        </p:nvPicPr>
        <p:blipFill>
          <a:blip r:embed="rId3"/>
          <a:stretch>
            <a:fillRect/>
          </a:stretch>
        </p:blipFill>
        <p:spPr>
          <a:xfrm>
            <a:off x="134454" y="1200943"/>
            <a:ext cx="3871609" cy="3097287"/>
          </a:xfrm>
          <a:prstGeom prst="rect">
            <a:avLst/>
          </a:prstGeom>
        </p:spPr>
      </p:pic>
      <p:pic>
        <p:nvPicPr>
          <p:cNvPr id="16" name="Picture 15">
            <a:extLst>
              <a:ext uri="{FF2B5EF4-FFF2-40B4-BE49-F238E27FC236}">
                <a16:creationId xmlns:a16="http://schemas.microsoft.com/office/drawing/2014/main" id="{E09CA474-50AD-4E60-9ED4-6911C1B25201}"/>
              </a:ext>
            </a:extLst>
          </p:cNvPr>
          <p:cNvPicPr>
            <a:picLocks noChangeAspect="1"/>
          </p:cNvPicPr>
          <p:nvPr/>
        </p:nvPicPr>
        <p:blipFill>
          <a:blip r:embed="rId4"/>
          <a:stretch>
            <a:fillRect/>
          </a:stretch>
        </p:blipFill>
        <p:spPr>
          <a:xfrm>
            <a:off x="4870048" y="1240617"/>
            <a:ext cx="3455803" cy="4611628"/>
          </a:xfrm>
          <a:prstGeom prst="rect">
            <a:avLst/>
          </a:prstGeom>
        </p:spPr>
      </p:pic>
      <p:sp>
        <p:nvSpPr>
          <p:cNvPr id="17" name="TextBox 16">
            <a:extLst>
              <a:ext uri="{FF2B5EF4-FFF2-40B4-BE49-F238E27FC236}">
                <a16:creationId xmlns:a16="http://schemas.microsoft.com/office/drawing/2014/main" id="{17CC0BB2-72C8-4F39-BEAE-CBB6D69BC56F}"/>
              </a:ext>
            </a:extLst>
          </p:cNvPr>
          <p:cNvSpPr txBox="1"/>
          <p:nvPr/>
        </p:nvSpPr>
        <p:spPr>
          <a:xfrm>
            <a:off x="7626152" y="6543684"/>
            <a:ext cx="1238448" cy="253916"/>
          </a:xfrm>
          <a:prstGeom prst="rect">
            <a:avLst/>
          </a:prstGeom>
          <a:noFill/>
        </p:spPr>
        <p:txBody>
          <a:bodyPr wrap="square" rtlCol="0">
            <a:spAutoFit/>
          </a:bodyPr>
          <a:lstStyle/>
          <a:p>
            <a:r>
              <a:rPr lang="en-US" sz="1050" dirty="0"/>
              <a:t> Mahoney, 2021 </a:t>
            </a:r>
          </a:p>
        </p:txBody>
      </p:sp>
      <p:sp>
        <p:nvSpPr>
          <p:cNvPr id="18" name="Rectangle 17">
            <a:extLst>
              <a:ext uri="{FF2B5EF4-FFF2-40B4-BE49-F238E27FC236}">
                <a16:creationId xmlns:a16="http://schemas.microsoft.com/office/drawing/2014/main" id="{D41B58C4-2550-4A62-895C-EEE2CAD72F33}"/>
              </a:ext>
            </a:extLst>
          </p:cNvPr>
          <p:cNvSpPr/>
          <p:nvPr/>
        </p:nvSpPr>
        <p:spPr>
          <a:xfrm>
            <a:off x="6359473" y="3038203"/>
            <a:ext cx="821635" cy="738665"/>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41BA720-765F-4BDB-99F6-0CF0B4246EB6}"/>
              </a:ext>
            </a:extLst>
          </p:cNvPr>
          <p:cNvSpPr/>
          <p:nvPr/>
        </p:nvSpPr>
        <p:spPr>
          <a:xfrm>
            <a:off x="0" y="4556712"/>
            <a:ext cx="4153770" cy="1306335"/>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131F33"/>
                </a:solidFill>
              </a:rPr>
              <a:t>Residents 15X more likely to die of COVID19</a:t>
            </a:r>
          </a:p>
          <a:p>
            <a:r>
              <a:rPr lang="en-US" sz="1400" dirty="0">
                <a:solidFill>
                  <a:srgbClr val="131F33"/>
                </a:solidFill>
              </a:rPr>
              <a:t>20% fewer vaccines (January 2021)                  </a:t>
            </a:r>
          </a:p>
        </p:txBody>
      </p:sp>
    </p:spTree>
    <p:extLst>
      <p:ext uri="{BB962C8B-B14F-4D97-AF65-F5344CB8AC3E}">
        <p14:creationId xmlns:p14="http://schemas.microsoft.com/office/powerpoint/2010/main" val="10432216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D025E2-F39C-4CF9-82C9-C8D2406F4970}"/>
              </a:ext>
            </a:extLst>
          </p:cNvPr>
          <p:cNvPicPr>
            <a:picLocks noChangeAspect="1"/>
          </p:cNvPicPr>
          <p:nvPr/>
        </p:nvPicPr>
        <p:blipFill rotWithShape="1">
          <a:blip r:embed="rId3"/>
          <a:srcRect l="1" t="-2593" r="801" b="19125"/>
          <a:stretch/>
        </p:blipFill>
        <p:spPr>
          <a:xfrm>
            <a:off x="461565" y="1029491"/>
            <a:ext cx="7131038" cy="1741127"/>
          </a:xfrm>
          <a:prstGeom prst="rect">
            <a:avLst/>
          </a:prstGeom>
        </p:spPr>
      </p:pic>
      <p:sp>
        <p:nvSpPr>
          <p:cNvPr id="3" name="Rectangle 2">
            <a:extLst>
              <a:ext uri="{FF2B5EF4-FFF2-40B4-BE49-F238E27FC236}">
                <a16:creationId xmlns:a16="http://schemas.microsoft.com/office/drawing/2014/main" id="{0A4BAE91-12A9-45FB-8AC0-28897852BD88}"/>
              </a:ext>
            </a:extLst>
          </p:cNvPr>
          <p:cNvSpPr/>
          <p:nvPr/>
        </p:nvSpPr>
        <p:spPr>
          <a:xfrm>
            <a:off x="379494" y="882325"/>
            <a:ext cx="7475222" cy="2035459"/>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FC09D39-952E-4402-9C92-3FAB9F5B20E0}"/>
              </a:ext>
            </a:extLst>
          </p:cNvPr>
          <p:cNvSpPr/>
          <p:nvPr/>
        </p:nvSpPr>
        <p:spPr>
          <a:xfrm>
            <a:off x="4686299" y="4048017"/>
            <a:ext cx="4315211" cy="1325535"/>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131F33"/>
                </a:solidFill>
              </a:rPr>
              <a:t>Anthropogenic climate change has already exacerbated pollen seasons in the past three decades with attendant deleterious effects on respiratory health.</a:t>
            </a:r>
          </a:p>
        </p:txBody>
      </p:sp>
      <p:pic>
        <p:nvPicPr>
          <p:cNvPr id="15" name="Picture 14" descr="A picture containing person, tree, person, outdoor&#10;&#10;Description automatically generated">
            <a:extLst>
              <a:ext uri="{FF2B5EF4-FFF2-40B4-BE49-F238E27FC236}">
                <a16:creationId xmlns:a16="http://schemas.microsoft.com/office/drawing/2014/main" id="{C47AE177-DBE7-4239-88BD-D4A34A26FA1C}"/>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 y="3064951"/>
            <a:ext cx="4437132" cy="2602424"/>
          </a:xfrm>
          <a:prstGeom prst="rect">
            <a:avLst/>
          </a:prstGeom>
        </p:spPr>
      </p:pic>
      <p:pic>
        <p:nvPicPr>
          <p:cNvPr id="5" name="Picture 4">
            <a:extLst>
              <a:ext uri="{FF2B5EF4-FFF2-40B4-BE49-F238E27FC236}">
                <a16:creationId xmlns:a16="http://schemas.microsoft.com/office/drawing/2014/main" id="{50A63B44-D1AF-4A34-87DC-ED65BA8C4879}"/>
              </a:ext>
            </a:extLst>
          </p:cNvPr>
          <p:cNvPicPr>
            <a:picLocks noChangeAspect="1"/>
          </p:cNvPicPr>
          <p:nvPr/>
        </p:nvPicPr>
        <p:blipFill>
          <a:blip r:embed="rId6"/>
          <a:stretch>
            <a:fillRect/>
          </a:stretch>
        </p:blipFill>
        <p:spPr>
          <a:xfrm>
            <a:off x="5386499" y="1039898"/>
            <a:ext cx="2377440" cy="558935"/>
          </a:xfrm>
          <a:prstGeom prst="rect">
            <a:avLst/>
          </a:prstGeom>
        </p:spPr>
      </p:pic>
      <p:sp>
        <p:nvSpPr>
          <p:cNvPr id="6" name="TextBox 5">
            <a:extLst>
              <a:ext uri="{FF2B5EF4-FFF2-40B4-BE49-F238E27FC236}">
                <a16:creationId xmlns:a16="http://schemas.microsoft.com/office/drawing/2014/main" id="{B97ABFDB-6CCD-4DE1-A15A-DE3670597284}"/>
              </a:ext>
            </a:extLst>
          </p:cNvPr>
          <p:cNvSpPr txBox="1"/>
          <p:nvPr/>
        </p:nvSpPr>
        <p:spPr>
          <a:xfrm>
            <a:off x="4117105" y="2065336"/>
            <a:ext cx="1705995" cy="307777"/>
          </a:xfrm>
          <a:prstGeom prst="rect">
            <a:avLst/>
          </a:prstGeom>
          <a:noFill/>
        </p:spPr>
        <p:txBody>
          <a:bodyPr wrap="square" rtlCol="0">
            <a:spAutoFit/>
          </a:bodyPr>
          <a:lstStyle/>
          <a:p>
            <a:r>
              <a:rPr lang="en-US" sz="1400" dirty="0"/>
              <a:t>February 2021</a:t>
            </a:r>
          </a:p>
        </p:txBody>
      </p:sp>
      <p:pic>
        <p:nvPicPr>
          <p:cNvPr id="7" name="Picture 6">
            <a:extLst>
              <a:ext uri="{FF2B5EF4-FFF2-40B4-BE49-F238E27FC236}">
                <a16:creationId xmlns:a16="http://schemas.microsoft.com/office/drawing/2014/main" id="{1CFA82ED-9139-4099-BC1C-23DC6D4FCD6E}"/>
              </a:ext>
            </a:extLst>
          </p:cNvPr>
          <p:cNvPicPr>
            <a:picLocks noChangeAspect="1"/>
          </p:cNvPicPr>
          <p:nvPr/>
        </p:nvPicPr>
        <p:blipFill>
          <a:blip r:embed="rId7"/>
          <a:stretch>
            <a:fillRect/>
          </a:stretch>
        </p:blipFill>
        <p:spPr>
          <a:xfrm>
            <a:off x="5481694" y="3075357"/>
            <a:ext cx="682811" cy="963251"/>
          </a:xfrm>
          <a:prstGeom prst="rect">
            <a:avLst/>
          </a:prstGeom>
        </p:spPr>
      </p:pic>
      <p:sp>
        <p:nvSpPr>
          <p:cNvPr id="8" name="TextBox 7">
            <a:extLst>
              <a:ext uri="{FF2B5EF4-FFF2-40B4-BE49-F238E27FC236}">
                <a16:creationId xmlns:a16="http://schemas.microsoft.com/office/drawing/2014/main" id="{ED5DF0B5-1A75-4A05-B659-802DD4818A41}"/>
              </a:ext>
            </a:extLst>
          </p:cNvPr>
          <p:cNvSpPr txBox="1"/>
          <p:nvPr/>
        </p:nvSpPr>
        <p:spPr>
          <a:xfrm>
            <a:off x="7315200" y="6493267"/>
            <a:ext cx="1686310" cy="276999"/>
          </a:xfrm>
          <a:prstGeom prst="rect">
            <a:avLst/>
          </a:prstGeom>
          <a:noFill/>
        </p:spPr>
        <p:txBody>
          <a:bodyPr wrap="square" rtlCol="0">
            <a:spAutoFit/>
          </a:bodyPr>
          <a:lstStyle/>
          <a:p>
            <a:r>
              <a:rPr lang="en-US" sz="1200" dirty="0"/>
              <a:t>Anderegg, 2021</a:t>
            </a:r>
          </a:p>
        </p:txBody>
      </p:sp>
    </p:spTree>
    <p:extLst>
      <p:ext uri="{BB962C8B-B14F-4D97-AF65-F5344CB8AC3E}">
        <p14:creationId xmlns:p14="http://schemas.microsoft.com/office/powerpoint/2010/main" val="11781882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6E77ED-6378-4047-9426-ABC8F023ED1B}"/>
              </a:ext>
            </a:extLst>
          </p:cNvPr>
          <p:cNvPicPr>
            <a:picLocks noChangeAspect="1"/>
          </p:cNvPicPr>
          <p:nvPr/>
        </p:nvPicPr>
        <p:blipFill>
          <a:blip r:embed="rId3"/>
          <a:stretch>
            <a:fillRect/>
          </a:stretch>
        </p:blipFill>
        <p:spPr>
          <a:xfrm>
            <a:off x="1080134" y="1312544"/>
            <a:ext cx="5857875" cy="847725"/>
          </a:xfrm>
          <a:prstGeom prst="rect">
            <a:avLst/>
          </a:prstGeom>
        </p:spPr>
      </p:pic>
      <p:pic>
        <p:nvPicPr>
          <p:cNvPr id="4" name="Picture 3">
            <a:extLst>
              <a:ext uri="{FF2B5EF4-FFF2-40B4-BE49-F238E27FC236}">
                <a16:creationId xmlns:a16="http://schemas.microsoft.com/office/drawing/2014/main" id="{97B63686-22E3-4021-A786-0C41297BAB73}"/>
              </a:ext>
            </a:extLst>
          </p:cNvPr>
          <p:cNvPicPr>
            <a:picLocks noChangeAspect="1"/>
          </p:cNvPicPr>
          <p:nvPr/>
        </p:nvPicPr>
        <p:blipFill>
          <a:blip r:embed="rId4"/>
          <a:stretch>
            <a:fillRect/>
          </a:stretch>
        </p:blipFill>
        <p:spPr>
          <a:xfrm>
            <a:off x="1102994" y="879893"/>
            <a:ext cx="1959293" cy="432651"/>
          </a:xfrm>
          <a:prstGeom prst="rect">
            <a:avLst/>
          </a:prstGeom>
        </p:spPr>
      </p:pic>
      <p:sp>
        <p:nvSpPr>
          <p:cNvPr id="5" name="TextBox 4">
            <a:extLst>
              <a:ext uri="{FF2B5EF4-FFF2-40B4-BE49-F238E27FC236}">
                <a16:creationId xmlns:a16="http://schemas.microsoft.com/office/drawing/2014/main" id="{C09179C1-095E-4AFB-889A-AE86F207A998}"/>
              </a:ext>
            </a:extLst>
          </p:cNvPr>
          <p:cNvSpPr txBox="1"/>
          <p:nvPr/>
        </p:nvSpPr>
        <p:spPr>
          <a:xfrm>
            <a:off x="4221480" y="1898659"/>
            <a:ext cx="1699260" cy="261610"/>
          </a:xfrm>
          <a:prstGeom prst="rect">
            <a:avLst/>
          </a:prstGeom>
          <a:noFill/>
        </p:spPr>
        <p:txBody>
          <a:bodyPr wrap="square" rtlCol="0">
            <a:spAutoFit/>
          </a:bodyPr>
          <a:lstStyle/>
          <a:p>
            <a:r>
              <a:rPr lang="en-US" sz="1100" dirty="0"/>
              <a:t>(Athanasios, 2021)</a:t>
            </a:r>
          </a:p>
        </p:txBody>
      </p:sp>
      <p:sp>
        <p:nvSpPr>
          <p:cNvPr id="6" name="Oval 5">
            <a:extLst>
              <a:ext uri="{FF2B5EF4-FFF2-40B4-BE49-F238E27FC236}">
                <a16:creationId xmlns:a16="http://schemas.microsoft.com/office/drawing/2014/main" id="{208628B0-3903-4429-8E43-072A2D90C296}"/>
              </a:ext>
            </a:extLst>
          </p:cNvPr>
          <p:cNvSpPr/>
          <p:nvPr/>
        </p:nvSpPr>
        <p:spPr>
          <a:xfrm>
            <a:off x="5038232" y="2393879"/>
            <a:ext cx="3240406" cy="2619909"/>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Positive  association between COVID 10 infection rates and airborne pollen concentrations</a:t>
            </a:r>
          </a:p>
        </p:txBody>
      </p:sp>
      <p:pic>
        <p:nvPicPr>
          <p:cNvPr id="8" name="Picture 7" descr="A picture containing indoor, fruit, plant, tree&#10;&#10;Description automatically generated">
            <a:extLst>
              <a:ext uri="{FF2B5EF4-FFF2-40B4-BE49-F238E27FC236}">
                <a16:creationId xmlns:a16="http://schemas.microsoft.com/office/drawing/2014/main" id="{6AB7EE15-4AD8-4A58-BFBE-09C71700A5CF}"/>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102994" y="2703388"/>
            <a:ext cx="3002776" cy="1994344"/>
          </a:xfrm>
          <a:prstGeom prst="rect">
            <a:avLst/>
          </a:prstGeom>
        </p:spPr>
      </p:pic>
      <p:pic>
        <p:nvPicPr>
          <p:cNvPr id="3" name="Picture 2">
            <a:extLst>
              <a:ext uri="{FF2B5EF4-FFF2-40B4-BE49-F238E27FC236}">
                <a16:creationId xmlns:a16="http://schemas.microsoft.com/office/drawing/2014/main" id="{24B3B5FB-E55C-4F9B-81E6-656F637A21D5}"/>
              </a:ext>
            </a:extLst>
          </p:cNvPr>
          <p:cNvPicPr>
            <a:picLocks noChangeAspect="1"/>
          </p:cNvPicPr>
          <p:nvPr/>
        </p:nvPicPr>
        <p:blipFill>
          <a:blip r:embed="rId7"/>
          <a:stretch>
            <a:fillRect/>
          </a:stretch>
        </p:blipFill>
        <p:spPr>
          <a:xfrm>
            <a:off x="4912331" y="2160269"/>
            <a:ext cx="682811" cy="963251"/>
          </a:xfrm>
          <a:prstGeom prst="rect">
            <a:avLst/>
          </a:prstGeom>
        </p:spPr>
      </p:pic>
      <p:sp>
        <p:nvSpPr>
          <p:cNvPr id="7" name="TextBox 6">
            <a:extLst>
              <a:ext uri="{FF2B5EF4-FFF2-40B4-BE49-F238E27FC236}">
                <a16:creationId xmlns:a16="http://schemas.microsoft.com/office/drawing/2014/main" id="{19E82BD6-B018-472B-BAAA-64F3DAA34DBF}"/>
              </a:ext>
            </a:extLst>
          </p:cNvPr>
          <p:cNvSpPr txBox="1"/>
          <p:nvPr/>
        </p:nvSpPr>
        <p:spPr>
          <a:xfrm>
            <a:off x="6938009" y="6400800"/>
            <a:ext cx="2021056" cy="369332"/>
          </a:xfrm>
          <a:prstGeom prst="rect">
            <a:avLst/>
          </a:prstGeom>
          <a:noFill/>
        </p:spPr>
        <p:txBody>
          <a:bodyPr wrap="square" rtlCol="0">
            <a:spAutoFit/>
          </a:bodyPr>
          <a:lstStyle/>
          <a:p>
            <a:r>
              <a:rPr lang="en-US" dirty="0"/>
              <a:t> </a:t>
            </a:r>
            <a:r>
              <a:rPr lang="en-US" sz="1200" dirty="0"/>
              <a:t>Athanasios, 2021 </a:t>
            </a:r>
          </a:p>
        </p:txBody>
      </p:sp>
    </p:spTree>
    <p:extLst>
      <p:ext uri="{BB962C8B-B14F-4D97-AF65-F5344CB8AC3E}">
        <p14:creationId xmlns:p14="http://schemas.microsoft.com/office/powerpoint/2010/main" val="29108318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FB001E-73E3-7042-A59A-A694342BC1F4}"/>
              </a:ext>
            </a:extLst>
          </p:cNvPr>
          <p:cNvSpPr>
            <a:spLocks noGrp="1"/>
          </p:cNvSpPr>
          <p:nvPr>
            <p:ph idx="4294967295"/>
          </p:nvPr>
        </p:nvSpPr>
        <p:spPr>
          <a:xfrm>
            <a:off x="215900" y="1690689"/>
            <a:ext cx="8648700" cy="3625895"/>
          </a:xfrm>
        </p:spPr>
        <p:txBody>
          <a:bodyPr/>
          <a:lstStyle/>
          <a:p>
            <a:r>
              <a:rPr lang="en-US" sz="1800" dirty="0">
                <a:ea typeface="MS Mincho" panose="02020609040205080304" pitchFamily="49" charset="-128"/>
                <a:cs typeface="Times New Roman" panose="02020603050405020304" pitchFamily="18" charset="0"/>
              </a:rPr>
              <a:t>Maternal and reproductive health</a:t>
            </a:r>
          </a:p>
          <a:p>
            <a:r>
              <a:rPr lang="en-US" sz="1800" dirty="0">
                <a:solidFill>
                  <a:srgbClr val="000000"/>
                </a:solidFill>
                <a:ea typeface="MS Mincho" panose="02020609040205080304" pitchFamily="49" charset="-128"/>
                <a:cs typeface="Times New Roman" panose="02020603050405020304" pitchFamily="18" charset="0"/>
              </a:rPr>
              <a:t>Cardiovascular effects of climate change</a:t>
            </a:r>
            <a:endParaRPr lang="en-US" sz="1800" dirty="0">
              <a:ea typeface="MS Mincho" panose="02020609040205080304" pitchFamily="49" charset="-128"/>
              <a:cs typeface="Times New Roman" panose="02020603050405020304" pitchFamily="18" charset="0"/>
            </a:endParaRPr>
          </a:p>
          <a:p>
            <a:r>
              <a:rPr lang="en-US" sz="1800" dirty="0">
                <a:ea typeface="MS Mincho" panose="02020609040205080304" pitchFamily="49" charset="-128"/>
                <a:cs typeface="Times New Roman" panose="02020603050405020304" pitchFamily="18" charset="0"/>
              </a:rPr>
              <a:t>Climate change and disability</a:t>
            </a:r>
          </a:p>
          <a:p>
            <a:r>
              <a:rPr lang="en-US" sz="1800" dirty="0">
                <a:ea typeface="MS Mincho" panose="02020609040205080304" pitchFamily="49" charset="-128"/>
                <a:cs typeface="Times New Roman" panose="02020603050405020304" pitchFamily="18" charset="0"/>
              </a:rPr>
              <a:t>Heat stress and kidney disease</a:t>
            </a:r>
          </a:p>
          <a:p>
            <a:r>
              <a:rPr lang="en-US" sz="1800" dirty="0">
                <a:ea typeface="MS Mincho" panose="02020609040205080304" pitchFamily="49" charset="-128"/>
                <a:cs typeface="Times New Roman" panose="02020603050405020304" pitchFamily="18" charset="0"/>
              </a:rPr>
              <a:t>Infectious diseases and climate change</a:t>
            </a:r>
          </a:p>
          <a:p>
            <a:r>
              <a:rPr lang="en-US" sz="1800" dirty="0">
                <a:ea typeface="MS Mincho" panose="02020609040205080304" pitchFamily="49" charset="-128"/>
                <a:cs typeface="Times New Roman" panose="02020603050405020304" pitchFamily="18" charset="0"/>
              </a:rPr>
              <a:t>Air degradation, allergies, and pulmonary diseases</a:t>
            </a:r>
          </a:p>
          <a:p>
            <a:r>
              <a:rPr lang="en-US" sz="1800" dirty="0">
                <a:ea typeface="MS Mincho" panose="02020609040205080304" pitchFamily="49" charset="-128"/>
                <a:cs typeface="Times New Roman" panose="02020603050405020304" pitchFamily="18" charset="0"/>
              </a:rPr>
              <a:t>Climate change and zoonotic diseases</a:t>
            </a:r>
          </a:p>
          <a:p>
            <a:r>
              <a:rPr lang="en-US" sz="1800" dirty="0">
                <a:ea typeface="MS Mincho" panose="02020609040205080304" pitchFamily="49" charset="-128"/>
                <a:cs typeface="Times New Roman" panose="02020603050405020304" pitchFamily="18" charset="0"/>
              </a:rPr>
              <a:t>Worker safety and health</a:t>
            </a:r>
          </a:p>
          <a:p>
            <a:r>
              <a:rPr lang="en-US" sz="1800" dirty="0">
                <a:ea typeface="MS Mincho" panose="02020609040205080304" pitchFamily="49" charset="-128"/>
                <a:cs typeface="Times New Roman" panose="02020603050405020304" pitchFamily="18" charset="0"/>
              </a:rPr>
              <a:t>Health effects of wildfires</a:t>
            </a:r>
          </a:p>
          <a:p>
            <a:pPr marL="514350" indent="-514350">
              <a:buFont typeface="+mj-lt"/>
              <a:buAutoNum type="arabicPeriod"/>
            </a:pPr>
            <a:endParaRPr lang="en-US" dirty="0">
              <a:cs typeface="Arial" panose="020B0604020202020204" pitchFamily="34" charset="0"/>
            </a:endParaRPr>
          </a:p>
          <a:p>
            <a:endParaRPr lang="en-US" dirty="0"/>
          </a:p>
        </p:txBody>
      </p:sp>
      <p:sp>
        <p:nvSpPr>
          <p:cNvPr id="7" name="Title 6">
            <a:extLst>
              <a:ext uri="{FF2B5EF4-FFF2-40B4-BE49-F238E27FC236}">
                <a16:creationId xmlns:a16="http://schemas.microsoft.com/office/drawing/2014/main" id="{7A9D44BD-8B25-3844-8541-0BD82E5BE27A}"/>
              </a:ext>
            </a:extLst>
          </p:cNvPr>
          <p:cNvSpPr>
            <a:spLocks noGrp="1"/>
          </p:cNvSpPr>
          <p:nvPr>
            <p:ph type="title" idx="4294967295"/>
          </p:nvPr>
        </p:nvSpPr>
        <p:spPr>
          <a:xfrm>
            <a:off x="215900" y="365126"/>
            <a:ext cx="8648700" cy="1325563"/>
          </a:xfrm>
        </p:spPr>
        <p:txBody>
          <a:bodyPr/>
          <a:lstStyle/>
          <a:p>
            <a:r>
              <a:rPr lang="en-US" dirty="0">
                <a:solidFill>
                  <a:srgbClr val="002060"/>
                </a:solidFill>
                <a:latin typeface="+mn-lt"/>
              </a:rPr>
              <a:t> Climate Change Health Impacts </a:t>
            </a:r>
            <a:r>
              <a:rPr lang="en-US" sz="1800" dirty="0">
                <a:solidFill>
                  <a:srgbClr val="002060"/>
                </a:solidFill>
                <a:latin typeface="+mn-lt"/>
              </a:rPr>
              <a:t> </a:t>
            </a:r>
          </a:p>
        </p:txBody>
      </p:sp>
      <p:pic>
        <p:nvPicPr>
          <p:cNvPr id="11" name="Picture 10">
            <a:extLst>
              <a:ext uri="{FF2B5EF4-FFF2-40B4-BE49-F238E27FC236}">
                <a16:creationId xmlns:a16="http://schemas.microsoft.com/office/drawing/2014/main" id="{19E0D940-B433-41DA-BC85-1824B95FA6F7}"/>
              </a:ext>
            </a:extLst>
          </p:cNvPr>
          <p:cNvPicPr>
            <a:picLocks noChangeAspect="1"/>
          </p:cNvPicPr>
          <p:nvPr/>
        </p:nvPicPr>
        <p:blipFill>
          <a:blip r:embed="rId2"/>
          <a:stretch>
            <a:fillRect/>
          </a:stretch>
        </p:blipFill>
        <p:spPr>
          <a:xfrm>
            <a:off x="3251170" y="4368846"/>
            <a:ext cx="4064730" cy="2273301"/>
          </a:xfrm>
          <a:prstGeom prst="rect">
            <a:avLst/>
          </a:prstGeom>
        </p:spPr>
      </p:pic>
      <p:pic>
        <p:nvPicPr>
          <p:cNvPr id="2" name="Picture 1">
            <a:extLst>
              <a:ext uri="{FF2B5EF4-FFF2-40B4-BE49-F238E27FC236}">
                <a16:creationId xmlns:a16="http://schemas.microsoft.com/office/drawing/2014/main" id="{4433032E-8F0A-4E39-AC72-5FAA22AD0E2F}"/>
              </a:ext>
            </a:extLst>
          </p:cNvPr>
          <p:cNvPicPr>
            <a:picLocks noChangeAspect="1"/>
          </p:cNvPicPr>
          <p:nvPr/>
        </p:nvPicPr>
        <p:blipFill>
          <a:blip r:embed="rId3"/>
          <a:stretch>
            <a:fillRect/>
          </a:stretch>
        </p:blipFill>
        <p:spPr>
          <a:xfrm>
            <a:off x="5283534" y="1541416"/>
            <a:ext cx="3769907" cy="2827430"/>
          </a:xfrm>
          <a:prstGeom prst="rect">
            <a:avLst/>
          </a:prstGeom>
        </p:spPr>
      </p:pic>
      <p:sp>
        <p:nvSpPr>
          <p:cNvPr id="6" name="TextBox 5">
            <a:extLst>
              <a:ext uri="{FF2B5EF4-FFF2-40B4-BE49-F238E27FC236}">
                <a16:creationId xmlns:a16="http://schemas.microsoft.com/office/drawing/2014/main" id="{6DA36F13-039B-4FA8-8349-389A77E254E4}"/>
              </a:ext>
            </a:extLst>
          </p:cNvPr>
          <p:cNvSpPr txBox="1"/>
          <p:nvPr/>
        </p:nvSpPr>
        <p:spPr>
          <a:xfrm>
            <a:off x="7932145" y="6367749"/>
            <a:ext cx="1121296" cy="276999"/>
          </a:xfrm>
          <a:prstGeom prst="rect">
            <a:avLst/>
          </a:prstGeom>
          <a:noFill/>
        </p:spPr>
        <p:txBody>
          <a:bodyPr wrap="square" rtlCol="0">
            <a:spAutoFit/>
          </a:bodyPr>
          <a:lstStyle/>
          <a:p>
            <a:r>
              <a:rPr lang="en-US" sz="1200" dirty="0"/>
              <a:t>CDC.gov</a:t>
            </a:r>
          </a:p>
        </p:txBody>
      </p:sp>
    </p:spTree>
    <p:extLst>
      <p:ext uri="{BB962C8B-B14F-4D97-AF65-F5344CB8AC3E}">
        <p14:creationId xmlns:p14="http://schemas.microsoft.com/office/powerpoint/2010/main" val="6186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FE490-0F7B-4174-A8E3-B62646C56372}"/>
              </a:ext>
            </a:extLst>
          </p:cNvPr>
          <p:cNvSpPr>
            <a:spLocks noGrp="1"/>
          </p:cNvSpPr>
          <p:nvPr>
            <p:ph type="title"/>
          </p:nvPr>
        </p:nvSpPr>
        <p:spPr>
          <a:xfrm>
            <a:off x="628650" y="365126"/>
            <a:ext cx="3411087" cy="450847"/>
          </a:xfrm>
        </p:spPr>
        <p:txBody>
          <a:bodyPr>
            <a:normAutofit fontScale="90000"/>
          </a:bodyPr>
          <a:lstStyle/>
          <a:p>
            <a:pPr algn="ctr"/>
            <a:r>
              <a:rPr lang="en-US" sz="3600" dirty="0">
                <a:solidFill>
                  <a:schemeClr val="tx1"/>
                </a:solidFill>
                <a:latin typeface="Calibri" panose="020F0502020204030204" pitchFamily="34" charset="0"/>
                <a:cs typeface="Calibri" panose="020F0502020204030204" pitchFamily="34" charset="0"/>
              </a:rPr>
              <a:t>Chronic disease  </a:t>
            </a:r>
          </a:p>
        </p:txBody>
      </p:sp>
      <p:pic>
        <p:nvPicPr>
          <p:cNvPr id="4" name="Content Placeholder 3">
            <a:extLst>
              <a:ext uri="{FF2B5EF4-FFF2-40B4-BE49-F238E27FC236}">
                <a16:creationId xmlns:a16="http://schemas.microsoft.com/office/drawing/2014/main" id="{94ED6E83-D91D-4C00-86F8-A7D1169E7554}"/>
              </a:ext>
            </a:extLst>
          </p:cNvPr>
          <p:cNvPicPr>
            <a:picLocks noGrp="1" noChangeAspect="1"/>
          </p:cNvPicPr>
          <p:nvPr>
            <p:ph idx="1"/>
          </p:nvPr>
        </p:nvPicPr>
        <p:blipFill rotWithShape="1">
          <a:blip r:embed="rId3"/>
          <a:srcRect r="-2306" b="55111"/>
          <a:stretch/>
        </p:blipFill>
        <p:spPr>
          <a:xfrm>
            <a:off x="130124" y="1021924"/>
            <a:ext cx="4698730" cy="1449507"/>
          </a:xfrm>
          <a:prstGeom prst="rect">
            <a:avLst/>
          </a:prstGeom>
          <a:ln w="38100">
            <a:solidFill>
              <a:schemeClr val="tx1"/>
            </a:solidFill>
          </a:ln>
        </p:spPr>
      </p:pic>
      <p:pic>
        <p:nvPicPr>
          <p:cNvPr id="3" name="Picture 2">
            <a:extLst>
              <a:ext uri="{FF2B5EF4-FFF2-40B4-BE49-F238E27FC236}">
                <a16:creationId xmlns:a16="http://schemas.microsoft.com/office/drawing/2014/main" id="{4EF236AF-A161-4D4C-B54C-BF17DF47B1F2}"/>
              </a:ext>
            </a:extLst>
          </p:cNvPr>
          <p:cNvPicPr>
            <a:picLocks noChangeAspect="1"/>
          </p:cNvPicPr>
          <p:nvPr/>
        </p:nvPicPr>
        <p:blipFill>
          <a:blip r:embed="rId4"/>
          <a:stretch>
            <a:fillRect/>
          </a:stretch>
        </p:blipFill>
        <p:spPr>
          <a:xfrm>
            <a:off x="0" y="6092824"/>
            <a:ext cx="9359757" cy="800100"/>
          </a:xfrm>
          <a:prstGeom prst="rect">
            <a:avLst/>
          </a:prstGeom>
        </p:spPr>
      </p:pic>
      <p:sp>
        <p:nvSpPr>
          <p:cNvPr id="6" name="Rectangle 5">
            <a:extLst>
              <a:ext uri="{FF2B5EF4-FFF2-40B4-BE49-F238E27FC236}">
                <a16:creationId xmlns:a16="http://schemas.microsoft.com/office/drawing/2014/main" id="{A5D551C0-49AE-453F-9F13-AAF057B6F7B7}"/>
              </a:ext>
            </a:extLst>
          </p:cNvPr>
          <p:cNvSpPr/>
          <p:nvPr/>
        </p:nvSpPr>
        <p:spPr>
          <a:xfrm>
            <a:off x="5132076" y="1909131"/>
            <a:ext cx="3881800" cy="338206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C00000"/>
                </a:solidFill>
              </a:rPr>
              <a:t>Having chronic kidney disease of any stage </a:t>
            </a:r>
            <a:r>
              <a:rPr lang="en-US" sz="2400" b="1" dirty="0">
                <a:solidFill>
                  <a:srgbClr val="C00000"/>
                </a:solidFill>
              </a:rPr>
              <a:t>can make you more likely</a:t>
            </a:r>
            <a:r>
              <a:rPr lang="en-US" sz="2400" dirty="0">
                <a:solidFill>
                  <a:srgbClr val="C00000"/>
                </a:solidFill>
              </a:rPr>
              <a:t> to get severely ill from COVID-19.</a:t>
            </a:r>
          </a:p>
          <a:p>
            <a:endParaRPr lang="en-US" sz="2400" dirty="0">
              <a:solidFill>
                <a:srgbClr val="C00000"/>
              </a:solidFill>
            </a:endParaRPr>
          </a:p>
          <a:p>
            <a:r>
              <a:rPr lang="en-US" sz="2400" dirty="0">
                <a:solidFill>
                  <a:srgbClr val="C00000"/>
                </a:solidFill>
              </a:rPr>
              <a:t>CKD more common in older individual and no Hispanic Black adults </a:t>
            </a:r>
          </a:p>
          <a:p>
            <a:pPr algn="ctr"/>
            <a:endParaRPr lang="en-US" sz="2400" dirty="0">
              <a:solidFill>
                <a:srgbClr val="C00000"/>
              </a:solidFill>
            </a:endParaRPr>
          </a:p>
        </p:txBody>
      </p:sp>
      <p:sp>
        <p:nvSpPr>
          <p:cNvPr id="12" name="TextBox 11">
            <a:extLst>
              <a:ext uri="{FF2B5EF4-FFF2-40B4-BE49-F238E27FC236}">
                <a16:creationId xmlns:a16="http://schemas.microsoft.com/office/drawing/2014/main" id="{0AE55F39-0A6E-4130-BE43-0C86A6E2290F}"/>
              </a:ext>
            </a:extLst>
          </p:cNvPr>
          <p:cNvSpPr txBox="1"/>
          <p:nvPr/>
        </p:nvSpPr>
        <p:spPr>
          <a:xfrm>
            <a:off x="745083" y="5164002"/>
            <a:ext cx="3035300" cy="677108"/>
          </a:xfrm>
          <a:prstGeom prst="rect">
            <a:avLst/>
          </a:prstGeom>
          <a:noFill/>
        </p:spPr>
        <p:txBody>
          <a:bodyPr wrap="square" rtlCol="0">
            <a:spAutoFit/>
          </a:bodyPr>
          <a:lstStyle/>
          <a:p>
            <a:r>
              <a:rPr lang="en-US" sz="2000" b="1" dirty="0"/>
              <a:t>Heat Stress Nephropathy</a:t>
            </a:r>
          </a:p>
          <a:p>
            <a:endParaRPr lang="en-US" dirty="0"/>
          </a:p>
        </p:txBody>
      </p:sp>
      <p:pic>
        <p:nvPicPr>
          <p:cNvPr id="7" name="Picture 6">
            <a:extLst>
              <a:ext uri="{FF2B5EF4-FFF2-40B4-BE49-F238E27FC236}">
                <a16:creationId xmlns:a16="http://schemas.microsoft.com/office/drawing/2014/main" id="{78862864-08EF-42DC-957E-562F379DC3F8}"/>
              </a:ext>
            </a:extLst>
          </p:cNvPr>
          <p:cNvPicPr>
            <a:picLocks noChangeAspect="1"/>
          </p:cNvPicPr>
          <p:nvPr/>
        </p:nvPicPr>
        <p:blipFill rotWithShape="1">
          <a:blip r:embed="rId5"/>
          <a:srcRect l="1941" t="84321" r="84030" b="4217"/>
          <a:stretch/>
        </p:blipFill>
        <p:spPr>
          <a:xfrm>
            <a:off x="8098413" y="4852252"/>
            <a:ext cx="915463" cy="438254"/>
          </a:xfrm>
          <a:prstGeom prst="rect">
            <a:avLst/>
          </a:prstGeom>
        </p:spPr>
      </p:pic>
      <p:pic>
        <p:nvPicPr>
          <p:cNvPr id="19" name="Picture 18" descr="A picture containing text, indoor&#10;&#10;Description automatically generated">
            <a:extLst>
              <a:ext uri="{FF2B5EF4-FFF2-40B4-BE49-F238E27FC236}">
                <a16:creationId xmlns:a16="http://schemas.microsoft.com/office/drawing/2014/main" id="{3C077C1C-3492-4E28-8570-6F2A50D86BEC}"/>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566054" y="3547019"/>
            <a:ext cx="2952750" cy="1552575"/>
          </a:xfrm>
          <a:prstGeom prst="rect">
            <a:avLst/>
          </a:prstGeom>
        </p:spPr>
      </p:pic>
      <p:sp>
        <p:nvSpPr>
          <p:cNvPr id="21" name="TextBox 20">
            <a:extLst>
              <a:ext uri="{FF2B5EF4-FFF2-40B4-BE49-F238E27FC236}">
                <a16:creationId xmlns:a16="http://schemas.microsoft.com/office/drawing/2014/main" id="{F89DAB9B-A869-4040-A848-98DC1E02C1A0}"/>
              </a:ext>
            </a:extLst>
          </p:cNvPr>
          <p:cNvSpPr txBox="1"/>
          <p:nvPr/>
        </p:nvSpPr>
        <p:spPr>
          <a:xfrm>
            <a:off x="7773542" y="6362069"/>
            <a:ext cx="1565203" cy="261610"/>
          </a:xfrm>
          <a:prstGeom prst="rect">
            <a:avLst/>
          </a:prstGeom>
          <a:noFill/>
        </p:spPr>
        <p:txBody>
          <a:bodyPr wrap="square" rtlCol="0">
            <a:spAutoFit/>
          </a:bodyPr>
          <a:lstStyle/>
          <a:p>
            <a:r>
              <a:rPr lang="en-US" sz="1100" dirty="0"/>
              <a:t>Johnson, 2019</a:t>
            </a:r>
          </a:p>
        </p:txBody>
      </p:sp>
    </p:spTree>
    <p:extLst>
      <p:ext uri="{BB962C8B-B14F-4D97-AF65-F5344CB8AC3E}">
        <p14:creationId xmlns:p14="http://schemas.microsoft.com/office/powerpoint/2010/main" val="33885824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FE490-0F7B-4174-A8E3-B62646C56372}"/>
              </a:ext>
            </a:extLst>
          </p:cNvPr>
          <p:cNvSpPr>
            <a:spLocks noGrp="1"/>
          </p:cNvSpPr>
          <p:nvPr>
            <p:ph type="title"/>
          </p:nvPr>
        </p:nvSpPr>
        <p:spPr>
          <a:xfrm>
            <a:off x="606835" y="-168322"/>
            <a:ext cx="7886700" cy="1325563"/>
          </a:xfrm>
        </p:spPr>
        <p:txBody>
          <a:bodyPr>
            <a:normAutofit/>
          </a:bodyPr>
          <a:lstStyle/>
          <a:p>
            <a:pPr algn="ctr"/>
            <a:r>
              <a:rPr lang="en-US" sz="3600" dirty="0">
                <a:solidFill>
                  <a:schemeClr val="tx1"/>
                </a:solidFill>
                <a:latin typeface="Calibri" panose="020F0502020204030204" pitchFamily="34" charset="0"/>
                <a:cs typeface="Calibri" panose="020F0502020204030204" pitchFamily="34" charset="0"/>
              </a:rPr>
              <a:t>Obesity</a:t>
            </a:r>
          </a:p>
        </p:txBody>
      </p:sp>
      <p:sp>
        <p:nvSpPr>
          <p:cNvPr id="11" name="Rectangle 10">
            <a:extLst>
              <a:ext uri="{FF2B5EF4-FFF2-40B4-BE49-F238E27FC236}">
                <a16:creationId xmlns:a16="http://schemas.microsoft.com/office/drawing/2014/main" id="{BBA885F8-7CD0-495D-A7C5-98786C001D43}"/>
              </a:ext>
            </a:extLst>
          </p:cNvPr>
          <p:cNvSpPr/>
          <p:nvPr/>
        </p:nvSpPr>
        <p:spPr>
          <a:xfrm>
            <a:off x="1698315" y="3357555"/>
            <a:ext cx="2851870" cy="2245505"/>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131F33"/>
                </a:solidFill>
              </a:rPr>
              <a:t>Climate change affects crop yields, nutritional value and cost of food and stability of food systems and food security.</a:t>
            </a:r>
          </a:p>
        </p:txBody>
      </p:sp>
      <p:sp>
        <p:nvSpPr>
          <p:cNvPr id="5" name="Content Placeholder 4">
            <a:extLst>
              <a:ext uri="{FF2B5EF4-FFF2-40B4-BE49-F238E27FC236}">
                <a16:creationId xmlns:a16="http://schemas.microsoft.com/office/drawing/2014/main" id="{24A7634A-DA99-473A-A6E9-1656276C3F68}"/>
              </a:ext>
            </a:extLst>
          </p:cNvPr>
          <p:cNvSpPr>
            <a:spLocks noGrp="1"/>
          </p:cNvSpPr>
          <p:nvPr>
            <p:ph idx="1"/>
          </p:nvPr>
        </p:nvSpPr>
        <p:spPr>
          <a:xfrm>
            <a:off x="7113662" y="2978764"/>
            <a:ext cx="1081170" cy="416833"/>
          </a:xfrm>
        </p:spPr>
        <p:txBody>
          <a:bodyPr>
            <a:normAutofit/>
          </a:bodyPr>
          <a:lstStyle/>
          <a:p>
            <a:pPr marL="0" indent="0">
              <a:buNone/>
            </a:pPr>
            <a:r>
              <a:rPr lang="en-US" sz="1200" dirty="0">
                <a:solidFill>
                  <a:schemeClr val="bg1"/>
                </a:solidFill>
              </a:rPr>
              <a:t>(Pan  2012)</a:t>
            </a:r>
          </a:p>
        </p:txBody>
      </p:sp>
      <p:pic>
        <p:nvPicPr>
          <p:cNvPr id="14" name="Picture 13" descr="Calendar&#10;&#10;Description automatically generated">
            <a:extLst>
              <a:ext uri="{FF2B5EF4-FFF2-40B4-BE49-F238E27FC236}">
                <a16:creationId xmlns:a16="http://schemas.microsoft.com/office/drawing/2014/main" id="{FA5AF979-B0D9-4B31-A498-1437D5B502E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903361" y="2083708"/>
            <a:ext cx="3821896" cy="2545442"/>
          </a:xfrm>
          <a:prstGeom prst="rect">
            <a:avLst/>
          </a:prstGeom>
        </p:spPr>
      </p:pic>
      <p:pic>
        <p:nvPicPr>
          <p:cNvPr id="3" name="Picture 2">
            <a:extLst>
              <a:ext uri="{FF2B5EF4-FFF2-40B4-BE49-F238E27FC236}">
                <a16:creationId xmlns:a16="http://schemas.microsoft.com/office/drawing/2014/main" id="{F2C93DB4-F97A-4218-87D6-95B09FA846B1}"/>
              </a:ext>
            </a:extLst>
          </p:cNvPr>
          <p:cNvPicPr>
            <a:picLocks noChangeAspect="1"/>
          </p:cNvPicPr>
          <p:nvPr/>
        </p:nvPicPr>
        <p:blipFill>
          <a:blip r:embed="rId5"/>
          <a:stretch>
            <a:fillRect/>
          </a:stretch>
        </p:blipFill>
        <p:spPr>
          <a:xfrm>
            <a:off x="1" y="6057900"/>
            <a:ext cx="9378914" cy="800100"/>
          </a:xfrm>
          <a:prstGeom prst="rect">
            <a:avLst/>
          </a:prstGeom>
        </p:spPr>
      </p:pic>
      <p:pic>
        <p:nvPicPr>
          <p:cNvPr id="4" name="Picture 3">
            <a:extLst>
              <a:ext uri="{FF2B5EF4-FFF2-40B4-BE49-F238E27FC236}">
                <a16:creationId xmlns:a16="http://schemas.microsoft.com/office/drawing/2014/main" id="{E5FEB982-9C93-4188-9AF4-1D3537FA3C19}"/>
              </a:ext>
            </a:extLst>
          </p:cNvPr>
          <p:cNvPicPr>
            <a:picLocks noChangeAspect="1"/>
          </p:cNvPicPr>
          <p:nvPr/>
        </p:nvPicPr>
        <p:blipFill>
          <a:blip r:embed="rId6"/>
          <a:stretch>
            <a:fillRect/>
          </a:stretch>
        </p:blipFill>
        <p:spPr>
          <a:xfrm>
            <a:off x="418743" y="1044967"/>
            <a:ext cx="4473555" cy="2077482"/>
          </a:xfrm>
          <a:prstGeom prst="rect">
            <a:avLst/>
          </a:prstGeom>
        </p:spPr>
      </p:pic>
      <p:sp>
        <p:nvSpPr>
          <p:cNvPr id="8" name="TextBox 7">
            <a:extLst>
              <a:ext uri="{FF2B5EF4-FFF2-40B4-BE49-F238E27FC236}">
                <a16:creationId xmlns:a16="http://schemas.microsoft.com/office/drawing/2014/main" id="{CCA12480-9531-4329-ADAE-1DCAC90F1497}"/>
              </a:ext>
            </a:extLst>
          </p:cNvPr>
          <p:cNvSpPr txBox="1"/>
          <p:nvPr/>
        </p:nvSpPr>
        <p:spPr>
          <a:xfrm>
            <a:off x="7406830" y="6372950"/>
            <a:ext cx="1609850" cy="276999"/>
          </a:xfrm>
          <a:prstGeom prst="rect">
            <a:avLst/>
          </a:prstGeom>
          <a:noFill/>
        </p:spPr>
        <p:txBody>
          <a:bodyPr wrap="square" rtlCol="0">
            <a:spAutoFit/>
          </a:bodyPr>
          <a:lstStyle/>
          <a:p>
            <a:r>
              <a:rPr lang="en-US" sz="1200" dirty="0"/>
              <a:t>Wolfson, 2020</a:t>
            </a:r>
          </a:p>
        </p:txBody>
      </p:sp>
    </p:spTree>
    <p:extLst>
      <p:ext uri="{BB962C8B-B14F-4D97-AF65-F5344CB8AC3E}">
        <p14:creationId xmlns:p14="http://schemas.microsoft.com/office/powerpoint/2010/main" val="32747949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730569-C5E0-47A9-8E24-9F8097BD2500}"/>
              </a:ext>
            </a:extLst>
          </p:cNvPr>
          <p:cNvPicPr>
            <a:picLocks noChangeAspect="1"/>
          </p:cNvPicPr>
          <p:nvPr/>
        </p:nvPicPr>
        <p:blipFill rotWithShape="1">
          <a:blip r:embed="rId2"/>
          <a:srcRect b="57682"/>
          <a:stretch/>
        </p:blipFill>
        <p:spPr>
          <a:xfrm>
            <a:off x="234587" y="402102"/>
            <a:ext cx="8241030" cy="1017360"/>
          </a:xfrm>
          <a:prstGeom prst="rect">
            <a:avLst/>
          </a:prstGeom>
        </p:spPr>
      </p:pic>
      <p:sp>
        <p:nvSpPr>
          <p:cNvPr id="4" name="Rectangle 3">
            <a:extLst>
              <a:ext uri="{FF2B5EF4-FFF2-40B4-BE49-F238E27FC236}">
                <a16:creationId xmlns:a16="http://schemas.microsoft.com/office/drawing/2014/main" id="{5A129D2E-3C06-4E2E-B64E-6A3C52A1E42B}"/>
              </a:ext>
            </a:extLst>
          </p:cNvPr>
          <p:cNvSpPr/>
          <p:nvPr/>
        </p:nvSpPr>
        <p:spPr>
          <a:xfrm>
            <a:off x="234587" y="1804747"/>
            <a:ext cx="5177790" cy="2725585"/>
          </a:xfrm>
          <a:prstGeom prst="rect">
            <a:avLst/>
          </a:prstGeom>
          <a:solidFill>
            <a:schemeClr val="accent2">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800" dirty="0"/>
              <a:t>Obesity increases risk for severe COVID19–associated illness, invasive mechanical ventilation, hospitalization and death, particularly among adults aged &lt;65 years</a:t>
            </a:r>
            <a:r>
              <a:rPr lang="en-US" dirty="0"/>
              <a:t>.</a:t>
            </a:r>
          </a:p>
        </p:txBody>
      </p:sp>
      <p:sp>
        <p:nvSpPr>
          <p:cNvPr id="2" name="Rectangle 1">
            <a:extLst>
              <a:ext uri="{FF2B5EF4-FFF2-40B4-BE49-F238E27FC236}">
                <a16:creationId xmlns:a16="http://schemas.microsoft.com/office/drawing/2014/main" id="{AE364C06-0509-494C-BE9D-9D74DC904E18}"/>
              </a:ext>
            </a:extLst>
          </p:cNvPr>
          <p:cNvSpPr/>
          <p:nvPr/>
        </p:nvSpPr>
        <p:spPr>
          <a:xfrm>
            <a:off x="3659667" y="1023856"/>
            <a:ext cx="1709383" cy="457200"/>
          </a:xfrm>
          <a:prstGeom prst="rect">
            <a:avLst/>
          </a:prstGeom>
          <a:solidFill>
            <a:schemeClr val="bg1"/>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t>(</a:t>
            </a:r>
            <a:r>
              <a:rPr lang="en-US" sz="1200" dirty="0">
                <a:solidFill>
                  <a:schemeClr val="tx1"/>
                </a:solidFill>
              </a:rPr>
              <a:t>(Kompaniyets 2021)</a:t>
            </a:r>
            <a:endParaRPr lang="en-US" sz="1200" dirty="0"/>
          </a:p>
        </p:txBody>
      </p:sp>
      <p:pic>
        <p:nvPicPr>
          <p:cNvPr id="10" name="Picture 9" descr="Diagram&#10;&#10;Description automatically generated">
            <a:extLst>
              <a:ext uri="{FF2B5EF4-FFF2-40B4-BE49-F238E27FC236}">
                <a16:creationId xmlns:a16="http://schemas.microsoft.com/office/drawing/2014/main" id="{DCFE247F-A6E7-4F47-99C3-37D49E17BD4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097414" y="1650476"/>
            <a:ext cx="2651760" cy="4744427"/>
          </a:xfrm>
          <a:prstGeom prst="rect">
            <a:avLst/>
          </a:prstGeom>
        </p:spPr>
      </p:pic>
      <p:sp>
        <p:nvSpPr>
          <p:cNvPr id="13" name="Rectangle 12">
            <a:extLst>
              <a:ext uri="{FF2B5EF4-FFF2-40B4-BE49-F238E27FC236}">
                <a16:creationId xmlns:a16="http://schemas.microsoft.com/office/drawing/2014/main" id="{18A3F82F-E7DD-4CEE-BED7-523D6932BE56}"/>
              </a:ext>
            </a:extLst>
          </p:cNvPr>
          <p:cNvSpPr/>
          <p:nvPr/>
        </p:nvSpPr>
        <p:spPr>
          <a:xfrm>
            <a:off x="2703899" y="4989116"/>
            <a:ext cx="3511965" cy="1017360"/>
          </a:xfrm>
          <a:prstGeom prst="rect">
            <a:avLst/>
          </a:prstGeom>
          <a:noFill/>
          <a:ln w="571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endParaRPr lang="en-US" sz="1600" dirty="0">
              <a:solidFill>
                <a:srgbClr val="FF0000"/>
              </a:solidFill>
            </a:endParaRPr>
          </a:p>
          <a:p>
            <a:r>
              <a:rPr lang="en-US" sz="1400" dirty="0">
                <a:solidFill>
                  <a:schemeClr val="tx1"/>
                </a:solidFill>
              </a:rPr>
              <a:t>Proinflammatory </a:t>
            </a:r>
            <a:r>
              <a:rPr lang="en-US" sz="1400" i="1" dirty="0">
                <a:solidFill>
                  <a:schemeClr val="tx1"/>
                </a:solidFill>
              </a:rPr>
              <a:t>mediators</a:t>
            </a:r>
          </a:p>
          <a:p>
            <a:r>
              <a:rPr lang="en-US" sz="1400" i="1" dirty="0">
                <a:solidFill>
                  <a:schemeClr val="tx1"/>
                </a:solidFill>
              </a:rPr>
              <a:t>predispose to wors</a:t>
            </a:r>
            <a:r>
              <a:rPr lang="en-US" sz="1400" dirty="0">
                <a:solidFill>
                  <a:schemeClr val="tx1"/>
                </a:solidFill>
              </a:rPr>
              <a:t>e outcomes in obese patients with COVID19 </a:t>
            </a:r>
            <a:r>
              <a:rPr lang="en-US" sz="1100" dirty="0">
                <a:solidFill>
                  <a:schemeClr val="tx1"/>
                </a:solidFill>
              </a:rPr>
              <a:t>(Banerjee  2020)</a:t>
            </a:r>
          </a:p>
          <a:p>
            <a:pPr algn="ctr"/>
            <a:r>
              <a:rPr lang="en-US" dirty="0">
                <a:solidFill>
                  <a:srgbClr val="FF0000"/>
                </a:solidFill>
              </a:rPr>
              <a:t> </a:t>
            </a:r>
          </a:p>
        </p:txBody>
      </p:sp>
      <p:pic>
        <p:nvPicPr>
          <p:cNvPr id="5" name="Picture 4">
            <a:extLst>
              <a:ext uri="{FF2B5EF4-FFF2-40B4-BE49-F238E27FC236}">
                <a16:creationId xmlns:a16="http://schemas.microsoft.com/office/drawing/2014/main" id="{3617BCD3-520F-4CEE-A245-1E3B12B88A48}"/>
              </a:ext>
            </a:extLst>
          </p:cNvPr>
          <p:cNvPicPr>
            <a:picLocks noChangeAspect="1"/>
          </p:cNvPicPr>
          <p:nvPr/>
        </p:nvPicPr>
        <p:blipFill>
          <a:blip r:embed="rId5"/>
          <a:stretch>
            <a:fillRect/>
          </a:stretch>
        </p:blipFill>
        <p:spPr>
          <a:xfrm>
            <a:off x="1796" y="6394903"/>
            <a:ext cx="9142204" cy="561975"/>
          </a:xfrm>
          <a:prstGeom prst="rect">
            <a:avLst/>
          </a:prstGeom>
        </p:spPr>
      </p:pic>
      <p:sp>
        <p:nvSpPr>
          <p:cNvPr id="6" name="TextBox 5">
            <a:extLst>
              <a:ext uri="{FF2B5EF4-FFF2-40B4-BE49-F238E27FC236}">
                <a16:creationId xmlns:a16="http://schemas.microsoft.com/office/drawing/2014/main" id="{D9CECFEE-A75C-428C-8715-542C8036DDED}"/>
              </a:ext>
            </a:extLst>
          </p:cNvPr>
          <p:cNvSpPr txBox="1"/>
          <p:nvPr/>
        </p:nvSpPr>
        <p:spPr>
          <a:xfrm>
            <a:off x="7130265" y="6460164"/>
            <a:ext cx="2011939" cy="276999"/>
          </a:xfrm>
          <a:prstGeom prst="rect">
            <a:avLst/>
          </a:prstGeom>
          <a:noFill/>
        </p:spPr>
        <p:txBody>
          <a:bodyPr wrap="square" rtlCol="0">
            <a:spAutoFit/>
          </a:bodyPr>
          <a:lstStyle/>
          <a:p>
            <a:r>
              <a:rPr lang="en-US" sz="1200" dirty="0"/>
              <a:t>Kompaniyets, 2021</a:t>
            </a:r>
          </a:p>
        </p:txBody>
      </p:sp>
    </p:spTree>
    <p:extLst>
      <p:ext uri="{BB962C8B-B14F-4D97-AF65-F5344CB8AC3E}">
        <p14:creationId xmlns:p14="http://schemas.microsoft.com/office/powerpoint/2010/main" val="42701651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CF54ED-603A-4FC8-B2D8-0D6C2406B6D7}"/>
              </a:ext>
            </a:extLst>
          </p:cNvPr>
          <p:cNvPicPr>
            <a:picLocks noChangeAspect="1"/>
          </p:cNvPicPr>
          <p:nvPr/>
        </p:nvPicPr>
        <p:blipFill>
          <a:blip r:embed="rId2"/>
          <a:stretch>
            <a:fillRect/>
          </a:stretch>
        </p:blipFill>
        <p:spPr>
          <a:xfrm>
            <a:off x="1588433" y="1518869"/>
            <a:ext cx="6195733" cy="2988012"/>
          </a:xfrm>
          <a:prstGeom prst="rect">
            <a:avLst/>
          </a:prstGeom>
        </p:spPr>
      </p:pic>
      <p:sp>
        <p:nvSpPr>
          <p:cNvPr id="4" name="TextBox 3">
            <a:extLst>
              <a:ext uri="{FF2B5EF4-FFF2-40B4-BE49-F238E27FC236}">
                <a16:creationId xmlns:a16="http://schemas.microsoft.com/office/drawing/2014/main" id="{1C6C4F4C-64B9-41B2-9B89-9641D907B919}"/>
              </a:ext>
            </a:extLst>
          </p:cNvPr>
          <p:cNvSpPr txBox="1"/>
          <p:nvPr/>
        </p:nvSpPr>
        <p:spPr>
          <a:xfrm>
            <a:off x="830986" y="176480"/>
            <a:ext cx="7638099" cy="954107"/>
          </a:xfrm>
          <a:prstGeom prst="rect">
            <a:avLst/>
          </a:prstGeom>
          <a:noFill/>
        </p:spPr>
        <p:txBody>
          <a:bodyPr wrap="square" rtlCol="0">
            <a:spAutoFit/>
          </a:bodyPr>
          <a:lstStyle/>
          <a:p>
            <a:pPr algn="ctr"/>
            <a:r>
              <a:rPr lang="en-US" sz="2800" b="1" dirty="0"/>
              <a:t>Older adults are vulnerable to climate </a:t>
            </a:r>
          </a:p>
          <a:p>
            <a:pPr algn="ctr"/>
            <a:r>
              <a:rPr lang="en-US" sz="2800" b="1" dirty="0"/>
              <a:t>change-related health impacts</a:t>
            </a:r>
          </a:p>
        </p:txBody>
      </p:sp>
      <p:sp>
        <p:nvSpPr>
          <p:cNvPr id="5" name="TextBox 4">
            <a:extLst>
              <a:ext uri="{FF2B5EF4-FFF2-40B4-BE49-F238E27FC236}">
                <a16:creationId xmlns:a16="http://schemas.microsoft.com/office/drawing/2014/main" id="{F63DF3AF-418B-4528-BE5B-CD58280EAB41}"/>
              </a:ext>
            </a:extLst>
          </p:cNvPr>
          <p:cNvSpPr txBox="1"/>
          <p:nvPr/>
        </p:nvSpPr>
        <p:spPr>
          <a:xfrm>
            <a:off x="1801720" y="4712407"/>
            <a:ext cx="6273673" cy="646331"/>
          </a:xfrm>
          <a:prstGeom prst="rect">
            <a:avLst/>
          </a:prstGeom>
          <a:noFill/>
          <a:ln w="57150">
            <a:solidFill>
              <a:schemeClr val="tx1"/>
            </a:solidFill>
          </a:ln>
        </p:spPr>
        <p:txBody>
          <a:bodyPr wrap="square" rtlCol="0">
            <a:spAutoFit/>
          </a:bodyPr>
          <a:lstStyle/>
          <a:p>
            <a:r>
              <a:rPr lang="en-US" dirty="0"/>
              <a:t>Heat exposure- increases  risk of illness and death in elderly especially those with chronic health conditions</a:t>
            </a:r>
          </a:p>
        </p:txBody>
      </p:sp>
      <p:sp>
        <p:nvSpPr>
          <p:cNvPr id="2" name="TextBox 1">
            <a:extLst>
              <a:ext uri="{FF2B5EF4-FFF2-40B4-BE49-F238E27FC236}">
                <a16:creationId xmlns:a16="http://schemas.microsoft.com/office/drawing/2014/main" id="{BF4076E5-E7B3-44B9-9FDD-C792A78E78CC}"/>
              </a:ext>
            </a:extLst>
          </p:cNvPr>
          <p:cNvSpPr txBox="1"/>
          <p:nvPr/>
        </p:nvSpPr>
        <p:spPr>
          <a:xfrm>
            <a:off x="8035747" y="6358354"/>
            <a:ext cx="1036333" cy="276999"/>
          </a:xfrm>
          <a:prstGeom prst="rect">
            <a:avLst/>
          </a:prstGeom>
          <a:noFill/>
        </p:spPr>
        <p:txBody>
          <a:bodyPr wrap="square" rtlCol="0">
            <a:spAutoFit/>
          </a:bodyPr>
          <a:lstStyle/>
          <a:p>
            <a:r>
              <a:rPr lang="en-US" sz="1200" dirty="0"/>
              <a:t>epa.gov</a:t>
            </a:r>
          </a:p>
        </p:txBody>
      </p:sp>
    </p:spTree>
    <p:extLst>
      <p:ext uri="{BB962C8B-B14F-4D97-AF65-F5344CB8AC3E}">
        <p14:creationId xmlns:p14="http://schemas.microsoft.com/office/powerpoint/2010/main" val="3086150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455084-0668-4720-9E52-5394EF17BCB5}"/>
              </a:ext>
            </a:extLst>
          </p:cNvPr>
          <p:cNvSpPr/>
          <p:nvPr/>
        </p:nvSpPr>
        <p:spPr>
          <a:xfrm>
            <a:off x="5293895" y="4877535"/>
            <a:ext cx="4572000" cy="369332"/>
          </a:xfrm>
          <a:prstGeom prst="rect">
            <a:avLst/>
          </a:prstGeom>
        </p:spPr>
        <p:txBody>
          <a:bodyPr>
            <a:spAutoFit/>
          </a:bodyPr>
          <a:lstStyle/>
          <a:p>
            <a:r>
              <a:rPr lang="en-US" dirty="0"/>
              <a:t> </a:t>
            </a:r>
          </a:p>
        </p:txBody>
      </p:sp>
      <p:pic>
        <p:nvPicPr>
          <p:cNvPr id="7" name="Picture 6">
            <a:extLst>
              <a:ext uri="{FF2B5EF4-FFF2-40B4-BE49-F238E27FC236}">
                <a16:creationId xmlns:a16="http://schemas.microsoft.com/office/drawing/2014/main" id="{41951CD3-9B72-4D8D-8542-8590DDDF5A43}"/>
              </a:ext>
            </a:extLst>
          </p:cNvPr>
          <p:cNvPicPr>
            <a:picLocks noChangeAspect="1"/>
          </p:cNvPicPr>
          <p:nvPr/>
        </p:nvPicPr>
        <p:blipFill rotWithShape="1">
          <a:blip r:embed="rId2"/>
          <a:srcRect l="2737" t="1" r="2977" b="38115"/>
          <a:stretch/>
        </p:blipFill>
        <p:spPr>
          <a:xfrm>
            <a:off x="46981" y="611616"/>
            <a:ext cx="9027707" cy="3383280"/>
          </a:xfrm>
          <a:prstGeom prst="rect">
            <a:avLst/>
          </a:prstGeom>
        </p:spPr>
      </p:pic>
      <p:pic>
        <p:nvPicPr>
          <p:cNvPr id="4" name="Picture 3">
            <a:extLst>
              <a:ext uri="{FF2B5EF4-FFF2-40B4-BE49-F238E27FC236}">
                <a16:creationId xmlns:a16="http://schemas.microsoft.com/office/drawing/2014/main" id="{4FF7DAB4-9BFA-434C-8BBD-B900F522F0C0}"/>
              </a:ext>
            </a:extLst>
          </p:cNvPr>
          <p:cNvPicPr>
            <a:picLocks noChangeAspect="1"/>
          </p:cNvPicPr>
          <p:nvPr/>
        </p:nvPicPr>
        <p:blipFill rotWithShape="1">
          <a:blip r:embed="rId3"/>
          <a:srcRect l="1941" t="84321" r="84030" b="4217"/>
          <a:stretch/>
        </p:blipFill>
        <p:spPr>
          <a:xfrm>
            <a:off x="7861111" y="6129506"/>
            <a:ext cx="1282889" cy="614149"/>
          </a:xfrm>
          <a:prstGeom prst="rect">
            <a:avLst/>
          </a:prstGeom>
        </p:spPr>
      </p:pic>
    </p:spTree>
    <p:extLst>
      <p:ext uri="{BB962C8B-B14F-4D97-AF65-F5344CB8AC3E}">
        <p14:creationId xmlns:p14="http://schemas.microsoft.com/office/powerpoint/2010/main" val="26528100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F95BFE-5659-4F84-AECB-AFC21EE4B3ED}"/>
              </a:ext>
            </a:extLst>
          </p:cNvPr>
          <p:cNvPicPr>
            <a:picLocks noChangeAspect="1"/>
          </p:cNvPicPr>
          <p:nvPr/>
        </p:nvPicPr>
        <p:blipFill>
          <a:blip r:embed="rId2"/>
          <a:stretch>
            <a:fillRect/>
          </a:stretch>
        </p:blipFill>
        <p:spPr>
          <a:xfrm>
            <a:off x="2150723" y="3076413"/>
            <a:ext cx="4691865" cy="2933700"/>
          </a:xfrm>
          <a:prstGeom prst="rect">
            <a:avLst/>
          </a:prstGeom>
        </p:spPr>
      </p:pic>
      <p:sp>
        <p:nvSpPr>
          <p:cNvPr id="5" name="Rectangle 4">
            <a:extLst>
              <a:ext uri="{FF2B5EF4-FFF2-40B4-BE49-F238E27FC236}">
                <a16:creationId xmlns:a16="http://schemas.microsoft.com/office/drawing/2014/main" id="{1A1944E6-D08A-4E73-9DB9-39A15E172E41}"/>
              </a:ext>
            </a:extLst>
          </p:cNvPr>
          <p:cNvSpPr/>
          <p:nvPr/>
        </p:nvSpPr>
        <p:spPr>
          <a:xfrm>
            <a:off x="133564" y="210537"/>
            <a:ext cx="2845940" cy="2789221"/>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u="sng" dirty="0">
                <a:solidFill>
                  <a:schemeClr val="tx1"/>
                </a:solidFill>
              </a:rPr>
              <a:t>Mental Health Influences</a:t>
            </a:r>
          </a:p>
          <a:p>
            <a:r>
              <a:rPr lang="en-US" dirty="0">
                <a:solidFill>
                  <a:schemeClr val="tx1"/>
                </a:solidFill>
              </a:rPr>
              <a:t>Mild negative emotional responses to full-blown psychiatric conditions, (anxiety and depression, stress/trauma-related disorders, and substance abuse). </a:t>
            </a:r>
          </a:p>
        </p:txBody>
      </p:sp>
      <p:sp>
        <p:nvSpPr>
          <p:cNvPr id="7" name="Rectangle 6">
            <a:extLst>
              <a:ext uri="{FF2B5EF4-FFF2-40B4-BE49-F238E27FC236}">
                <a16:creationId xmlns:a16="http://schemas.microsoft.com/office/drawing/2014/main" id="{A2854072-28FA-40F0-B279-479431D338CA}"/>
              </a:ext>
            </a:extLst>
          </p:cNvPr>
          <p:cNvSpPr/>
          <p:nvPr/>
        </p:nvSpPr>
        <p:spPr>
          <a:xfrm>
            <a:off x="6298060" y="-10595"/>
            <a:ext cx="2845940" cy="2933699"/>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solidFill>
                  <a:schemeClr val="tx1"/>
                </a:solidFill>
              </a:rPr>
              <a:t>Most Vulnerable</a:t>
            </a:r>
          </a:p>
          <a:p>
            <a:pPr algn="ctr"/>
            <a:r>
              <a:rPr lang="en-US" dirty="0">
                <a:solidFill>
                  <a:schemeClr val="tx1"/>
                </a:solidFill>
              </a:rPr>
              <a:t>Elderly… people with pre-existing health problems especially mental illnesses…individuals with low socio-economic status, and immigrants.</a:t>
            </a:r>
          </a:p>
        </p:txBody>
      </p:sp>
      <p:sp>
        <p:nvSpPr>
          <p:cNvPr id="9" name="TextBox 8">
            <a:extLst>
              <a:ext uri="{FF2B5EF4-FFF2-40B4-BE49-F238E27FC236}">
                <a16:creationId xmlns:a16="http://schemas.microsoft.com/office/drawing/2014/main" id="{687CCC39-1F29-4567-83F0-BF17AA202948}"/>
              </a:ext>
            </a:extLst>
          </p:cNvPr>
          <p:cNvSpPr txBox="1"/>
          <p:nvPr/>
        </p:nvSpPr>
        <p:spPr>
          <a:xfrm>
            <a:off x="7233007" y="6369978"/>
            <a:ext cx="1910993" cy="276999"/>
          </a:xfrm>
          <a:prstGeom prst="rect">
            <a:avLst/>
          </a:prstGeom>
          <a:noFill/>
        </p:spPr>
        <p:txBody>
          <a:bodyPr wrap="square" rtlCol="0">
            <a:spAutoFit/>
          </a:bodyPr>
          <a:lstStyle/>
          <a:p>
            <a:r>
              <a:rPr lang="en-US" sz="1200" dirty="0" err="1"/>
              <a:t>Marazziti</a:t>
            </a:r>
            <a:r>
              <a:rPr lang="en-US" sz="1200" dirty="0"/>
              <a:t> , 2021</a:t>
            </a:r>
          </a:p>
        </p:txBody>
      </p:sp>
    </p:spTree>
    <p:extLst>
      <p:ext uri="{BB962C8B-B14F-4D97-AF65-F5344CB8AC3E}">
        <p14:creationId xmlns:p14="http://schemas.microsoft.com/office/powerpoint/2010/main" val="27916614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FB001E-73E3-7042-A59A-A694342BC1F4}"/>
              </a:ext>
            </a:extLst>
          </p:cNvPr>
          <p:cNvSpPr>
            <a:spLocks noGrp="1"/>
          </p:cNvSpPr>
          <p:nvPr>
            <p:ph idx="4294967295"/>
          </p:nvPr>
        </p:nvSpPr>
        <p:spPr>
          <a:xfrm>
            <a:off x="215900" y="1690689"/>
            <a:ext cx="8648700" cy="3625895"/>
          </a:xfrm>
        </p:spPr>
        <p:txBody>
          <a:bodyPr/>
          <a:lstStyle/>
          <a:p>
            <a:pPr marL="514350" indent="-514350">
              <a:buFont typeface="+mj-lt"/>
              <a:buAutoNum type="arabicPeriod"/>
            </a:pPr>
            <a:endParaRPr lang="en-US" dirty="0">
              <a:cs typeface="Arial" panose="020B0604020202020204" pitchFamily="34" charset="0"/>
            </a:endParaRPr>
          </a:p>
          <a:p>
            <a:endParaRPr lang="en-US" dirty="0"/>
          </a:p>
        </p:txBody>
      </p:sp>
      <p:sp>
        <p:nvSpPr>
          <p:cNvPr id="7" name="Title 6">
            <a:extLst>
              <a:ext uri="{FF2B5EF4-FFF2-40B4-BE49-F238E27FC236}">
                <a16:creationId xmlns:a16="http://schemas.microsoft.com/office/drawing/2014/main" id="{7A9D44BD-8B25-3844-8541-0BD82E5BE27A}"/>
              </a:ext>
            </a:extLst>
          </p:cNvPr>
          <p:cNvSpPr>
            <a:spLocks noGrp="1"/>
          </p:cNvSpPr>
          <p:nvPr>
            <p:ph type="title" idx="4294967295"/>
          </p:nvPr>
        </p:nvSpPr>
        <p:spPr>
          <a:xfrm>
            <a:off x="0" y="-115285"/>
            <a:ext cx="9144000" cy="1325563"/>
          </a:xfrm>
        </p:spPr>
        <p:txBody>
          <a:bodyPr>
            <a:normAutofit/>
          </a:bodyPr>
          <a:lstStyle/>
          <a:p>
            <a:r>
              <a:rPr lang="en-US" sz="3200" dirty="0">
                <a:solidFill>
                  <a:srgbClr val="FF0000"/>
                </a:solidFill>
                <a:latin typeface="+mn-lt"/>
              </a:rPr>
              <a:t>Climate change threatens efforts to contain COVID19</a:t>
            </a:r>
          </a:p>
        </p:txBody>
      </p:sp>
      <p:sp>
        <p:nvSpPr>
          <p:cNvPr id="6" name="TextBox 5">
            <a:extLst>
              <a:ext uri="{FF2B5EF4-FFF2-40B4-BE49-F238E27FC236}">
                <a16:creationId xmlns:a16="http://schemas.microsoft.com/office/drawing/2014/main" id="{9C23BB0D-6FF7-4D37-9540-749662F9529B}"/>
              </a:ext>
            </a:extLst>
          </p:cNvPr>
          <p:cNvSpPr txBox="1"/>
          <p:nvPr/>
        </p:nvSpPr>
        <p:spPr>
          <a:xfrm>
            <a:off x="1003177" y="2610034"/>
            <a:ext cx="4509856" cy="369332"/>
          </a:xfrm>
          <a:prstGeom prst="rect">
            <a:avLst/>
          </a:prstGeom>
          <a:noFill/>
        </p:spPr>
        <p:txBody>
          <a:bodyPr wrap="square" rtlCol="0">
            <a:spAutoFit/>
          </a:bodyPr>
          <a:lstStyle/>
          <a:p>
            <a:endParaRPr lang="en-US" dirty="0"/>
          </a:p>
        </p:txBody>
      </p:sp>
      <p:sp>
        <p:nvSpPr>
          <p:cNvPr id="8" name="TextBox 7">
            <a:extLst>
              <a:ext uri="{FF2B5EF4-FFF2-40B4-BE49-F238E27FC236}">
                <a16:creationId xmlns:a16="http://schemas.microsoft.com/office/drawing/2014/main" id="{4E7AB0B4-3D3C-4813-8BB7-31342F22F1D6}"/>
              </a:ext>
            </a:extLst>
          </p:cNvPr>
          <p:cNvSpPr txBox="1"/>
          <p:nvPr/>
        </p:nvSpPr>
        <p:spPr>
          <a:xfrm>
            <a:off x="279400" y="1110343"/>
            <a:ext cx="7299355" cy="5232202"/>
          </a:xfrm>
          <a:prstGeom prst="rect">
            <a:avLst/>
          </a:prstGeom>
          <a:noFill/>
        </p:spPr>
        <p:txBody>
          <a:bodyPr wrap="square" rtlCol="0">
            <a:spAutoFit/>
          </a:bodyPr>
          <a:lstStyle/>
          <a:p>
            <a:r>
              <a:rPr lang="en-US" sz="2000" b="1" dirty="0"/>
              <a:t>Shelter in place with destruction of infrastructure </a:t>
            </a:r>
          </a:p>
          <a:p>
            <a:endParaRPr lang="en-US" sz="2000" b="1" dirty="0"/>
          </a:p>
          <a:p>
            <a:endParaRPr lang="en-US" sz="2000" b="1" dirty="0"/>
          </a:p>
          <a:p>
            <a:r>
              <a:rPr lang="en-US" sz="2000" b="1" dirty="0"/>
              <a:t>Testing and vaccination access with heatwaves, heavy storms</a:t>
            </a:r>
          </a:p>
          <a:p>
            <a:endParaRPr lang="en-US" sz="2000" b="1" dirty="0"/>
          </a:p>
          <a:p>
            <a:endParaRPr lang="en-US" sz="2000" b="1" dirty="0"/>
          </a:p>
          <a:p>
            <a:r>
              <a:rPr lang="en-US" sz="2000" b="1" dirty="0"/>
              <a:t>Social distancing in evacuation or cooling center</a:t>
            </a:r>
          </a:p>
          <a:p>
            <a:r>
              <a:rPr lang="en-US" sz="2000" b="1" dirty="0"/>
              <a:t> </a:t>
            </a:r>
          </a:p>
          <a:p>
            <a:endParaRPr lang="en-US" sz="2000" b="1" dirty="0"/>
          </a:p>
          <a:p>
            <a:r>
              <a:rPr lang="en-US" sz="2000" b="1" dirty="0"/>
              <a:t>Sanitizing hands and surfaces without adequate clean water</a:t>
            </a:r>
          </a:p>
          <a:p>
            <a:endParaRPr lang="en-US" sz="2000" b="1" dirty="0"/>
          </a:p>
          <a:p>
            <a:endParaRPr lang="en-US" sz="2000" b="1" dirty="0"/>
          </a:p>
          <a:p>
            <a:r>
              <a:rPr lang="en-US" sz="2000" b="1" dirty="0"/>
              <a:t>Access to health care</a:t>
            </a:r>
            <a:endParaRPr lang="en-US" sz="2000" dirty="0"/>
          </a:p>
          <a:p>
            <a:endParaRPr lang="en-US" sz="2000" dirty="0"/>
          </a:p>
          <a:p>
            <a:endParaRPr lang="en-US" dirty="0"/>
          </a:p>
          <a:p>
            <a:endParaRPr lang="en-US" dirty="0"/>
          </a:p>
          <a:p>
            <a:endParaRPr lang="en-US" dirty="0"/>
          </a:p>
        </p:txBody>
      </p:sp>
      <p:pic>
        <p:nvPicPr>
          <p:cNvPr id="10" name="Graphic 9" descr="Leaky Tap with solid fill">
            <a:extLst>
              <a:ext uri="{FF2B5EF4-FFF2-40B4-BE49-F238E27FC236}">
                <a16:creationId xmlns:a16="http://schemas.microsoft.com/office/drawing/2014/main" id="{0FDBF946-F090-4F80-8F96-8BC939F47A6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92955" y="3577020"/>
            <a:ext cx="914400" cy="914400"/>
          </a:xfrm>
          <a:prstGeom prst="rect">
            <a:avLst/>
          </a:prstGeom>
        </p:spPr>
      </p:pic>
      <p:pic>
        <p:nvPicPr>
          <p:cNvPr id="12" name="Graphic 11" descr="Dog House outline">
            <a:extLst>
              <a:ext uri="{FF2B5EF4-FFF2-40B4-BE49-F238E27FC236}">
                <a16:creationId xmlns:a16="http://schemas.microsoft.com/office/drawing/2014/main" id="{154372D9-0D18-4CE5-85AA-1ED55B78F7C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66573" y="786729"/>
            <a:ext cx="914400" cy="914400"/>
          </a:xfrm>
          <a:prstGeom prst="rect">
            <a:avLst/>
          </a:prstGeom>
        </p:spPr>
      </p:pic>
      <p:pic>
        <p:nvPicPr>
          <p:cNvPr id="16" name="Graphic 15" descr="Needle with solid fill">
            <a:extLst>
              <a:ext uri="{FF2B5EF4-FFF2-40B4-BE49-F238E27FC236}">
                <a16:creationId xmlns:a16="http://schemas.microsoft.com/office/drawing/2014/main" id="{5CF0EE35-E0CD-4826-9E36-C7F50EBA57B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21555" y="1731484"/>
            <a:ext cx="914400" cy="914400"/>
          </a:xfrm>
          <a:prstGeom prst="rect">
            <a:avLst/>
          </a:prstGeom>
        </p:spPr>
      </p:pic>
      <p:pic>
        <p:nvPicPr>
          <p:cNvPr id="11" name="Graphic 10" descr="Stethoscope">
            <a:extLst>
              <a:ext uri="{FF2B5EF4-FFF2-40B4-BE49-F238E27FC236}">
                <a16:creationId xmlns:a16="http://schemas.microsoft.com/office/drawing/2014/main" id="{033A5B01-ECD4-4D22-B5E7-78012A3E8A3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012852" y="4491420"/>
            <a:ext cx="914400" cy="914400"/>
          </a:xfrm>
          <a:prstGeom prst="rect">
            <a:avLst/>
          </a:prstGeom>
        </p:spPr>
      </p:pic>
      <p:pic>
        <p:nvPicPr>
          <p:cNvPr id="15" name="Graphic 14" descr="Cycle with people">
            <a:extLst>
              <a:ext uri="{FF2B5EF4-FFF2-40B4-BE49-F238E27FC236}">
                <a16:creationId xmlns:a16="http://schemas.microsoft.com/office/drawing/2014/main" id="{D01C94DC-8624-4743-9214-557142B6C44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631494" y="2641848"/>
            <a:ext cx="914400" cy="914400"/>
          </a:xfrm>
          <a:prstGeom prst="rect">
            <a:avLst/>
          </a:prstGeom>
        </p:spPr>
      </p:pic>
    </p:spTree>
    <p:extLst>
      <p:ext uri="{BB962C8B-B14F-4D97-AF65-F5344CB8AC3E}">
        <p14:creationId xmlns:p14="http://schemas.microsoft.com/office/powerpoint/2010/main" val="32745322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FB001E-73E3-7042-A59A-A694342BC1F4}"/>
              </a:ext>
            </a:extLst>
          </p:cNvPr>
          <p:cNvSpPr>
            <a:spLocks noGrp="1"/>
          </p:cNvSpPr>
          <p:nvPr>
            <p:ph idx="4294967295"/>
          </p:nvPr>
        </p:nvSpPr>
        <p:spPr>
          <a:xfrm>
            <a:off x="429656" y="1623364"/>
            <a:ext cx="8648700" cy="3625895"/>
          </a:xfrm>
        </p:spPr>
        <p:txBody>
          <a:bodyPr/>
          <a:lstStyle/>
          <a:p>
            <a:pPr marL="514350" indent="-514350">
              <a:buFont typeface="+mj-lt"/>
              <a:buAutoNum type="arabicPeriod"/>
            </a:pPr>
            <a:endParaRPr lang="en-US" dirty="0">
              <a:cs typeface="Arial" panose="020B0604020202020204" pitchFamily="34" charset="0"/>
            </a:endParaRPr>
          </a:p>
          <a:p>
            <a:endParaRPr lang="en-US" dirty="0"/>
          </a:p>
        </p:txBody>
      </p:sp>
      <p:sp>
        <p:nvSpPr>
          <p:cNvPr id="7" name="Title 6">
            <a:extLst>
              <a:ext uri="{FF2B5EF4-FFF2-40B4-BE49-F238E27FC236}">
                <a16:creationId xmlns:a16="http://schemas.microsoft.com/office/drawing/2014/main" id="{7A9D44BD-8B25-3844-8541-0BD82E5BE27A}"/>
              </a:ext>
            </a:extLst>
          </p:cNvPr>
          <p:cNvSpPr>
            <a:spLocks noGrp="1"/>
          </p:cNvSpPr>
          <p:nvPr>
            <p:ph type="title" idx="4294967295"/>
          </p:nvPr>
        </p:nvSpPr>
        <p:spPr>
          <a:xfrm>
            <a:off x="215900" y="365126"/>
            <a:ext cx="8648700" cy="1325563"/>
          </a:xfrm>
        </p:spPr>
        <p:txBody>
          <a:bodyPr>
            <a:normAutofit/>
          </a:bodyPr>
          <a:lstStyle/>
          <a:p>
            <a:r>
              <a:rPr lang="en-US" sz="3200" dirty="0">
                <a:solidFill>
                  <a:srgbClr val="002060"/>
                </a:solidFill>
                <a:latin typeface="+mn-lt"/>
              </a:rPr>
              <a:t> </a:t>
            </a:r>
          </a:p>
        </p:txBody>
      </p:sp>
      <p:pic>
        <p:nvPicPr>
          <p:cNvPr id="2" name="Picture 1">
            <a:extLst>
              <a:ext uri="{FF2B5EF4-FFF2-40B4-BE49-F238E27FC236}">
                <a16:creationId xmlns:a16="http://schemas.microsoft.com/office/drawing/2014/main" id="{B76080B7-132B-4648-9B28-00E24B9E8B40}"/>
              </a:ext>
            </a:extLst>
          </p:cNvPr>
          <p:cNvPicPr>
            <a:picLocks noChangeAspect="1"/>
          </p:cNvPicPr>
          <p:nvPr/>
        </p:nvPicPr>
        <p:blipFill>
          <a:blip r:embed="rId3"/>
          <a:stretch>
            <a:fillRect/>
          </a:stretch>
        </p:blipFill>
        <p:spPr>
          <a:xfrm>
            <a:off x="2319333" y="3243056"/>
            <a:ext cx="4505334" cy="371888"/>
          </a:xfrm>
          <a:prstGeom prst="rect">
            <a:avLst/>
          </a:prstGeom>
        </p:spPr>
      </p:pic>
      <p:pic>
        <p:nvPicPr>
          <p:cNvPr id="5" name="Picture 4">
            <a:extLst>
              <a:ext uri="{FF2B5EF4-FFF2-40B4-BE49-F238E27FC236}">
                <a16:creationId xmlns:a16="http://schemas.microsoft.com/office/drawing/2014/main" id="{D53B3B4F-5F44-4C63-B214-8F5F57AD17BD}"/>
              </a:ext>
            </a:extLst>
          </p:cNvPr>
          <p:cNvPicPr>
            <a:picLocks noChangeAspect="1"/>
          </p:cNvPicPr>
          <p:nvPr/>
        </p:nvPicPr>
        <p:blipFill rotWithShape="1">
          <a:blip r:embed="rId4"/>
          <a:srcRect t="18750" b="28280"/>
          <a:stretch/>
        </p:blipFill>
        <p:spPr>
          <a:xfrm>
            <a:off x="76447" y="201351"/>
            <a:ext cx="7524520" cy="1403094"/>
          </a:xfrm>
          <a:prstGeom prst="rect">
            <a:avLst/>
          </a:prstGeom>
        </p:spPr>
      </p:pic>
      <p:pic>
        <p:nvPicPr>
          <p:cNvPr id="9" name="Picture 8">
            <a:extLst>
              <a:ext uri="{FF2B5EF4-FFF2-40B4-BE49-F238E27FC236}">
                <a16:creationId xmlns:a16="http://schemas.microsoft.com/office/drawing/2014/main" id="{D4B2DE68-4CC6-409E-B773-E0C3AE551E2D}"/>
              </a:ext>
            </a:extLst>
          </p:cNvPr>
          <p:cNvPicPr>
            <a:picLocks noChangeAspect="1"/>
          </p:cNvPicPr>
          <p:nvPr/>
        </p:nvPicPr>
        <p:blipFill>
          <a:blip r:embed="rId5"/>
          <a:stretch>
            <a:fillRect/>
          </a:stretch>
        </p:blipFill>
        <p:spPr>
          <a:xfrm>
            <a:off x="215900" y="1689239"/>
            <a:ext cx="3821352" cy="3709293"/>
          </a:xfrm>
          <a:prstGeom prst="rect">
            <a:avLst/>
          </a:prstGeom>
        </p:spPr>
      </p:pic>
      <p:sp>
        <p:nvSpPr>
          <p:cNvPr id="4" name="Rectangle 3">
            <a:extLst>
              <a:ext uri="{FF2B5EF4-FFF2-40B4-BE49-F238E27FC236}">
                <a16:creationId xmlns:a16="http://schemas.microsoft.com/office/drawing/2014/main" id="{9D790AFE-C73A-4C57-BFE6-3874B497C652}"/>
              </a:ext>
            </a:extLst>
          </p:cNvPr>
          <p:cNvSpPr/>
          <p:nvPr/>
        </p:nvSpPr>
        <p:spPr>
          <a:xfrm>
            <a:off x="4187508" y="1608741"/>
            <a:ext cx="4740592" cy="14180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Climate change drove hotter-than-normal temperatures across the U.S. in 2020- </a:t>
            </a:r>
            <a:r>
              <a:rPr lang="en-US" b="1" dirty="0">
                <a:solidFill>
                  <a:schemeClr val="tx1"/>
                </a:solidFill>
              </a:rPr>
              <a:t>putting Americans already vulnerable to coronavirus at heightened risk of heat-related illness and death</a:t>
            </a:r>
            <a:r>
              <a:rPr lang="en-US" sz="1600" dirty="0">
                <a:solidFill>
                  <a:schemeClr val="tx1"/>
                </a:solidFill>
              </a:rPr>
              <a:t>.</a:t>
            </a:r>
          </a:p>
        </p:txBody>
      </p:sp>
      <p:sp>
        <p:nvSpPr>
          <p:cNvPr id="6" name="Rectangle 5">
            <a:extLst>
              <a:ext uri="{FF2B5EF4-FFF2-40B4-BE49-F238E27FC236}">
                <a16:creationId xmlns:a16="http://schemas.microsoft.com/office/drawing/2014/main" id="{BEE4F0B6-0561-4B0A-AEA7-EA292C4FF95A}"/>
              </a:ext>
            </a:extLst>
          </p:cNvPr>
          <p:cNvSpPr/>
          <p:nvPr/>
        </p:nvSpPr>
        <p:spPr>
          <a:xfrm>
            <a:off x="4187508" y="3223357"/>
            <a:ext cx="4842989" cy="104700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A disproportionate number of people who don’t have AC in their homes are </a:t>
            </a:r>
            <a:r>
              <a:rPr lang="en-US" b="1" dirty="0">
                <a:solidFill>
                  <a:schemeClr val="tx1"/>
                </a:solidFill>
              </a:rPr>
              <a:t>low-income and minority groups. </a:t>
            </a:r>
          </a:p>
        </p:txBody>
      </p:sp>
      <p:sp>
        <p:nvSpPr>
          <p:cNvPr id="10" name="Rectangle 9">
            <a:extLst>
              <a:ext uri="{FF2B5EF4-FFF2-40B4-BE49-F238E27FC236}">
                <a16:creationId xmlns:a16="http://schemas.microsoft.com/office/drawing/2014/main" id="{E6C67834-0F20-4C37-9A15-DCB4F3B7CF7D}"/>
              </a:ext>
            </a:extLst>
          </p:cNvPr>
          <p:cNvSpPr/>
          <p:nvPr/>
        </p:nvSpPr>
        <p:spPr>
          <a:xfrm>
            <a:off x="4188853" y="4437948"/>
            <a:ext cx="4841643" cy="121617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Many public cooling centers </a:t>
            </a:r>
            <a:r>
              <a:rPr lang="en-US" b="1" dirty="0">
                <a:solidFill>
                  <a:schemeClr val="tx1"/>
                </a:solidFill>
              </a:rPr>
              <a:t>shuttered due to the pandemic,</a:t>
            </a:r>
            <a:r>
              <a:rPr lang="en-US" dirty="0">
                <a:solidFill>
                  <a:schemeClr val="tx1"/>
                </a:solidFill>
              </a:rPr>
              <a:t> and those that were open could </a:t>
            </a:r>
            <a:r>
              <a:rPr lang="en-US" b="1" dirty="0">
                <a:solidFill>
                  <a:schemeClr val="tx1"/>
                </a:solidFill>
              </a:rPr>
              <a:t>cause disease spread. </a:t>
            </a:r>
          </a:p>
        </p:txBody>
      </p:sp>
      <p:pic>
        <p:nvPicPr>
          <p:cNvPr id="17" name="Picture 16">
            <a:extLst>
              <a:ext uri="{FF2B5EF4-FFF2-40B4-BE49-F238E27FC236}">
                <a16:creationId xmlns:a16="http://schemas.microsoft.com/office/drawing/2014/main" id="{9E2DE134-31FE-4BEC-9ABA-B57ADF990DEF}"/>
              </a:ext>
            </a:extLst>
          </p:cNvPr>
          <p:cNvPicPr>
            <a:picLocks noChangeAspect="1"/>
          </p:cNvPicPr>
          <p:nvPr/>
        </p:nvPicPr>
        <p:blipFill>
          <a:blip r:embed="rId6"/>
          <a:stretch>
            <a:fillRect/>
          </a:stretch>
        </p:blipFill>
        <p:spPr>
          <a:xfrm>
            <a:off x="5345739" y="1170197"/>
            <a:ext cx="1263263" cy="369375"/>
          </a:xfrm>
          <a:prstGeom prst="rect">
            <a:avLst/>
          </a:prstGeom>
        </p:spPr>
      </p:pic>
      <p:sp>
        <p:nvSpPr>
          <p:cNvPr id="18" name="TextBox 17">
            <a:extLst>
              <a:ext uri="{FF2B5EF4-FFF2-40B4-BE49-F238E27FC236}">
                <a16:creationId xmlns:a16="http://schemas.microsoft.com/office/drawing/2014/main" id="{EB9FF155-D7C2-4550-A357-BAA752659BD8}"/>
              </a:ext>
            </a:extLst>
          </p:cNvPr>
          <p:cNvSpPr txBox="1"/>
          <p:nvPr/>
        </p:nvSpPr>
        <p:spPr>
          <a:xfrm>
            <a:off x="7001086" y="6390526"/>
            <a:ext cx="2029410" cy="276999"/>
          </a:xfrm>
          <a:prstGeom prst="rect">
            <a:avLst/>
          </a:prstGeom>
          <a:noFill/>
        </p:spPr>
        <p:txBody>
          <a:bodyPr wrap="square" rtlCol="0">
            <a:spAutoFit/>
          </a:bodyPr>
          <a:lstStyle/>
          <a:p>
            <a:r>
              <a:rPr lang="en-US" sz="1200" dirty="0"/>
              <a:t>Newburger, 2020</a:t>
            </a:r>
          </a:p>
        </p:txBody>
      </p:sp>
    </p:spTree>
    <p:extLst>
      <p:ext uri="{BB962C8B-B14F-4D97-AF65-F5344CB8AC3E}">
        <p14:creationId xmlns:p14="http://schemas.microsoft.com/office/powerpoint/2010/main" val="36663428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455084-0668-4720-9E52-5394EF17BCB5}"/>
              </a:ext>
            </a:extLst>
          </p:cNvPr>
          <p:cNvSpPr/>
          <p:nvPr/>
        </p:nvSpPr>
        <p:spPr>
          <a:xfrm>
            <a:off x="5293895" y="4877535"/>
            <a:ext cx="4572000" cy="369332"/>
          </a:xfrm>
          <a:prstGeom prst="rect">
            <a:avLst/>
          </a:prstGeom>
        </p:spPr>
        <p:txBody>
          <a:bodyPr>
            <a:spAutoFit/>
          </a:bodyPr>
          <a:lstStyle/>
          <a:p>
            <a:r>
              <a:rPr lang="en-US" dirty="0"/>
              <a:t> </a:t>
            </a:r>
          </a:p>
        </p:txBody>
      </p:sp>
      <p:pic>
        <p:nvPicPr>
          <p:cNvPr id="3" name="Picture 2">
            <a:extLst>
              <a:ext uri="{FF2B5EF4-FFF2-40B4-BE49-F238E27FC236}">
                <a16:creationId xmlns:a16="http://schemas.microsoft.com/office/drawing/2014/main" id="{CDAFC316-D065-409F-A7E0-B9D3587C707D}"/>
              </a:ext>
            </a:extLst>
          </p:cNvPr>
          <p:cNvPicPr>
            <a:picLocks noChangeAspect="1"/>
          </p:cNvPicPr>
          <p:nvPr/>
        </p:nvPicPr>
        <p:blipFill>
          <a:blip r:embed="rId2"/>
          <a:stretch>
            <a:fillRect/>
          </a:stretch>
        </p:blipFill>
        <p:spPr>
          <a:xfrm>
            <a:off x="568985" y="683981"/>
            <a:ext cx="6238875" cy="2305050"/>
          </a:xfrm>
          <a:prstGeom prst="rect">
            <a:avLst/>
          </a:prstGeom>
        </p:spPr>
      </p:pic>
      <p:pic>
        <p:nvPicPr>
          <p:cNvPr id="6" name="Picture 5">
            <a:extLst>
              <a:ext uri="{FF2B5EF4-FFF2-40B4-BE49-F238E27FC236}">
                <a16:creationId xmlns:a16="http://schemas.microsoft.com/office/drawing/2014/main" id="{E3156931-8C12-413C-B00F-2B5313F754C5}"/>
              </a:ext>
            </a:extLst>
          </p:cNvPr>
          <p:cNvPicPr>
            <a:picLocks noChangeAspect="1"/>
          </p:cNvPicPr>
          <p:nvPr/>
        </p:nvPicPr>
        <p:blipFill>
          <a:blip r:embed="rId3"/>
          <a:stretch>
            <a:fillRect/>
          </a:stretch>
        </p:blipFill>
        <p:spPr>
          <a:xfrm>
            <a:off x="5105400" y="426806"/>
            <a:ext cx="1066800" cy="514350"/>
          </a:xfrm>
          <a:prstGeom prst="rect">
            <a:avLst/>
          </a:prstGeom>
        </p:spPr>
      </p:pic>
      <p:pic>
        <p:nvPicPr>
          <p:cNvPr id="8" name="Picture 7">
            <a:extLst>
              <a:ext uri="{FF2B5EF4-FFF2-40B4-BE49-F238E27FC236}">
                <a16:creationId xmlns:a16="http://schemas.microsoft.com/office/drawing/2014/main" id="{BA53516E-C030-4266-9006-149A5095D1A6}"/>
              </a:ext>
            </a:extLst>
          </p:cNvPr>
          <p:cNvPicPr>
            <a:picLocks noChangeAspect="1"/>
          </p:cNvPicPr>
          <p:nvPr/>
        </p:nvPicPr>
        <p:blipFill>
          <a:blip r:embed="rId4"/>
          <a:stretch>
            <a:fillRect/>
          </a:stretch>
        </p:blipFill>
        <p:spPr>
          <a:xfrm>
            <a:off x="4819226" y="2932870"/>
            <a:ext cx="3977276" cy="1448147"/>
          </a:xfrm>
          <a:prstGeom prst="rect">
            <a:avLst/>
          </a:prstGeom>
        </p:spPr>
      </p:pic>
      <p:pic>
        <p:nvPicPr>
          <p:cNvPr id="9" name="Picture 8">
            <a:extLst>
              <a:ext uri="{FF2B5EF4-FFF2-40B4-BE49-F238E27FC236}">
                <a16:creationId xmlns:a16="http://schemas.microsoft.com/office/drawing/2014/main" id="{A25DA144-1F92-439F-8D6B-952518E50CD3}"/>
              </a:ext>
            </a:extLst>
          </p:cNvPr>
          <p:cNvPicPr>
            <a:picLocks noChangeAspect="1"/>
          </p:cNvPicPr>
          <p:nvPr/>
        </p:nvPicPr>
        <p:blipFill>
          <a:blip r:embed="rId5"/>
          <a:stretch>
            <a:fillRect/>
          </a:stretch>
        </p:blipFill>
        <p:spPr>
          <a:xfrm>
            <a:off x="347501" y="3428998"/>
            <a:ext cx="3977275" cy="2439979"/>
          </a:xfrm>
          <a:prstGeom prst="rect">
            <a:avLst/>
          </a:prstGeom>
        </p:spPr>
      </p:pic>
      <p:sp>
        <p:nvSpPr>
          <p:cNvPr id="10" name="Rectangle 9">
            <a:extLst>
              <a:ext uri="{FF2B5EF4-FFF2-40B4-BE49-F238E27FC236}">
                <a16:creationId xmlns:a16="http://schemas.microsoft.com/office/drawing/2014/main" id="{6C3803B8-5C72-4B7A-9E3F-30E0C52704EF}"/>
              </a:ext>
            </a:extLst>
          </p:cNvPr>
          <p:cNvSpPr/>
          <p:nvPr/>
        </p:nvSpPr>
        <p:spPr>
          <a:xfrm>
            <a:off x="7387120" y="6260574"/>
            <a:ext cx="175688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rgbClr val="131F33"/>
                </a:solidFill>
              </a:rPr>
              <a:t>usatoday.com 2021</a:t>
            </a:r>
          </a:p>
          <a:p>
            <a:r>
              <a:rPr lang="en-US" sz="1200" dirty="0">
                <a:solidFill>
                  <a:srgbClr val="131F33"/>
                </a:solidFill>
              </a:rPr>
              <a:t>www.axios ,com 2020</a:t>
            </a:r>
          </a:p>
        </p:txBody>
      </p:sp>
    </p:spTree>
    <p:extLst>
      <p:ext uri="{BB962C8B-B14F-4D97-AF65-F5344CB8AC3E}">
        <p14:creationId xmlns:p14="http://schemas.microsoft.com/office/powerpoint/2010/main" val="20646216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5D212-3010-42C9-A57D-DC7C0C8CB73E}"/>
              </a:ext>
            </a:extLst>
          </p:cNvPr>
          <p:cNvSpPr>
            <a:spLocks noGrp="1"/>
          </p:cNvSpPr>
          <p:nvPr>
            <p:ph type="title"/>
          </p:nvPr>
        </p:nvSpPr>
        <p:spPr>
          <a:xfrm>
            <a:off x="630936" y="4615434"/>
            <a:ext cx="2167128" cy="1008126"/>
          </a:xfrm>
        </p:spPr>
        <p:txBody>
          <a:bodyPr anchor="ctr">
            <a:normAutofit/>
          </a:bodyPr>
          <a:lstStyle/>
          <a:p>
            <a:r>
              <a:rPr lang="en-US" sz="1950" dirty="0">
                <a:solidFill>
                  <a:schemeClr val="bg1"/>
                </a:solidFill>
              </a:rPr>
              <a:t>S</a:t>
            </a:r>
          </a:p>
        </p:txBody>
      </p:sp>
      <p:pic>
        <p:nvPicPr>
          <p:cNvPr id="8" name="Picture 7">
            <a:extLst>
              <a:ext uri="{FF2B5EF4-FFF2-40B4-BE49-F238E27FC236}">
                <a16:creationId xmlns:a16="http://schemas.microsoft.com/office/drawing/2014/main" id="{53B6DB08-6F13-4171-BB84-2154E4771EA9}"/>
              </a:ext>
            </a:extLst>
          </p:cNvPr>
          <p:cNvPicPr>
            <a:picLocks noChangeAspect="1"/>
          </p:cNvPicPr>
          <p:nvPr/>
        </p:nvPicPr>
        <p:blipFill>
          <a:blip r:embed="rId3"/>
          <a:stretch>
            <a:fillRect/>
          </a:stretch>
        </p:blipFill>
        <p:spPr>
          <a:xfrm>
            <a:off x="231134" y="571909"/>
            <a:ext cx="5133860" cy="1542148"/>
          </a:xfrm>
          <a:prstGeom prst="rect">
            <a:avLst/>
          </a:prstGeom>
        </p:spPr>
      </p:pic>
      <p:sp>
        <p:nvSpPr>
          <p:cNvPr id="4" name="TextBox 3">
            <a:extLst>
              <a:ext uri="{FF2B5EF4-FFF2-40B4-BE49-F238E27FC236}">
                <a16:creationId xmlns:a16="http://schemas.microsoft.com/office/drawing/2014/main" id="{875BC80B-03FF-4E08-AE9A-FEAD979B25B0}"/>
              </a:ext>
            </a:extLst>
          </p:cNvPr>
          <p:cNvSpPr txBox="1"/>
          <p:nvPr/>
        </p:nvSpPr>
        <p:spPr>
          <a:xfrm>
            <a:off x="3151413" y="1880261"/>
            <a:ext cx="1693719" cy="338554"/>
          </a:xfrm>
          <a:prstGeom prst="rect">
            <a:avLst/>
          </a:prstGeom>
          <a:noFill/>
        </p:spPr>
        <p:txBody>
          <a:bodyPr wrap="square" rtlCol="0">
            <a:spAutoFit/>
          </a:bodyPr>
          <a:lstStyle/>
          <a:p>
            <a:r>
              <a:rPr lang="en-US" sz="1600" dirty="0"/>
              <a:t>April 13, 2020</a:t>
            </a:r>
          </a:p>
        </p:txBody>
      </p:sp>
      <p:pic>
        <p:nvPicPr>
          <p:cNvPr id="9" name="Picture 8">
            <a:extLst>
              <a:ext uri="{FF2B5EF4-FFF2-40B4-BE49-F238E27FC236}">
                <a16:creationId xmlns:a16="http://schemas.microsoft.com/office/drawing/2014/main" id="{A2A691B3-F0AA-46E9-83B4-A080A63A1076}"/>
              </a:ext>
            </a:extLst>
          </p:cNvPr>
          <p:cNvPicPr>
            <a:picLocks noChangeAspect="1"/>
          </p:cNvPicPr>
          <p:nvPr/>
        </p:nvPicPr>
        <p:blipFill rotWithShape="1">
          <a:blip r:embed="rId4"/>
          <a:srcRect b="13230"/>
          <a:stretch/>
        </p:blipFill>
        <p:spPr>
          <a:xfrm>
            <a:off x="70819" y="2175927"/>
            <a:ext cx="3771643" cy="2232706"/>
          </a:xfrm>
          <a:prstGeom prst="rect">
            <a:avLst/>
          </a:prstGeom>
        </p:spPr>
      </p:pic>
      <p:pic>
        <p:nvPicPr>
          <p:cNvPr id="3" name="Picture 2">
            <a:extLst>
              <a:ext uri="{FF2B5EF4-FFF2-40B4-BE49-F238E27FC236}">
                <a16:creationId xmlns:a16="http://schemas.microsoft.com/office/drawing/2014/main" id="{9C7B2BAA-3597-4C01-9DB9-2C5DBC6522C9}"/>
              </a:ext>
            </a:extLst>
          </p:cNvPr>
          <p:cNvPicPr>
            <a:picLocks noChangeAspect="1"/>
          </p:cNvPicPr>
          <p:nvPr/>
        </p:nvPicPr>
        <p:blipFill>
          <a:blip r:embed="rId5"/>
          <a:stretch>
            <a:fillRect/>
          </a:stretch>
        </p:blipFill>
        <p:spPr>
          <a:xfrm>
            <a:off x="18206" y="6296025"/>
            <a:ext cx="9232473" cy="561975"/>
          </a:xfrm>
          <a:prstGeom prst="rect">
            <a:avLst/>
          </a:prstGeom>
        </p:spPr>
      </p:pic>
      <p:pic>
        <p:nvPicPr>
          <p:cNvPr id="7" name="Picture 6" descr="A picture containing road, grass, car, scene&#10;&#10;Description automatically generated">
            <a:extLst>
              <a:ext uri="{FF2B5EF4-FFF2-40B4-BE49-F238E27FC236}">
                <a16:creationId xmlns:a16="http://schemas.microsoft.com/office/drawing/2014/main" id="{318850F1-BED9-4FB0-894C-182848104309}"/>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1547936" y="4095887"/>
            <a:ext cx="3143071" cy="2095380"/>
          </a:xfrm>
          <a:prstGeom prst="rect">
            <a:avLst/>
          </a:prstGeom>
        </p:spPr>
      </p:pic>
      <p:pic>
        <p:nvPicPr>
          <p:cNvPr id="15" name="Picture 14">
            <a:extLst>
              <a:ext uri="{FF2B5EF4-FFF2-40B4-BE49-F238E27FC236}">
                <a16:creationId xmlns:a16="http://schemas.microsoft.com/office/drawing/2014/main" id="{BF8A90E9-8C77-4029-9FF4-322D76DF72D2}"/>
              </a:ext>
            </a:extLst>
          </p:cNvPr>
          <p:cNvPicPr>
            <a:picLocks noChangeAspect="1"/>
          </p:cNvPicPr>
          <p:nvPr/>
        </p:nvPicPr>
        <p:blipFill>
          <a:blip r:embed="rId8"/>
          <a:stretch>
            <a:fillRect/>
          </a:stretch>
        </p:blipFill>
        <p:spPr>
          <a:xfrm>
            <a:off x="3998271" y="3838316"/>
            <a:ext cx="1212597" cy="1192387"/>
          </a:xfrm>
          <a:prstGeom prst="rect">
            <a:avLst/>
          </a:prstGeom>
        </p:spPr>
      </p:pic>
      <p:sp>
        <p:nvSpPr>
          <p:cNvPr id="16" name="Rectangle 15">
            <a:extLst>
              <a:ext uri="{FF2B5EF4-FFF2-40B4-BE49-F238E27FC236}">
                <a16:creationId xmlns:a16="http://schemas.microsoft.com/office/drawing/2014/main" id="{854B6A82-C696-4042-A291-E98106B4656D}"/>
              </a:ext>
            </a:extLst>
          </p:cNvPr>
          <p:cNvSpPr/>
          <p:nvPr/>
        </p:nvSpPr>
        <p:spPr>
          <a:xfrm>
            <a:off x="5210868" y="1102140"/>
            <a:ext cx="3701998" cy="1116675"/>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rPr>
              <a:t>Flight from disaster:</a:t>
            </a:r>
            <a:endParaRPr lang="en-US" sz="2000" dirty="0">
              <a:solidFill>
                <a:schemeClr val="tx1"/>
              </a:solidFill>
            </a:endParaRPr>
          </a:p>
        </p:txBody>
      </p:sp>
      <p:sp>
        <p:nvSpPr>
          <p:cNvPr id="5" name="Rectangle 4">
            <a:extLst>
              <a:ext uri="{FF2B5EF4-FFF2-40B4-BE49-F238E27FC236}">
                <a16:creationId xmlns:a16="http://schemas.microsoft.com/office/drawing/2014/main" id="{A5797BB1-E4D8-478B-BF60-236ABE6075BF}"/>
              </a:ext>
            </a:extLst>
          </p:cNvPr>
          <p:cNvSpPr/>
          <p:nvPr/>
        </p:nvSpPr>
        <p:spPr>
          <a:xfrm>
            <a:off x="5435833" y="2429278"/>
            <a:ext cx="3252068" cy="2339709"/>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rgbClr val="131F33"/>
                </a:solidFill>
              </a:rPr>
              <a:t>Large numbers of people evacuate on short notice housed in shelters that are overcrowded, understaffed and undersupplied</a:t>
            </a:r>
          </a:p>
          <a:p>
            <a:pPr marL="285750" indent="-285750">
              <a:buFont typeface="Arial" panose="020B0604020202020204" pitchFamily="34" charset="0"/>
              <a:buChar char="•"/>
            </a:pPr>
            <a:endParaRPr lang="en-US" dirty="0">
              <a:solidFill>
                <a:srgbClr val="131F33"/>
              </a:solidFill>
            </a:endParaRPr>
          </a:p>
          <a:p>
            <a:pPr marL="285750" indent="-285750">
              <a:buFont typeface="Arial" panose="020B0604020202020204" pitchFamily="34" charset="0"/>
              <a:buChar char="•"/>
            </a:pPr>
            <a:r>
              <a:rPr lang="en-US" dirty="0">
                <a:solidFill>
                  <a:srgbClr val="131F33"/>
                </a:solidFill>
              </a:rPr>
              <a:t>Potential for spreading virus to distant locations </a:t>
            </a:r>
          </a:p>
        </p:txBody>
      </p:sp>
      <p:sp>
        <p:nvSpPr>
          <p:cNvPr id="6" name="TextBox 5">
            <a:extLst>
              <a:ext uri="{FF2B5EF4-FFF2-40B4-BE49-F238E27FC236}">
                <a16:creationId xmlns:a16="http://schemas.microsoft.com/office/drawing/2014/main" id="{14B36491-A3F5-4E27-890B-6B78BF6A70F6}"/>
              </a:ext>
            </a:extLst>
          </p:cNvPr>
          <p:cNvSpPr txBox="1"/>
          <p:nvPr/>
        </p:nvSpPr>
        <p:spPr>
          <a:xfrm>
            <a:off x="7294652" y="6493267"/>
            <a:ext cx="1695236" cy="276999"/>
          </a:xfrm>
          <a:prstGeom prst="rect">
            <a:avLst/>
          </a:prstGeom>
          <a:noFill/>
        </p:spPr>
        <p:txBody>
          <a:bodyPr wrap="square" rtlCol="0">
            <a:spAutoFit/>
          </a:bodyPr>
          <a:lstStyle/>
          <a:p>
            <a:r>
              <a:rPr lang="en-US" sz="1200" dirty="0"/>
              <a:t>propublica.org</a:t>
            </a:r>
          </a:p>
        </p:txBody>
      </p:sp>
    </p:spTree>
    <p:extLst>
      <p:ext uri="{BB962C8B-B14F-4D97-AF65-F5344CB8AC3E}">
        <p14:creationId xmlns:p14="http://schemas.microsoft.com/office/powerpoint/2010/main" val="38031434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FB001E-73E3-7042-A59A-A694342BC1F4}"/>
              </a:ext>
            </a:extLst>
          </p:cNvPr>
          <p:cNvSpPr>
            <a:spLocks noGrp="1"/>
          </p:cNvSpPr>
          <p:nvPr>
            <p:ph idx="4294967295"/>
          </p:nvPr>
        </p:nvSpPr>
        <p:spPr>
          <a:xfrm>
            <a:off x="215900" y="1690689"/>
            <a:ext cx="8648700" cy="3625895"/>
          </a:xfrm>
        </p:spPr>
        <p:txBody>
          <a:bodyPr>
            <a:normAutofit fontScale="92500" lnSpcReduction="20000"/>
          </a:bodyPr>
          <a:lstStyle/>
          <a:p>
            <a:pPr marL="514350" indent="-514350">
              <a:buFont typeface="+mj-lt"/>
              <a:buAutoNum type="arabicPeriod"/>
            </a:pPr>
            <a:r>
              <a:rPr lang="en-US" dirty="0">
                <a:cs typeface="Arial" panose="020B0604020202020204" pitchFamily="34" charset="0"/>
              </a:rPr>
              <a:t>Understand how drivers of climate change can increase the risk of pandemics</a:t>
            </a:r>
          </a:p>
          <a:p>
            <a:pPr marL="514350" indent="-514350">
              <a:buFont typeface="+mj-lt"/>
              <a:buAutoNum type="arabicPeriod"/>
            </a:pPr>
            <a:r>
              <a:rPr lang="en-US" dirty="0"/>
              <a:t>Identify overlapping and disproportionate impacts of climate change and COVID19 on vulnerable communities already suffering from poor health  </a:t>
            </a:r>
            <a:endParaRPr lang="en-US" dirty="0">
              <a:cs typeface="Arial" panose="020B0604020202020204" pitchFamily="34" charset="0"/>
            </a:endParaRPr>
          </a:p>
          <a:p>
            <a:pPr marL="514350" indent="-514350">
              <a:buFont typeface="+mj-lt"/>
              <a:buAutoNum type="arabicPeriod"/>
            </a:pPr>
            <a:r>
              <a:rPr lang="en-US" dirty="0">
                <a:cs typeface="Arial" panose="020B0604020202020204" pitchFamily="34" charset="0"/>
              </a:rPr>
              <a:t>Recognize challenges in adaptation and mitigation for both climate change and COVID19  </a:t>
            </a:r>
          </a:p>
          <a:p>
            <a:pPr marL="514350" indent="-514350">
              <a:buFont typeface="+mj-lt"/>
              <a:buAutoNum type="arabicPeriod"/>
            </a:pPr>
            <a:r>
              <a:rPr lang="en-US" dirty="0">
                <a:cs typeface="Arial" panose="020B0604020202020204" pitchFamily="34" charset="0"/>
              </a:rPr>
              <a:t>Inspire actions that will impact both climate change and COVID19</a:t>
            </a:r>
          </a:p>
          <a:p>
            <a:pPr marL="514350" indent="-514350">
              <a:buFont typeface="+mj-lt"/>
              <a:buAutoNum type="arabicPeriod"/>
            </a:pPr>
            <a:endParaRPr lang="en-US" dirty="0">
              <a:cs typeface="Arial" panose="020B0604020202020204" pitchFamily="34" charset="0"/>
            </a:endParaRPr>
          </a:p>
          <a:p>
            <a:endParaRPr lang="en-US" dirty="0"/>
          </a:p>
        </p:txBody>
      </p:sp>
      <p:sp>
        <p:nvSpPr>
          <p:cNvPr id="7" name="Title 6">
            <a:extLst>
              <a:ext uri="{FF2B5EF4-FFF2-40B4-BE49-F238E27FC236}">
                <a16:creationId xmlns:a16="http://schemas.microsoft.com/office/drawing/2014/main" id="{7A9D44BD-8B25-3844-8541-0BD82E5BE27A}"/>
              </a:ext>
            </a:extLst>
          </p:cNvPr>
          <p:cNvSpPr>
            <a:spLocks noGrp="1"/>
          </p:cNvSpPr>
          <p:nvPr>
            <p:ph type="title" idx="4294967295"/>
          </p:nvPr>
        </p:nvSpPr>
        <p:spPr>
          <a:xfrm>
            <a:off x="215900" y="365126"/>
            <a:ext cx="8648700" cy="1325563"/>
          </a:xfrm>
        </p:spPr>
        <p:txBody>
          <a:bodyPr/>
          <a:lstStyle/>
          <a:p>
            <a:r>
              <a:rPr lang="en-US" dirty="0">
                <a:solidFill>
                  <a:srgbClr val="002060"/>
                </a:solidFill>
                <a:latin typeface="+mn-lt"/>
              </a:rPr>
              <a:t>Objectives</a:t>
            </a:r>
          </a:p>
        </p:txBody>
      </p:sp>
    </p:spTree>
    <p:extLst>
      <p:ext uri="{BB962C8B-B14F-4D97-AF65-F5344CB8AC3E}">
        <p14:creationId xmlns:p14="http://schemas.microsoft.com/office/powerpoint/2010/main" val="42774490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DB262-9C16-43D5-B680-A6B0F75567F9}"/>
              </a:ext>
            </a:extLst>
          </p:cNvPr>
          <p:cNvSpPr>
            <a:spLocks noGrp="1"/>
          </p:cNvSpPr>
          <p:nvPr>
            <p:ph type="title"/>
          </p:nvPr>
        </p:nvSpPr>
        <p:spPr/>
        <p:txBody>
          <a:bodyPr/>
          <a:lstStyle/>
          <a:p>
            <a:endParaRPr lang="en-US" dirty="0"/>
          </a:p>
        </p:txBody>
      </p:sp>
      <p:pic>
        <p:nvPicPr>
          <p:cNvPr id="9" name="Picture 8">
            <a:extLst>
              <a:ext uri="{FF2B5EF4-FFF2-40B4-BE49-F238E27FC236}">
                <a16:creationId xmlns:a16="http://schemas.microsoft.com/office/drawing/2014/main" id="{2136242C-A3F4-49F8-90A3-0C2621CE3E1A}"/>
              </a:ext>
            </a:extLst>
          </p:cNvPr>
          <p:cNvPicPr>
            <a:picLocks noChangeAspect="1"/>
          </p:cNvPicPr>
          <p:nvPr/>
        </p:nvPicPr>
        <p:blipFill>
          <a:blip r:embed="rId3"/>
          <a:stretch>
            <a:fillRect/>
          </a:stretch>
        </p:blipFill>
        <p:spPr>
          <a:xfrm>
            <a:off x="178131" y="108655"/>
            <a:ext cx="8159090" cy="4916468"/>
          </a:xfrm>
          <a:prstGeom prst="rect">
            <a:avLst/>
          </a:prstGeom>
        </p:spPr>
      </p:pic>
      <p:sp>
        <p:nvSpPr>
          <p:cNvPr id="10" name="TextBox 9">
            <a:extLst>
              <a:ext uri="{FF2B5EF4-FFF2-40B4-BE49-F238E27FC236}">
                <a16:creationId xmlns:a16="http://schemas.microsoft.com/office/drawing/2014/main" id="{285E1724-D537-481C-90F3-21B64D5A9DC2}"/>
              </a:ext>
            </a:extLst>
          </p:cNvPr>
          <p:cNvSpPr txBox="1"/>
          <p:nvPr/>
        </p:nvSpPr>
        <p:spPr>
          <a:xfrm>
            <a:off x="3871356" y="1506023"/>
            <a:ext cx="1401288" cy="369332"/>
          </a:xfrm>
          <a:prstGeom prst="rect">
            <a:avLst/>
          </a:prstGeom>
          <a:noFill/>
        </p:spPr>
        <p:txBody>
          <a:bodyPr wrap="square" rtlCol="0">
            <a:spAutoFit/>
          </a:bodyPr>
          <a:lstStyle/>
          <a:p>
            <a:r>
              <a:rPr lang="en-US" dirty="0"/>
              <a:t>July 23,2020</a:t>
            </a:r>
          </a:p>
        </p:txBody>
      </p:sp>
      <p:sp>
        <p:nvSpPr>
          <p:cNvPr id="11" name="Rectangle 10">
            <a:extLst>
              <a:ext uri="{FF2B5EF4-FFF2-40B4-BE49-F238E27FC236}">
                <a16:creationId xmlns:a16="http://schemas.microsoft.com/office/drawing/2014/main" id="{E4E009F4-EE58-4FDD-A0CB-44A4B50AF3EE}"/>
              </a:ext>
            </a:extLst>
          </p:cNvPr>
          <p:cNvSpPr/>
          <p:nvPr/>
        </p:nvSpPr>
        <p:spPr>
          <a:xfrm>
            <a:off x="1292773" y="5108028"/>
            <a:ext cx="7133514" cy="9531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Flooding impacted supply chains for personal protective equipment, crucial to healthcare workers fighting  the pandemic.</a:t>
            </a:r>
          </a:p>
        </p:txBody>
      </p:sp>
      <p:sp>
        <p:nvSpPr>
          <p:cNvPr id="3" name="TextBox 2">
            <a:extLst>
              <a:ext uri="{FF2B5EF4-FFF2-40B4-BE49-F238E27FC236}">
                <a16:creationId xmlns:a16="http://schemas.microsoft.com/office/drawing/2014/main" id="{BB6CCF04-8E14-4059-B797-1A4425E93C01}"/>
              </a:ext>
            </a:extLst>
          </p:cNvPr>
          <p:cNvSpPr txBox="1"/>
          <p:nvPr/>
        </p:nvSpPr>
        <p:spPr>
          <a:xfrm>
            <a:off x="3149600" y="1567578"/>
            <a:ext cx="3759200" cy="307777"/>
          </a:xfrm>
          <a:prstGeom prst="rect">
            <a:avLst/>
          </a:prstGeom>
          <a:noFill/>
        </p:spPr>
        <p:txBody>
          <a:bodyPr wrap="square" rtlCol="0">
            <a:spAutoFit/>
          </a:bodyPr>
          <a:lstStyle/>
          <a:p>
            <a:r>
              <a:rPr lang="en-US" sz="1400" dirty="0"/>
              <a:t>Leonard,  </a:t>
            </a:r>
          </a:p>
        </p:txBody>
      </p:sp>
    </p:spTree>
    <p:extLst>
      <p:ext uri="{BB962C8B-B14F-4D97-AF65-F5344CB8AC3E}">
        <p14:creationId xmlns:p14="http://schemas.microsoft.com/office/powerpoint/2010/main" val="36913108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A9D44BD-8B25-3844-8541-0BD82E5BE27A}"/>
              </a:ext>
            </a:extLst>
          </p:cNvPr>
          <p:cNvSpPr>
            <a:spLocks noGrp="1"/>
          </p:cNvSpPr>
          <p:nvPr>
            <p:ph type="title" idx="4294967295"/>
          </p:nvPr>
        </p:nvSpPr>
        <p:spPr>
          <a:xfrm>
            <a:off x="0" y="63186"/>
            <a:ext cx="9055100" cy="1325563"/>
          </a:xfrm>
        </p:spPr>
        <p:txBody>
          <a:bodyPr>
            <a:normAutofit/>
          </a:bodyPr>
          <a:lstStyle/>
          <a:p>
            <a:r>
              <a:rPr lang="en-US" sz="3200" dirty="0">
                <a:solidFill>
                  <a:srgbClr val="FF0000"/>
                </a:solidFill>
                <a:latin typeface="+mn-lt"/>
              </a:rPr>
              <a:t>COVID19 threatens efforts to contain climate change </a:t>
            </a:r>
          </a:p>
        </p:txBody>
      </p:sp>
      <p:sp>
        <p:nvSpPr>
          <p:cNvPr id="6" name="TextBox 5">
            <a:extLst>
              <a:ext uri="{FF2B5EF4-FFF2-40B4-BE49-F238E27FC236}">
                <a16:creationId xmlns:a16="http://schemas.microsoft.com/office/drawing/2014/main" id="{9C23BB0D-6FF7-4D37-9540-749662F9529B}"/>
              </a:ext>
            </a:extLst>
          </p:cNvPr>
          <p:cNvSpPr txBox="1"/>
          <p:nvPr/>
        </p:nvSpPr>
        <p:spPr>
          <a:xfrm>
            <a:off x="1003177" y="2610034"/>
            <a:ext cx="4509856" cy="369332"/>
          </a:xfrm>
          <a:prstGeom prst="rect">
            <a:avLst/>
          </a:prstGeom>
          <a:noFill/>
        </p:spPr>
        <p:txBody>
          <a:bodyPr wrap="square" rtlCol="0">
            <a:spAutoFit/>
          </a:bodyPr>
          <a:lstStyle/>
          <a:p>
            <a:endParaRPr lang="en-US" dirty="0"/>
          </a:p>
        </p:txBody>
      </p:sp>
      <p:sp>
        <p:nvSpPr>
          <p:cNvPr id="8" name="TextBox 7">
            <a:extLst>
              <a:ext uri="{FF2B5EF4-FFF2-40B4-BE49-F238E27FC236}">
                <a16:creationId xmlns:a16="http://schemas.microsoft.com/office/drawing/2014/main" id="{4E7AB0B4-3D3C-4813-8BB7-31342F22F1D6}"/>
              </a:ext>
            </a:extLst>
          </p:cNvPr>
          <p:cNvSpPr txBox="1"/>
          <p:nvPr/>
        </p:nvSpPr>
        <p:spPr>
          <a:xfrm>
            <a:off x="119742" y="869433"/>
            <a:ext cx="7748937" cy="2066400"/>
          </a:xfrm>
          <a:prstGeom prst="rect">
            <a:avLst/>
          </a:prstGeom>
          <a:noFill/>
        </p:spPr>
        <p:txBody>
          <a:bodyPr wrap="square" rtlCol="0">
            <a:spAutoFit/>
          </a:bodyPr>
          <a:lstStyle/>
          <a:p>
            <a:r>
              <a:rPr lang="en-US" sz="2400" b="1" dirty="0"/>
              <a:t> </a:t>
            </a:r>
          </a:p>
          <a:p>
            <a:pPr>
              <a:lnSpc>
                <a:spcPct val="150000"/>
              </a:lnSpc>
            </a:pPr>
            <a:r>
              <a:rPr lang="en-US" sz="2400" b="1" dirty="0"/>
              <a:t>Carbon footprint of PPE manufacture/distribution</a:t>
            </a:r>
          </a:p>
          <a:p>
            <a:pPr>
              <a:lnSpc>
                <a:spcPct val="150000"/>
              </a:lnSpc>
            </a:pPr>
            <a:r>
              <a:rPr lang="en-US" sz="2400" b="1" dirty="0"/>
              <a:t>Commercial and medical single-use plastic</a:t>
            </a:r>
          </a:p>
          <a:p>
            <a:pPr>
              <a:lnSpc>
                <a:spcPct val="150000"/>
              </a:lnSpc>
            </a:pPr>
            <a:endParaRPr lang="en-US" sz="2400" b="1" u="sng" dirty="0"/>
          </a:p>
        </p:txBody>
      </p:sp>
      <p:pic>
        <p:nvPicPr>
          <p:cNvPr id="4" name="Picture 3">
            <a:extLst>
              <a:ext uri="{FF2B5EF4-FFF2-40B4-BE49-F238E27FC236}">
                <a16:creationId xmlns:a16="http://schemas.microsoft.com/office/drawing/2014/main" id="{55E020DE-EAD8-4C68-ADDB-1D65B2071465}"/>
              </a:ext>
            </a:extLst>
          </p:cNvPr>
          <p:cNvPicPr>
            <a:picLocks noChangeAspect="1"/>
          </p:cNvPicPr>
          <p:nvPr/>
        </p:nvPicPr>
        <p:blipFill>
          <a:blip r:embed="rId2"/>
          <a:stretch>
            <a:fillRect/>
          </a:stretch>
        </p:blipFill>
        <p:spPr>
          <a:xfrm>
            <a:off x="6837424" y="1673183"/>
            <a:ext cx="1150997" cy="1150997"/>
          </a:xfrm>
          <a:prstGeom prst="rect">
            <a:avLst/>
          </a:prstGeom>
        </p:spPr>
      </p:pic>
      <p:sp>
        <p:nvSpPr>
          <p:cNvPr id="2" name="Rectangle 1">
            <a:extLst>
              <a:ext uri="{FF2B5EF4-FFF2-40B4-BE49-F238E27FC236}">
                <a16:creationId xmlns:a16="http://schemas.microsoft.com/office/drawing/2014/main" id="{86900912-C306-4E77-A686-3A92563E3125}"/>
              </a:ext>
            </a:extLst>
          </p:cNvPr>
          <p:cNvSpPr/>
          <p:nvPr/>
        </p:nvSpPr>
        <p:spPr>
          <a:xfrm>
            <a:off x="5131603" y="3506884"/>
            <a:ext cx="3842535" cy="23035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rPr>
              <a:t>The average rate of the medical waste generated for coronavirus treatment was …</a:t>
            </a:r>
            <a:r>
              <a:rPr lang="en-US" sz="2000" b="1" dirty="0">
                <a:solidFill>
                  <a:schemeClr val="tx1"/>
                </a:solidFill>
              </a:rPr>
              <a:t>more than tenfold higher </a:t>
            </a:r>
            <a:r>
              <a:rPr lang="en-US" sz="2000" dirty="0">
                <a:solidFill>
                  <a:schemeClr val="tx1"/>
                </a:solidFill>
              </a:rPr>
              <a:t>than the average generation rate during regular hospital operations.   </a:t>
            </a:r>
            <a:r>
              <a:rPr lang="en-US" sz="1200" dirty="0">
                <a:solidFill>
                  <a:schemeClr val="tx1"/>
                </a:solidFill>
              </a:rPr>
              <a:t>(Abu-</a:t>
            </a:r>
            <a:r>
              <a:rPr lang="en-US" sz="1200" dirty="0" err="1">
                <a:solidFill>
                  <a:schemeClr val="tx1"/>
                </a:solidFill>
              </a:rPr>
              <a:t>Qdais</a:t>
            </a:r>
            <a:r>
              <a:rPr lang="en-US" sz="1200" dirty="0">
                <a:solidFill>
                  <a:schemeClr val="tx1"/>
                </a:solidFill>
              </a:rPr>
              <a:t> 2020)</a:t>
            </a:r>
          </a:p>
        </p:txBody>
      </p:sp>
      <p:pic>
        <p:nvPicPr>
          <p:cNvPr id="5" name="Picture 4">
            <a:extLst>
              <a:ext uri="{FF2B5EF4-FFF2-40B4-BE49-F238E27FC236}">
                <a16:creationId xmlns:a16="http://schemas.microsoft.com/office/drawing/2014/main" id="{48075686-9336-4870-8E84-7F30BEC79420}"/>
              </a:ext>
            </a:extLst>
          </p:cNvPr>
          <p:cNvPicPr>
            <a:picLocks noChangeAspect="1"/>
          </p:cNvPicPr>
          <p:nvPr/>
        </p:nvPicPr>
        <p:blipFill>
          <a:blip r:embed="rId3"/>
          <a:stretch>
            <a:fillRect/>
          </a:stretch>
        </p:blipFill>
        <p:spPr>
          <a:xfrm>
            <a:off x="301172" y="3550333"/>
            <a:ext cx="4385128" cy="2321563"/>
          </a:xfrm>
          <a:prstGeom prst="rect">
            <a:avLst/>
          </a:prstGeom>
        </p:spPr>
      </p:pic>
      <p:sp>
        <p:nvSpPr>
          <p:cNvPr id="10" name="TextBox 9">
            <a:extLst>
              <a:ext uri="{FF2B5EF4-FFF2-40B4-BE49-F238E27FC236}">
                <a16:creationId xmlns:a16="http://schemas.microsoft.com/office/drawing/2014/main" id="{F0BAA31B-7CC8-4EEC-955C-22E176C7024E}"/>
              </a:ext>
            </a:extLst>
          </p:cNvPr>
          <p:cNvSpPr txBox="1"/>
          <p:nvPr/>
        </p:nvSpPr>
        <p:spPr>
          <a:xfrm>
            <a:off x="3374693" y="5527475"/>
            <a:ext cx="1384178" cy="538609"/>
          </a:xfrm>
          <a:prstGeom prst="rect">
            <a:avLst/>
          </a:prstGeom>
          <a:noFill/>
        </p:spPr>
        <p:txBody>
          <a:bodyPr wrap="square" rtlCol="0">
            <a:spAutoFit/>
          </a:bodyPr>
          <a:lstStyle/>
          <a:p>
            <a:r>
              <a:rPr lang="en-US" sz="1100" dirty="0"/>
              <a:t>          (Silva 2021)</a:t>
            </a:r>
            <a:r>
              <a:rPr lang="en-US" sz="1100" b="1" dirty="0"/>
              <a:t>                                                                       </a:t>
            </a:r>
            <a:endParaRPr lang="en-US" sz="1100" dirty="0"/>
          </a:p>
          <a:p>
            <a:endParaRPr lang="en-US" dirty="0"/>
          </a:p>
        </p:txBody>
      </p:sp>
      <p:sp>
        <p:nvSpPr>
          <p:cNvPr id="12" name="Rectangle 11">
            <a:extLst>
              <a:ext uri="{FF2B5EF4-FFF2-40B4-BE49-F238E27FC236}">
                <a16:creationId xmlns:a16="http://schemas.microsoft.com/office/drawing/2014/main" id="{427DC2C1-AF5C-4C84-9EF8-267E1FD7DA17}"/>
              </a:ext>
            </a:extLst>
          </p:cNvPr>
          <p:cNvSpPr/>
          <p:nvPr/>
        </p:nvSpPr>
        <p:spPr>
          <a:xfrm>
            <a:off x="301172" y="3587494"/>
            <a:ext cx="4385128" cy="2303531"/>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2441B7F-C17F-4474-807F-29297810F22B}"/>
              </a:ext>
            </a:extLst>
          </p:cNvPr>
          <p:cNvSpPr txBox="1"/>
          <p:nvPr/>
        </p:nvSpPr>
        <p:spPr>
          <a:xfrm>
            <a:off x="7790053" y="6339008"/>
            <a:ext cx="1265047" cy="461665"/>
          </a:xfrm>
          <a:prstGeom prst="rect">
            <a:avLst/>
          </a:prstGeom>
          <a:noFill/>
        </p:spPr>
        <p:txBody>
          <a:bodyPr wrap="square" rtlCol="0">
            <a:spAutoFit/>
          </a:bodyPr>
          <a:lstStyle/>
          <a:p>
            <a:r>
              <a:rPr lang="en-US" sz="1200" dirty="0"/>
              <a:t>Silva, 2021</a:t>
            </a:r>
          </a:p>
          <a:p>
            <a:r>
              <a:rPr lang="en-US" sz="1200" dirty="0"/>
              <a:t>Abu-</a:t>
            </a:r>
            <a:r>
              <a:rPr lang="en-US" sz="1200" dirty="0" err="1"/>
              <a:t>Qdais</a:t>
            </a:r>
            <a:r>
              <a:rPr lang="en-US" sz="1200" dirty="0"/>
              <a:t>, 2020</a:t>
            </a:r>
          </a:p>
        </p:txBody>
      </p:sp>
    </p:spTree>
    <p:extLst>
      <p:ext uri="{BB962C8B-B14F-4D97-AF65-F5344CB8AC3E}">
        <p14:creationId xmlns:p14="http://schemas.microsoft.com/office/powerpoint/2010/main" val="4368458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 name="Picture 2">
            <a:extLst>
              <a:ext uri="{FF2B5EF4-FFF2-40B4-BE49-F238E27FC236}">
                <a16:creationId xmlns:a16="http://schemas.microsoft.com/office/drawing/2014/main" id="{6A918ADD-2EEC-4B03-84A3-33F26F7CB90B}"/>
              </a:ext>
            </a:extLst>
          </p:cNvPr>
          <p:cNvPicPr>
            <a:picLocks noChangeAspect="1"/>
          </p:cNvPicPr>
          <p:nvPr/>
        </p:nvPicPr>
        <p:blipFill rotWithShape="1">
          <a:blip r:embed="rId3"/>
          <a:srcRect t="12673"/>
          <a:stretch/>
        </p:blipFill>
        <p:spPr>
          <a:xfrm>
            <a:off x="118753" y="550740"/>
            <a:ext cx="9144000" cy="2736065"/>
          </a:xfrm>
          <a:prstGeom prst="rect">
            <a:avLst/>
          </a:prstGeom>
        </p:spPr>
      </p:pic>
      <p:pic>
        <p:nvPicPr>
          <p:cNvPr id="5" name="Picture 4">
            <a:extLst>
              <a:ext uri="{FF2B5EF4-FFF2-40B4-BE49-F238E27FC236}">
                <a16:creationId xmlns:a16="http://schemas.microsoft.com/office/drawing/2014/main" id="{BD49F359-8334-45DD-AD28-9EDFB656813F}"/>
              </a:ext>
            </a:extLst>
          </p:cNvPr>
          <p:cNvPicPr>
            <a:picLocks noChangeAspect="1"/>
          </p:cNvPicPr>
          <p:nvPr/>
        </p:nvPicPr>
        <p:blipFill rotWithShape="1">
          <a:blip r:embed="rId4"/>
          <a:srcRect l="-327" t="-11" r="108" b="17332"/>
          <a:stretch/>
        </p:blipFill>
        <p:spPr>
          <a:xfrm>
            <a:off x="0" y="3182690"/>
            <a:ext cx="4979086" cy="3569738"/>
          </a:xfrm>
          <a:prstGeom prst="rect">
            <a:avLst/>
          </a:prstGeom>
        </p:spPr>
      </p:pic>
      <p:sp>
        <p:nvSpPr>
          <p:cNvPr id="6" name="Rectangle 5">
            <a:extLst>
              <a:ext uri="{FF2B5EF4-FFF2-40B4-BE49-F238E27FC236}">
                <a16:creationId xmlns:a16="http://schemas.microsoft.com/office/drawing/2014/main" id="{E37887D0-A7A2-4952-958D-D23CB92D1000}"/>
              </a:ext>
            </a:extLst>
          </p:cNvPr>
          <p:cNvSpPr/>
          <p:nvPr/>
        </p:nvSpPr>
        <p:spPr>
          <a:xfrm>
            <a:off x="5058888" y="2479677"/>
            <a:ext cx="4085112" cy="24878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marL="342900" indent="-342900">
              <a:buFont typeface="Arial" panose="020B0604020202020204" pitchFamily="34" charset="0"/>
              <a:buChar char="•"/>
            </a:pPr>
            <a:r>
              <a:rPr lang="en-US" dirty="0"/>
              <a:t>The pandemic disrupted global supply chains, induced </a:t>
            </a:r>
            <a:r>
              <a:rPr lang="en-US" b="1" dirty="0"/>
              <a:t>panic buying and cleared supermarket shelves</a:t>
            </a:r>
            <a:r>
              <a:rPr lang="en-US" dirty="0"/>
              <a:t>. </a:t>
            </a:r>
          </a:p>
          <a:p>
            <a:pPr marL="342900" indent="-342900">
              <a:buFont typeface="Arial" panose="020B0604020202020204" pitchFamily="34" charset="0"/>
              <a:buChar char="•"/>
            </a:pPr>
            <a:r>
              <a:rPr lang="en-US" dirty="0"/>
              <a:t>Edible produce rotting in fields.</a:t>
            </a:r>
          </a:p>
          <a:p>
            <a:pPr marL="342900" indent="-342900">
              <a:buFont typeface="Arial" panose="020B0604020202020204" pitchFamily="34" charset="0"/>
              <a:buChar char="•"/>
            </a:pPr>
            <a:r>
              <a:rPr lang="en-US" dirty="0"/>
              <a:t> Livestock because slaughter plants were shut down.</a:t>
            </a:r>
          </a:p>
          <a:p>
            <a:pPr algn="ctr"/>
            <a:endParaRPr lang="en-US" sz="2000" dirty="0"/>
          </a:p>
        </p:txBody>
      </p:sp>
      <p:sp>
        <p:nvSpPr>
          <p:cNvPr id="2" name="Rectangle 1">
            <a:extLst>
              <a:ext uri="{FF2B5EF4-FFF2-40B4-BE49-F238E27FC236}">
                <a16:creationId xmlns:a16="http://schemas.microsoft.com/office/drawing/2014/main" id="{6ECC93EE-9AF7-4E4B-8329-F31951B965EF}"/>
              </a:ext>
            </a:extLst>
          </p:cNvPr>
          <p:cNvSpPr/>
          <p:nvPr/>
        </p:nvSpPr>
        <p:spPr>
          <a:xfrm>
            <a:off x="1179095" y="0"/>
            <a:ext cx="6918158" cy="55074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Lessons from COVID for Climate Resilience</a:t>
            </a:r>
          </a:p>
        </p:txBody>
      </p:sp>
      <p:pic>
        <p:nvPicPr>
          <p:cNvPr id="4" name="Picture 3">
            <a:extLst>
              <a:ext uri="{FF2B5EF4-FFF2-40B4-BE49-F238E27FC236}">
                <a16:creationId xmlns:a16="http://schemas.microsoft.com/office/drawing/2014/main" id="{7FFD09A5-70E5-4B25-9B61-F676999D4100}"/>
              </a:ext>
            </a:extLst>
          </p:cNvPr>
          <p:cNvPicPr>
            <a:picLocks noChangeAspect="1"/>
          </p:cNvPicPr>
          <p:nvPr/>
        </p:nvPicPr>
        <p:blipFill>
          <a:blip r:embed="rId5"/>
          <a:stretch>
            <a:fillRect/>
          </a:stretch>
        </p:blipFill>
        <p:spPr>
          <a:xfrm>
            <a:off x="32990" y="6243492"/>
            <a:ext cx="9143999" cy="845508"/>
          </a:xfrm>
          <a:prstGeom prst="rect">
            <a:avLst/>
          </a:prstGeom>
        </p:spPr>
      </p:pic>
      <p:sp>
        <p:nvSpPr>
          <p:cNvPr id="8" name="TextBox 7">
            <a:extLst>
              <a:ext uri="{FF2B5EF4-FFF2-40B4-BE49-F238E27FC236}">
                <a16:creationId xmlns:a16="http://schemas.microsoft.com/office/drawing/2014/main" id="{E92F9CCC-0CF3-4340-B2E1-54330779CECD}"/>
              </a:ext>
            </a:extLst>
          </p:cNvPr>
          <p:cNvSpPr txBox="1"/>
          <p:nvPr/>
        </p:nvSpPr>
        <p:spPr>
          <a:xfrm>
            <a:off x="6817021" y="6551892"/>
            <a:ext cx="2108368" cy="276999"/>
          </a:xfrm>
          <a:prstGeom prst="rect">
            <a:avLst/>
          </a:prstGeom>
          <a:noFill/>
        </p:spPr>
        <p:txBody>
          <a:bodyPr wrap="square" rtlCol="0">
            <a:spAutoFit/>
          </a:bodyPr>
          <a:lstStyle/>
          <a:p>
            <a:r>
              <a:rPr lang="en-US" sz="1200" dirty="0"/>
              <a:t>insideclimatenews.org</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FB001E-73E3-7042-A59A-A694342BC1F4}"/>
              </a:ext>
            </a:extLst>
          </p:cNvPr>
          <p:cNvSpPr>
            <a:spLocks noGrp="1"/>
          </p:cNvSpPr>
          <p:nvPr>
            <p:ph idx="4294967295"/>
          </p:nvPr>
        </p:nvSpPr>
        <p:spPr>
          <a:xfrm>
            <a:off x="0" y="1825625"/>
            <a:ext cx="7886700" cy="4351338"/>
          </a:xfrm>
        </p:spPr>
        <p:txBody>
          <a:bodyPr/>
          <a:lstStyle/>
          <a:p>
            <a:pPr marL="514350" indent="-514350">
              <a:buFont typeface="+mj-lt"/>
              <a:buAutoNum type="arabicPeriod"/>
            </a:pPr>
            <a:endParaRPr lang="en-US" dirty="0">
              <a:cs typeface="Arial" panose="020B0604020202020204" pitchFamily="34" charset="0"/>
            </a:endParaRPr>
          </a:p>
          <a:p>
            <a:endParaRPr lang="en-US" dirty="0"/>
          </a:p>
        </p:txBody>
      </p:sp>
      <p:sp>
        <p:nvSpPr>
          <p:cNvPr id="7" name="Title 6">
            <a:extLst>
              <a:ext uri="{FF2B5EF4-FFF2-40B4-BE49-F238E27FC236}">
                <a16:creationId xmlns:a16="http://schemas.microsoft.com/office/drawing/2014/main" id="{7A9D44BD-8B25-3844-8541-0BD82E5BE27A}"/>
              </a:ext>
            </a:extLst>
          </p:cNvPr>
          <p:cNvSpPr>
            <a:spLocks noGrp="1"/>
          </p:cNvSpPr>
          <p:nvPr>
            <p:ph type="title" idx="4294967295"/>
          </p:nvPr>
        </p:nvSpPr>
        <p:spPr>
          <a:xfrm>
            <a:off x="0" y="272030"/>
            <a:ext cx="8519160" cy="1325563"/>
          </a:xfrm>
        </p:spPr>
        <p:txBody>
          <a:bodyPr>
            <a:normAutofit/>
          </a:bodyPr>
          <a:lstStyle/>
          <a:p>
            <a:r>
              <a:rPr lang="en-US" sz="3200" dirty="0">
                <a:solidFill>
                  <a:srgbClr val="FF0000"/>
                </a:solidFill>
                <a:latin typeface="+mn-lt"/>
              </a:rPr>
              <a:t> </a:t>
            </a:r>
          </a:p>
        </p:txBody>
      </p:sp>
      <p:sp>
        <p:nvSpPr>
          <p:cNvPr id="6" name="TextBox 5">
            <a:extLst>
              <a:ext uri="{FF2B5EF4-FFF2-40B4-BE49-F238E27FC236}">
                <a16:creationId xmlns:a16="http://schemas.microsoft.com/office/drawing/2014/main" id="{9C23BB0D-6FF7-4D37-9540-749662F9529B}"/>
              </a:ext>
            </a:extLst>
          </p:cNvPr>
          <p:cNvSpPr txBox="1"/>
          <p:nvPr/>
        </p:nvSpPr>
        <p:spPr>
          <a:xfrm>
            <a:off x="1003177" y="2610034"/>
            <a:ext cx="4509856" cy="369332"/>
          </a:xfrm>
          <a:prstGeom prst="rect">
            <a:avLst/>
          </a:prstGeom>
          <a:noFill/>
        </p:spPr>
        <p:txBody>
          <a:bodyPr wrap="square" rtlCol="0">
            <a:spAutoFit/>
          </a:bodyPr>
          <a:lstStyle/>
          <a:p>
            <a:endParaRPr lang="en-US" dirty="0"/>
          </a:p>
        </p:txBody>
      </p:sp>
      <p:sp>
        <p:nvSpPr>
          <p:cNvPr id="2" name="Rectangle 1">
            <a:extLst>
              <a:ext uri="{FF2B5EF4-FFF2-40B4-BE49-F238E27FC236}">
                <a16:creationId xmlns:a16="http://schemas.microsoft.com/office/drawing/2014/main" id="{F371B13C-DC93-4AEC-AAF3-71809DBF0A09}"/>
              </a:ext>
            </a:extLst>
          </p:cNvPr>
          <p:cNvSpPr/>
          <p:nvPr/>
        </p:nvSpPr>
        <p:spPr>
          <a:xfrm>
            <a:off x="457200" y="1363176"/>
            <a:ext cx="8328660" cy="830997"/>
          </a:xfrm>
          <a:prstGeom prst="rect">
            <a:avLst/>
          </a:prstGeom>
        </p:spPr>
        <p:txBody>
          <a:bodyPr wrap="square">
            <a:spAutoFit/>
          </a:bodyPr>
          <a:lstStyle/>
          <a:p>
            <a:pPr marL="285750" indent="-285750">
              <a:buFont typeface="Arial" panose="020B0604020202020204" pitchFamily="34" charset="0"/>
              <a:buChar char="•"/>
            </a:pPr>
            <a:endParaRPr lang="en-US" sz="2400" dirty="0">
              <a:solidFill>
                <a:srgbClr val="00B050"/>
              </a:solidFill>
            </a:endParaRPr>
          </a:p>
          <a:p>
            <a:pPr marL="285750" indent="-285750">
              <a:buFont typeface="Arial" panose="020B0604020202020204" pitchFamily="34" charset="0"/>
              <a:buChar char="•"/>
            </a:pPr>
            <a:endParaRPr lang="en-US" sz="2400" dirty="0"/>
          </a:p>
        </p:txBody>
      </p:sp>
      <p:pic>
        <p:nvPicPr>
          <p:cNvPr id="5" name="Picture 4">
            <a:extLst>
              <a:ext uri="{FF2B5EF4-FFF2-40B4-BE49-F238E27FC236}">
                <a16:creationId xmlns:a16="http://schemas.microsoft.com/office/drawing/2014/main" id="{0B7188C8-0CAD-4E12-8CEB-0E186B8D8BFA}"/>
              </a:ext>
            </a:extLst>
          </p:cNvPr>
          <p:cNvPicPr>
            <a:picLocks noChangeAspect="1"/>
          </p:cNvPicPr>
          <p:nvPr/>
        </p:nvPicPr>
        <p:blipFill>
          <a:blip r:embed="rId2"/>
          <a:stretch>
            <a:fillRect/>
          </a:stretch>
        </p:blipFill>
        <p:spPr>
          <a:xfrm>
            <a:off x="4281941" y="3555995"/>
            <a:ext cx="4862059" cy="2557083"/>
          </a:xfrm>
          <a:prstGeom prst="rect">
            <a:avLst/>
          </a:prstGeom>
        </p:spPr>
      </p:pic>
      <p:sp>
        <p:nvSpPr>
          <p:cNvPr id="8" name="Rectangle 7">
            <a:extLst>
              <a:ext uri="{FF2B5EF4-FFF2-40B4-BE49-F238E27FC236}">
                <a16:creationId xmlns:a16="http://schemas.microsoft.com/office/drawing/2014/main" id="{5D710E8E-58B6-47D0-8844-C38D58312E49}"/>
              </a:ext>
            </a:extLst>
          </p:cNvPr>
          <p:cNvSpPr/>
          <p:nvPr/>
        </p:nvSpPr>
        <p:spPr>
          <a:xfrm>
            <a:off x="282707" y="1699277"/>
            <a:ext cx="5783580" cy="17928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chemeClr val="dk1"/>
              </a:buClr>
              <a:buSzPts val="2400"/>
            </a:pPr>
            <a:r>
              <a:rPr lang="en-US" dirty="0"/>
              <a:t>“Leveraging COVID19 recovery programs to simultaneously advance the climate agenda presents a strategic opportunity to transition toward a more sustainable post–COVID-19 world.” </a:t>
            </a:r>
            <a:r>
              <a:rPr lang="en-US" sz="1200" dirty="0"/>
              <a:t>(Rosenbloom, 2020)</a:t>
            </a:r>
          </a:p>
        </p:txBody>
      </p:sp>
      <p:sp>
        <p:nvSpPr>
          <p:cNvPr id="9" name="TextBox 8">
            <a:extLst>
              <a:ext uri="{FF2B5EF4-FFF2-40B4-BE49-F238E27FC236}">
                <a16:creationId xmlns:a16="http://schemas.microsoft.com/office/drawing/2014/main" id="{38819CF3-7231-4D9D-84FA-CA45FA6C7A45}"/>
              </a:ext>
            </a:extLst>
          </p:cNvPr>
          <p:cNvSpPr txBox="1"/>
          <p:nvPr/>
        </p:nvSpPr>
        <p:spPr>
          <a:xfrm>
            <a:off x="366315" y="391200"/>
            <a:ext cx="7772400" cy="1077218"/>
          </a:xfrm>
          <a:prstGeom prst="rect">
            <a:avLst/>
          </a:prstGeom>
          <a:noFill/>
        </p:spPr>
        <p:txBody>
          <a:bodyPr wrap="square" rtlCol="0">
            <a:spAutoFit/>
          </a:bodyPr>
          <a:lstStyle/>
          <a:p>
            <a:r>
              <a:rPr lang="en-US" sz="3200" b="1" dirty="0">
                <a:cs typeface="Calibri" panose="020F0502020204030204" pitchFamily="34" charset="0"/>
              </a:rPr>
              <a:t>Develop Strategy for Pandemic Preparedness and Climate Adaptation </a:t>
            </a:r>
            <a:endParaRPr lang="en-US" sz="3200" b="1" dirty="0"/>
          </a:p>
        </p:txBody>
      </p:sp>
      <p:sp>
        <p:nvSpPr>
          <p:cNvPr id="4" name="TextBox 3">
            <a:extLst>
              <a:ext uri="{FF2B5EF4-FFF2-40B4-BE49-F238E27FC236}">
                <a16:creationId xmlns:a16="http://schemas.microsoft.com/office/drawing/2014/main" id="{7B999A42-7499-49A9-83A8-0A9EA84EF0F9}"/>
              </a:ext>
            </a:extLst>
          </p:cNvPr>
          <p:cNvSpPr txBox="1"/>
          <p:nvPr/>
        </p:nvSpPr>
        <p:spPr>
          <a:xfrm>
            <a:off x="7095888" y="6509451"/>
            <a:ext cx="2085654" cy="369332"/>
          </a:xfrm>
          <a:prstGeom prst="rect">
            <a:avLst/>
          </a:prstGeom>
          <a:noFill/>
        </p:spPr>
        <p:txBody>
          <a:bodyPr wrap="square" rtlCol="0">
            <a:spAutoFit/>
          </a:bodyPr>
          <a:lstStyle/>
          <a:p>
            <a:r>
              <a:rPr lang="en-US" dirty="0"/>
              <a:t> </a:t>
            </a:r>
            <a:r>
              <a:rPr lang="en-US" sz="1200" dirty="0"/>
              <a:t>Rosenbloom, 2020 </a:t>
            </a:r>
          </a:p>
        </p:txBody>
      </p:sp>
    </p:spTree>
    <p:extLst>
      <p:ext uri="{BB962C8B-B14F-4D97-AF65-F5344CB8AC3E}">
        <p14:creationId xmlns:p14="http://schemas.microsoft.com/office/powerpoint/2010/main" val="12149287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A9D44BD-8B25-3844-8541-0BD82E5BE27A}"/>
              </a:ext>
            </a:extLst>
          </p:cNvPr>
          <p:cNvSpPr>
            <a:spLocks noGrp="1"/>
          </p:cNvSpPr>
          <p:nvPr>
            <p:ph type="title" idx="4294967295"/>
          </p:nvPr>
        </p:nvSpPr>
        <p:spPr>
          <a:xfrm>
            <a:off x="215900" y="365126"/>
            <a:ext cx="8648700" cy="1325563"/>
          </a:xfrm>
        </p:spPr>
        <p:txBody>
          <a:bodyPr/>
          <a:lstStyle/>
          <a:p>
            <a:r>
              <a:rPr lang="en-US" dirty="0">
                <a:solidFill>
                  <a:srgbClr val="002060"/>
                </a:solidFill>
                <a:latin typeface="+mn-lt"/>
              </a:rPr>
              <a:t>SOCIAL DETERMINANTS OF HEALTH</a:t>
            </a:r>
          </a:p>
        </p:txBody>
      </p:sp>
      <p:sp>
        <p:nvSpPr>
          <p:cNvPr id="5" name="Rectangle 4">
            <a:extLst>
              <a:ext uri="{FF2B5EF4-FFF2-40B4-BE49-F238E27FC236}">
                <a16:creationId xmlns:a16="http://schemas.microsoft.com/office/drawing/2014/main" id="{23AF361F-7884-4696-93C7-892452B0BE10}"/>
              </a:ext>
            </a:extLst>
          </p:cNvPr>
          <p:cNvSpPr/>
          <p:nvPr/>
        </p:nvSpPr>
        <p:spPr>
          <a:xfrm>
            <a:off x="2286000" y="2690336"/>
            <a:ext cx="4572000" cy="369332"/>
          </a:xfrm>
          <a:prstGeom prst="rect">
            <a:avLst/>
          </a:prstGeom>
        </p:spPr>
        <p:txBody>
          <a:bodyPr>
            <a:spAutoFit/>
          </a:bodyPr>
          <a:lstStyle/>
          <a:p>
            <a:r>
              <a:rPr lang="en-US" dirty="0"/>
              <a:t> </a:t>
            </a:r>
          </a:p>
        </p:txBody>
      </p:sp>
      <p:sp>
        <p:nvSpPr>
          <p:cNvPr id="8" name="TextBox 7">
            <a:extLst>
              <a:ext uri="{FF2B5EF4-FFF2-40B4-BE49-F238E27FC236}">
                <a16:creationId xmlns:a16="http://schemas.microsoft.com/office/drawing/2014/main" id="{6B605143-0035-447E-92F3-1A6426E0A796}"/>
              </a:ext>
            </a:extLst>
          </p:cNvPr>
          <p:cNvSpPr txBox="1"/>
          <p:nvPr/>
        </p:nvSpPr>
        <p:spPr>
          <a:xfrm>
            <a:off x="1687220" y="5683895"/>
            <a:ext cx="7327232" cy="369332"/>
          </a:xfrm>
          <a:prstGeom prst="rect">
            <a:avLst/>
          </a:prstGeom>
          <a:noFill/>
        </p:spPr>
        <p:txBody>
          <a:bodyPr wrap="square" rtlCol="0">
            <a:spAutoFit/>
          </a:bodyPr>
          <a:lstStyle/>
          <a:p>
            <a:r>
              <a:rPr lang="en-US" dirty="0"/>
              <a:t> </a:t>
            </a:r>
          </a:p>
        </p:txBody>
      </p:sp>
      <p:sp>
        <p:nvSpPr>
          <p:cNvPr id="3" name="Rectangle 2">
            <a:extLst>
              <a:ext uri="{FF2B5EF4-FFF2-40B4-BE49-F238E27FC236}">
                <a16:creationId xmlns:a16="http://schemas.microsoft.com/office/drawing/2014/main" id="{3D082075-C7B8-4305-895B-A8497E8EFCD6}"/>
              </a:ext>
            </a:extLst>
          </p:cNvPr>
          <p:cNvSpPr/>
          <p:nvPr/>
        </p:nvSpPr>
        <p:spPr>
          <a:xfrm>
            <a:off x="215900" y="772357"/>
            <a:ext cx="8531058" cy="5741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1AAC7BA2-6036-40B2-BFB6-062BE657245E}"/>
              </a:ext>
            </a:extLst>
          </p:cNvPr>
          <p:cNvSpPr txBox="1"/>
          <p:nvPr/>
        </p:nvSpPr>
        <p:spPr>
          <a:xfrm>
            <a:off x="279400" y="481800"/>
            <a:ext cx="8753389" cy="707886"/>
          </a:xfrm>
          <a:prstGeom prst="rect">
            <a:avLst/>
          </a:prstGeom>
          <a:noFill/>
        </p:spPr>
        <p:txBody>
          <a:bodyPr wrap="square" rtlCol="0">
            <a:spAutoFit/>
          </a:bodyPr>
          <a:lstStyle/>
          <a:p>
            <a:r>
              <a:rPr lang="en-US" sz="4000" b="1" dirty="0"/>
              <a:t>Syndemic of Climate Change and COVID  </a:t>
            </a:r>
          </a:p>
        </p:txBody>
      </p:sp>
      <p:pic>
        <p:nvPicPr>
          <p:cNvPr id="11" name="Picture 10" descr="Calendar&#10;&#10;Description automatically generated">
            <a:extLst>
              <a:ext uri="{FF2B5EF4-FFF2-40B4-BE49-F238E27FC236}">
                <a16:creationId xmlns:a16="http://schemas.microsoft.com/office/drawing/2014/main" id="{A72E7DDD-E156-4655-9328-B4956B5DAF9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863187" y="3205705"/>
            <a:ext cx="1916611" cy="1437458"/>
          </a:xfrm>
          <a:prstGeom prst="rect">
            <a:avLst/>
          </a:prstGeom>
        </p:spPr>
      </p:pic>
      <p:pic>
        <p:nvPicPr>
          <p:cNvPr id="13" name="Picture 12" descr="A picture containing cake, decorated, fruit, plant&#10;&#10;Description automatically generated">
            <a:extLst>
              <a:ext uri="{FF2B5EF4-FFF2-40B4-BE49-F238E27FC236}">
                <a16:creationId xmlns:a16="http://schemas.microsoft.com/office/drawing/2014/main" id="{07FCC818-9C58-4F1F-8A43-81F97ACDE88C}"/>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3863187" y="1466398"/>
            <a:ext cx="1646225" cy="1647597"/>
          </a:xfrm>
          <a:prstGeom prst="rect">
            <a:avLst/>
          </a:prstGeom>
        </p:spPr>
      </p:pic>
      <p:sp>
        <p:nvSpPr>
          <p:cNvPr id="15" name="Arrow: Curved Left 14">
            <a:extLst>
              <a:ext uri="{FF2B5EF4-FFF2-40B4-BE49-F238E27FC236}">
                <a16:creationId xmlns:a16="http://schemas.microsoft.com/office/drawing/2014/main" id="{6469CDF3-10B9-4324-BF30-C1E07EF1D0AD}"/>
              </a:ext>
            </a:extLst>
          </p:cNvPr>
          <p:cNvSpPr/>
          <p:nvPr/>
        </p:nvSpPr>
        <p:spPr>
          <a:xfrm>
            <a:off x="6458857" y="4310743"/>
            <a:ext cx="45719" cy="4571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Arrow: Curved Left 15">
            <a:extLst>
              <a:ext uri="{FF2B5EF4-FFF2-40B4-BE49-F238E27FC236}">
                <a16:creationId xmlns:a16="http://schemas.microsoft.com/office/drawing/2014/main" id="{36CD7EB4-A667-4919-A5C0-4D7D57FF772C}"/>
              </a:ext>
            </a:extLst>
          </p:cNvPr>
          <p:cNvSpPr/>
          <p:nvPr/>
        </p:nvSpPr>
        <p:spPr>
          <a:xfrm>
            <a:off x="5852324" y="2191100"/>
            <a:ext cx="1145598" cy="1828800"/>
          </a:xfrm>
          <a:prstGeom prst="curved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9" name="Picture 18">
            <a:extLst>
              <a:ext uri="{FF2B5EF4-FFF2-40B4-BE49-F238E27FC236}">
                <a16:creationId xmlns:a16="http://schemas.microsoft.com/office/drawing/2014/main" id="{CC806E51-D8E4-4E89-9592-476B9443C74B}"/>
              </a:ext>
            </a:extLst>
          </p:cNvPr>
          <p:cNvPicPr>
            <a:picLocks noChangeAspect="1"/>
          </p:cNvPicPr>
          <p:nvPr/>
        </p:nvPicPr>
        <p:blipFill>
          <a:blip r:embed="rId7"/>
          <a:stretch>
            <a:fillRect/>
          </a:stretch>
        </p:blipFill>
        <p:spPr>
          <a:xfrm rot="10800000">
            <a:off x="2583165" y="2199515"/>
            <a:ext cx="1164437" cy="1828959"/>
          </a:xfrm>
          <a:prstGeom prst="rect">
            <a:avLst/>
          </a:prstGeom>
        </p:spPr>
      </p:pic>
      <p:sp>
        <p:nvSpPr>
          <p:cNvPr id="6" name="Explosion: 8 Points 5">
            <a:extLst>
              <a:ext uri="{FF2B5EF4-FFF2-40B4-BE49-F238E27FC236}">
                <a16:creationId xmlns:a16="http://schemas.microsoft.com/office/drawing/2014/main" id="{3C95DC29-045B-45F9-A18B-EA6BACF91730}"/>
              </a:ext>
            </a:extLst>
          </p:cNvPr>
          <p:cNvSpPr/>
          <p:nvPr/>
        </p:nvSpPr>
        <p:spPr>
          <a:xfrm>
            <a:off x="279400" y="1304516"/>
            <a:ext cx="2163842" cy="2176867"/>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Equity and Environmental Justice</a:t>
            </a:r>
          </a:p>
        </p:txBody>
      </p:sp>
      <p:sp>
        <p:nvSpPr>
          <p:cNvPr id="10" name="Explosion: 8 Points 9">
            <a:extLst>
              <a:ext uri="{FF2B5EF4-FFF2-40B4-BE49-F238E27FC236}">
                <a16:creationId xmlns:a16="http://schemas.microsoft.com/office/drawing/2014/main" id="{D26E4FF6-EB63-431C-ACC0-ADAED6FF24F3}"/>
              </a:ext>
            </a:extLst>
          </p:cNvPr>
          <p:cNvSpPr/>
          <p:nvPr/>
        </p:nvSpPr>
        <p:spPr>
          <a:xfrm>
            <a:off x="256937" y="3429000"/>
            <a:ext cx="2288599" cy="213923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Sustainable Food Systems &amp; Food Security</a:t>
            </a:r>
          </a:p>
        </p:txBody>
      </p:sp>
      <p:sp>
        <p:nvSpPr>
          <p:cNvPr id="12" name="Explosion: 8 Points 11">
            <a:extLst>
              <a:ext uri="{FF2B5EF4-FFF2-40B4-BE49-F238E27FC236}">
                <a16:creationId xmlns:a16="http://schemas.microsoft.com/office/drawing/2014/main" id="{6B501AE1-30D7-4F1E-98E4-3B9C7067FE1A}"/>
              </a:ext>
            </a:extLst>
          </p:cNvPr>
          <p:cNvSpPr/>
          <p:nvPr/>
        </p:nvSpPr>
        <p:spPr>
          <a:xfrm>
            <a:off x="6471545" y="1157447"/>
            <a:ext cx="2486346" cy="1647597"/>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Decarbonization</a:t>
            </a:r>
          </a:p>
        </p:txBody>
      </p:sp>
      <p:sp>
        <p:nvSpPr>
          <p:cNvPr id="17" name="Explosion: 8 Points 16">
            <a:extLst>
              <a:ext uri="{FF2B5EF4-FFF2-40B4-BE49-F238E27FC236}">
                <a16:creationId xmlns:a16="http://schemas.microsoft.com/office/drawing/2014/main" id="{5AE8A7C2-F4F5-4290-AD02-6FCA7D6BCEC7}"/>
              </a:ext>
            </a:extLst>
          </p:cNvPr>
          <p:cNvSpPr/>
          <p:nvPr/>
        </p:nvSpPr>
        <p:spPr>
          <a:xfrm>
            <a:off x="6303466" y="3346109"/>
            <a:ext cx="2654425" cy="2547669"/>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Health Care Delivery and Access </a:t>
            </a:r>
          </a:p>
        </p:txBody>
      </p:sp>
      <p:sp>
        <p:nvSpPr>
          <p:cNvPr id="14" name="Explosion: 8 Points 13">
            <a:extLst>
              <a:ext uri="{FF2B5EF4-FFF2-40B4-BE49-F238E27FC236}">
                <a16:creationId xmlns:a16="http://schemas.microsoft.com/office/drawing/2014/main" id="{5505353D-8E9D-4CF3-8387-A43FA5195F2C}"/>
              </a:ext>
            </a:extLst>
          </p:cNvPr>
          <p:cNvSpPr/>
          <p:nvPr/>
        </p:nvSpPr>
        <p:spPr>
          <a:xfrm>
            <a:off x="3499937" y="4453138"/>
            <a:ext cx="2261776" cy="17749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Proactive public health  planning</a:t>
            </a:r>
          </a:p>
        </p:txBody>
      </p:sp>
    </p:spTree>
    <p:extLst>
      <p:ext uri="{BB962C8B-B14F-4D97-AF65-F5344CB8AC3E}">
        <p14:creationId xmlns:p14="http://schemas.microsoft.com/office/powerpoint/2010/main" val="2209574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2" grpId="0" animBg="1"/>
      <p:bldP spid="17" grpId="0" animBg="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FB001E-73E3-7042-A59A-A694342BC1F4}"/>
              </a:ext>
            </a:extLst>
          </p:cNvPr>
          <p:cNvSpPr>
            <a:spLocks noGrp="1"/>
          </p:cNvSpPr>
          <p:nvPr>
            <p:ph idx="4294967295"/>
          </p:nvPr>
        </p:nvSpPr>
        <p:spPr>
          <a:xfrm>
            <a:off x="0" y="1825625"/>
            <a:ext cx="7886700" cy="4351338"/>
          </a:xfrm>
        </p:spPr>
        <p:txBody>
          <a:bodyPr/>
          <a:lstStyle/>
          <a:p>
            <a:pPr marL="514350" indent="-514350">
              <a:buFont typeface="+mj-lt"/>
              <a:buAutoNum type="arabicPeriod"/>
            </a:pPr>
            <a:endParaRPr lang="en-US" dirty="0">
              <a:cs typeface="Arial" panose="020B0604020202020204" pitchFamily="34" charset="0"/>
            </a:endParaRPr>
          </a:p>
          <a:p>
            <a:endParaRPr lang="en-US" dirty="0"/>
          </a:p>
        </p:txBody>
      </p:sp>
      <p:sp>
        <p:nvSpPr>
          <p:cNvPr id="7" name="Title 6">
            <a:extLst>
              <a:ext uri="{FF2B5EF4-FFF2-40B4-BE49-F238E27FC236}">
                <a16:creationId xmlns:a16="http://schemas.microsoft.com/office/drawing/2014/main" id="{7A9D44BD-8B25-3844-8541-0BD82E5BE27A}"/>
              </a:ext>
            </a:extLst>
          </p:cNvPr>
          <p:cNvSpPr>
            <a:spLocks noGrp="1"/>
          </p:cNvSpPr>
          <p:nvPr>
            <p:ph type="title" idx="4294967295"/>
          </p:nvPr>
        </p:nvSpPr>
        <p:spPr>
          <a:xfrm>
            <a:off x="0" y="272030"/>
            <a:ext cx="7886700" cy="1325563"/>
          </a:xfrm>
        </p:spPr>
        <p:txBody>
          <a:bodyPr>
            <a:normAutofit/>
          </a:bodyPr>
          <a:lstStyle/>
          <a:p>
            <a:r>
              <a:rPr lang="en-US" sz="3200" dirty="0">
                <a:solidFill>
                  <a:srgbClr val="FF0000"/>
                </a:solidFill>
                <a:latin typeface="+mn-lt"/>
              </a:rPr>
              <a:t> </a:t>
            </a:r>
          </a:p>
        </p:txBody>
      </p:sp>
      <p:sp>
        <p:nvSpPr>
          <p:cNvPr id="6" name="TextBox 5">
            <a:extLst>
              <a:ext uri="{FF2B5EF4-FFF2-40B4-BE49-F238E27FC236}">
                <a16:creationId xmlns:a16="http://schemas.microsoft.com/office/drawing/2014/main" id="{9C23BB0D-6FF7-4D37-9540-749662F9529B}"/>
              </a:ext>
            </a:extLst>
          </p:cNvPr>
          <p:cNvSpPr txBox="1"/>
          <p:nvPr/>
        </p:nvSpPr>
        <p:spPr>
          <a:xfrm>
            <a:off x="1003177" y="2610034"/>
            <a:ext cx="4509856" cy="369332"/>
          </a:xfrm>
          <a:prstGeom prst="rect">
            <a:avLst/>
          </a:prstGeom>
          <a:noFill/>
        </p:spPr>
        <p:txBody>
          <a:bodyPr wrap="square" rtlCol="0">
            <a:spAutoFit/>
          </a:bodyPr>
          <a:lstStyle/>
          <a:p>
            <a:endParaRPr lang="en-US" dirty="0"/>
          </a:p>
        </p:txBody>
      </p:sp>
      <p:sp>
        <p:nvSpPr>
          <p:cNvPr id="2" name="Rectangle 1">
            <a:extLst>
              <a:ext uri="{FF2B5EF4-FFF2-40B4-BE49-F238E27FC236}">
                <a16:creationId xmlns:a16="http://schemas.microsoft.com/office/drawing/2014/main" id="{F371B13C-DC93-4AEC-AAF3-71809DBF0A09}"/>
              </a:ext>
            </a:extLst>
          </p:cNvPr>
          <p:cNvSpPr/>
          <p:nvPr/>
        </p:nvSpPr>
        <p:spPr>
          <a:xfrm>
            <a:off x="457200" y="1086177"/>
            <a:ext cx="8597900" cy="5816977"/>
          </a:xfrm>
          <a:prstGeom prst="rect">
            <a:avLst/>
          </a:prstGeom>
        </p:spPr>
        <p:txBody>
          <a:bodyPr wrap="square">
            <a:spAutoFit/>
          </a:bodyPr>
          <a:lstStyle/>
          <a:p>
            <a:pPr algn="ctr"/>
            <a:r>
              <a:rPr lang="en-US" sz="3200" b="1" i="1" dirty="0">
                <a:solidFill>
                  <a:srgbClr val="005426"/>
                </a:solidFill>
              </a:rPr>
              <a:t>Decarbonization and Improved Resilience</a:t>
            </a:r>
          </a:p>
          <a:p>
            <a:pPr algn="ctr"/>
            <a:endParaRPr lang="en-US" sz="2800" b="1" i="1" dirty="0">
              <a:solidFill>
                <a:srgbClr val="00B050"/>
              </a:solidFill>
            </a:endParaRPr>
          </a:p>
          <a:p>
            <a:pPr marL="285750" indent="-285750">
              <a:buFont typeface="Arial" panose="020B0604020202020204" pitchFamily="34" charset="0"/>
              <a:buChar char="•"/>
            </a:pPr>
            <a:r>
              <a:rPr lang="en-US" sz="2400" b="1" dirty="0">
                <a:solidFill>
                  <a:srgbClr val="005426"/>
                </a:solidFill>
              </a:rPr>
              <a:t>Low carbon energy transition in built environment</a:t>
            </a:r>
          </a:p>
          <a:p>
            <a:pPr marL="285750" indent="-285750">
              <a:buFont typeface="Arial" panose="020B0604020202020204" pitchFamily="34" charset="0"/>
              <a:buChar char="•"/>
            </a:pPr>
            <a:r>
              <a:rPr lang="en-US" sz="2400" b="1" dirty="0">
                <a:solidFill>
                  <a:srgbClr val="005426"/>
                </a:solidFill>
              </a:rPr>
              <a:t>Minimizing landfill and incineration use for waste disposal </a:t>
            </a:r>
          </a:p>
          <a:p>
            <a:pPr marL="285750" indent="-285750">
              <a:buFont typeface="Arial" panose="020B0604020202020204" pitchFamily="34" charset="0"/>
              <a:buChar char="•"/>
            </a:pPr>
            <a:r>
              <a:rPr lang="en-US" sz="2400" b="1" dirty="0">
                <a:solidFill>
                  <a:srgbClr val="005426"/>
                </a:solidFill>
              </a:rPr>
              <a:t>Strategic landscaping</a:t>
            </a:r>
          </a:p>
          <a:p>
            <a:pPr marL="285750" indent="-285750">
              <a:buFont typeface="Arial" panose="020B0604020202020204" pitchFamily="34" charset="0"/>
              <a:buChar char="•"/>
            </a:pPr>
            <a:r>
              <a:rPr lang="en-US" sz="2400" b="1" dirty="0">
                <a:solidFill>
                  <a:srgbClr val="005426"/>
                </a:solidFill>
              </a:rPr>
              <a:t>Reduce transport-related emissions through smart procurement </a:t>
            </a:r>
          </a:p>
          <a:p>
            <a:pPr marL="285750" indent="-285750">
              <a:buFont typeface="Arial" panose="020B0604020202020204" pitchFamily="34" charset="0"/>
              <a:buChar char="•"/>
            </a:pPr>
            <a:r>
              <a:rPr lang="en-US" sz="2400" b="1" dirty="0">
                <a:solidFill>
                  <a:srgbClr val="005426"/>
                </a:solidFill>
              </a:rPr>
              <a:t>Source clinic or hospital food locally and sustainably</a:t>
            </a:r>
          </a:p>
          <a:p>
            <a:pPr marL="285750" indent="-285750">
              <a:buFont typeface="Arial" panose="020B0604020202020204" pitchFamily="34" charset="0"/>
              <a:buChar char="•"/>
            </a:pPr>
            <a:r>
              <a:rPr lang="en-US" sz="2400" b="1" dirty="0">
                <a:solidFill>
                  <a:srgbClr val="005426"/>
                </a:solidFill>
              </a:rPr>
              <a:t>Reduce plastics and single use items</a:t>
            </a:r>
          </a:p>
          <a:p>
            <a:pPr marL="285750" indent="-285750">
              <a:buFont typeface="Arial" panose="020B0604020202020204" pitchFamily="34" charset="0"/>
              <a:buChar char="•"/>
            </a:pPr>
            <a:r>
              <a:rPr lang="en-US" sz="2400" b="1" dirty="0">
                <a:solidFill>
                  <a:srgbClr val="005426"/>
                </a:solidFill>
              </a:rPr>
              <a:t>Support telemedicine and remote work</a:t>
            </a:r>
          </a:p>
          <a:p>
            <a:pPr marL="285750" indent="-285750">
              <a:buFont typeface="Arial" panose="020B0604020202020204" pitchFamily="34" charset="0"/>
              <a:buChar char="•"/>
            </a:pPr>
            <a:r>
              <a:rPr lang="en-US" sz="2400" b="1" dirty="0">
                <a:solidFill>
                  <a:srgbClr val="005426"/>
                </a:solidFill>
              </a:rPr>
              <a:t>Reimagine health care delivery models</a:t>
            </a:r>
          </a:p>
          <a:p>
            <a:pPr marL="285750" indent="-285750">
              <a:buFont typeface="Arial" panose="020B0604020202020204" pitchFamily="34" charset="0"/>
              <a:buChar char="•"/>
            </a:pPr>
            <a:r>
              <a:rPr lang="en-US" sz="2400" b="1" dirty="0">
                <a:solidFill>
                  <a:srgbClr val="005426"/>
                </a:solidFill>
              </a:rPr>
              <a:t>Reduce financial barriers to health care access</a:t>
            </a:r>
          </a:p>
          <a:p>
            <a:pPr marL="285750" indent="-285750">
              <a:buFont typeface="Arial" panose="020B0604020202020204" pitchFamily="34" charset="0"/>
              <a:buChar char="•"/>
            </a:pPr>
            <a:r>
              <a:rPr lang="en-US" sz="2400" b="1" dirty="0">
                <a:solidFill>
                  <a:srgbClr val="005426"/>
                </a:solidFill>
              </a:rPr>
              <a:t>Preparation for predictable health crises</a:t>
            </a:r>
          </a:p>
          <a:p>
            <a:pPr marL="285750" indent="-285750">
              <a:buFont typeface="Arial" panose="020B0604020202020204" pitchFamily="34" charset="0"/>
              <a:buChar char="•"/>
            </a:pPr>
            <a:r>
              <a:rPr lang="en-US" sz="2400" b="1" dirty="0">
                <a:solidFill>
                  <a:srgbClr val="005426"/>
                </a:solidFill>
              </a:rPr>
              <a:t> </a:t>
            </a:r>
          </a:p>
          <a:p>
            <a:pPr marL="285750" indent="-285750">
              <a:buFont typeface="Arial" panose="020B0604020202020204" pitchFamily="34" charset="0"/>
              <a:buChar char="•"/>
            </a:pPr>
            <a:endParaRPr lang="en-US" sz="2400" dirty="0">
              <a:solidFill>
                <a:srgbClr val="00B050"/>
              </a:solidFill>
            </a:endParaRPr>
          </a:p>
          <a:p>
            <a:pPr marL="285750" indent="-285750">
              <a:buFont typeface="Arial" panose="020B0604020202020204" pitchFamily="34" charset="0"/>
              <a:buChar char="•"/>
            </a:pPr>
            <a:endParaRPr lang="en-US" sz="2400" dirty="0"/>
          </a:p>
        </p:txBody>
      </p:sp>
      <p:sp>
        <p:nvSpPr>
          <p:cNvPr id="4" name="TextBox 3">
            <a:extLst>
              <a:ext uri="{FF2B5EF4-FFF2-40B4-BE49-F238E27FC236}">
                <a16:creationId xmlns:a16="http://schemas.microsoft.com/office/drawing/2014/main" id="{CC438BDE-ED0F-46D6-98CA-BBB631B243BB}"/>
              </a:ext>
            </a:extLst>
          </p:cNvPr>
          <p:cNvSpPr txBox="1"/>
          <p:nvPr/>
        </p:nvSpPr>
        <p:spPr>
          <a:xfrm>
            <a:off x="628650" y="150969"/>
            <a:ext cx="7886700" cy="861774"/>
          </a:xfrm>
          <a:prstGeom prst="rect">
            <a:avLst/>
          </a:prstGeom>
          <a:noFill/>
        </p:spPr>
        <p:txBody>
          <a:bodyPr wrap="square" rtlCol="0">
            <a:spAutoFit/>
          </a:bodyPr>
          <a:lstStyle/>
          <a:p>
            <a:br>
              <a:rPr lang="en-US" dirty="0"/>
            </a:br>
            <a:r>
              <a:rPr lang="en-US" sz="3200" b="1" dirty="0"/>
              <a:t>Advocate for Actions by Health Care Systems </a:t>
            </a:r>
          </a:p>
        </p:txBody>
      </p:sp>
      <p:pic>
        <p:nvPicPr>
          <p:cNvPr id="18" name="Picture 17" descr="A picture containing text&#10;&#10;Description automatically generated">
            <a:extLst>
              <a:ext uri="{FF2B5EF4-FFF2-40B4-BE49-F238E27FC236}">
                <a16:creationId xmlns:a16="http://schemas.microsoft.com/office/drawing/2014/main" id="{8DA04FF4-AE66-4A99-83D5-90F743001ED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878637" y="4871470"/>
            <a:ext cx="2176463" cy="1533525"/>
          </a:xfrm>
          <a:prstGeom prst="rect">
            <a:avLst/>
          </a:prstGeom>
        </p:spPr>
      </p:pic>
      <p:pic>
        <p:nvPicPr>
          <p:cNvPr id="5" name="Picture 4">
            <a:extLst>
              <a:ext uri="{FF2B5EF4-FFF2-40B4-BE49-F238E27FC236}">
                <a16:creationId xmlns:a16="http://schemas.microsoft.com/office/drawing/2014/main" id="{31BC78E9-B979-460D-BE03-8807920A2B86}"/>
              </a:ext>
            </a:extLst>
          </p:cNvPr>
          <p:cNvPicPr>
            <a:picLocks noChangeAspect="1"/>
          </p:cNvPicPr>
          <p:nvPr/>
        </p:nvPicPr>
        <p:blipFill>
          <a:blip r:embed="rId4"/>
          <a:stretch>
            <a:fillRect/>
          </a:stretch>
        </p:blipFill>
        <p:spPr>
          <a:xfrm>
            <a:off x="139428" y="2290595"/>
            <a:ext cx="9004572" cy="1767993"/>
          </a:xfrm>
          <a:prstGeom prst="rect">
            <a:avLst/>
          </a:prstGeom>
        </p:spPr>
      </p:pic>
    </p:spTree>
    <p:extLst>
      <p:ext uri="{BB962C8B-B14F-4D97-AF65-F5344CB8AC3E}">
        <p14:creationId xmlns:p14="http://schemas.microsoft.com/office/powerpoint/2010/main" val="141849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A1F48E-D83E-45C2-A0EC-8C3FF45F02DF}"/>
              </a:ext>
            </a:extLst>
          </p:cNvPr>
          <p:cNvPicPr>
            <a:picLocks noChangeAspect="1"/>
          </p:cNvPicPr>
          <p:nvPr/>
        </p:nvPicPr>
        <p:blipFill>
          <a:blip r:embed="rId2"/>
          <a:stretch>
            <a:fillRect/>
          </a:stretch>
        </p:blipFill>
        <p:spPr>
          <a:xfrm>
            <a:off x="952500" y="692150"/>
            <a:ext cx="7467600" cy="4533900"/>
          </a:xfrm>
          <a:prstGeom prst="rect">
            <a:avLst/>
          </a:prstGeom>
        </p:spPr>
      </p:pic>
      <p:sp>
        <p:nvSpPr>
          <p:cNvPr id="4" name="Rectangle 3">
            <a:extLst>
              <a:ext uri="{FF2B5EF4-FFF2-40B4-BE49-F238E27FC236}">
                <a16:creationId xmlns:a16="http://schemas.microsoft.com/office/drawing/2014/main" id="{DF81A0A5-6F36-4249-9CD5-BBCDCB28EA92}"/>
              </a:ext>
            </a:extLst>
          </p:cNvPr>
          <p:cNvSpPr/>
          <p:nvPr/>
        </p:nvSpPr>
        <p:spPr>
          <a:xfrm>
            <a:off x="4572000" y="4255770"/>
            <a:ext cx="3759200" cy="1751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Educate Public </a:t>
            </a:r>
          </a:p>
        </p:txBody>
      </p:sp>
    </p:spTree>
    <p:extLst>
      <p:ext uri="{BB962C8B-B14F-4D97-AF65-F5344CB8AC3E}">
        <p14:creationId xmlns:p14="http://schemas.microsoft.com/office/powerpoint/2010/main" val="350299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273C4B-BE45-4E72-B0FB-0A19E075145D}"/>
              </a:ext>
            </a:extLst>
          </p:cNvPr>
          <p:cNvPicPr>
            <a:picLocks noChangeAspect="1"/>
          </p:cNvPicPr>
          <p:nvPr/>
        </p:nvPicPr>
        <p:blipFill>
          <a:blip r:embed="rId2"/>
          <a:stretch>
            <a:fillRect/>
          </a:stretch>
        </p:blipFill>
        <p:spPr>
          <a:xfrm>
            <a:off x="1850255" y="524008"/>
            <a:ext cx="5443490" cy="3621272"/>
          </a:xfrm>
          <a:prstGeom prst="rect">
            <a:avLst/>
          </a:prstGeom>
        </p:spPr>
      </p:pic>
      <p:sp>
        <p:nvSpPr>
          <p:cNvPr id="5" name="Rectangle 4">
            <a:extLst>
              <a:ext uri="{FF2B5EF4-FFF2-40B4-BE49-F238E27FC236}">
                <a16:creationId xmlns:a16="http://schemas.microsoft.com/office/drawing/2014/main" id="{FAAEE4C3-840D-46AD-9F5D-471DFF4A9CFB}"/>
              </a:ext>
            </a:extLst>
          </p:cNvPr>
          <p:cNvSpPr/>
          <p:nvPr/>
        </p:nvSpPr>
        <p:spPr>
          <a:xfrm>
            <a:off x="1850255" y="4145280"/>
            <a:ext cx="5443490" cy="9133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Educate Policy Makers </a:t>
            </a:r>
          </a:p>
        </p:txBody>
      </p:sp>
    </p:spTree>
    <p:extLst>
      <p:ext uri="{BB962C8B-B14F-4D97-AF65-F5344CB8AC3E}">
        <p14:creationId xmlns:p14="http://schemas.microsoft.com/office/powerpoint/2010/main" val="2891094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656814-74A5-4F0A-BF59-F2F97D442BD3}"/>
              </a:ext>
            </a:extLst>
          </p:cNvPr>
          <p:cNvPicPr>
            <a:picLocks noChangeAspect="1"/>
          </p:cNvPicPr>
          <p:nvPr/>
        </p:nvPicPr>
        <p:blipFill>
          <a:blip r:embed="rId2"/>
          <a:stretch>
            <a:fillRect/>
          </a:stretch>
        </p:blipFill>
        <p:spPr>
          <a:xfrm>
            <a:off x="270510" y="308610"/>
            <a:ext cx="4525971" cy="3120390"/>
          </a:xfrm>
          <a:prstGeom prst="rect">
            <a:avLst/>
          </a:prstGeom>
        </p:spPr>
      </p:pic>
      <p:pic>
        <p:nvPicPr>
          <p:cNvPr id="3" name="Picture 2">
            <a:extLst>
              <a:ext uri="{FF2B5EF4-FFF2-40B4-BE49-F238E27FC236}">
                <a16:creationId xmlns:a16="http://schemas.microsoft.com/office/drawing/2014/main" id="{260E0D60-614D-4077-8467-B29EB16F537F}"/>
              </a:ext>
            </a:extLst>
          </p:cNvPr>
          <p:cNvPicPr>
            <a:picLocks noChangeAspect="1"/>
          </p:cNvPicPr>
          <p:nvPr/>
        </p:nvPicPr>
        <p:blipFill>
          <a:blip r:embed="rId3"/>
          <a:stretch>
            <a:fillRect/>
          </a:stretch>
        </p:blipFill>
        <p:spPr>
          <a:xfrm>
            <a:off x="4162822" y="2931346"/>
            <a:ext cx="4419217" cy="2853005"/>
          </a:xfrm>
          <a:prstGeom prst="rect">
            <a:avLst/>
          </a:prstGeom>
        </p:spPr>
      </p:pic>
      <p:sp>
        <p:nvSpPr>
          <p:cNvPr id="4" name="Rectangle 3">
            <a:extLst>
              <a:ext uri="{FF2B5EF4-FFF2-40B4-BE49-F238E27FC236}">
                <a16:creationId xmlns:a16="http://schemas.microsoft.com/office/drawing/2014/main" id="{DF81A0A5-6F36-4249-9CD5-BBCDCB28EA92}"/>
              </a:ext>
            </a:extLst>
          </p:cNvPr>
          <p:cNvSpPr/>
          <p:nvPr/>
        </p:nvSpPr>
        <p:spPr>
          <a:xfrm>
            <a:off x="821761" y="3810000"/>
            <a:ext cx="3341061" cy="14401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Educate Providers </a:t>
            </a:r>
          </a:p>
        </p:txBody>
      </p:sp>
    </p:spTree>
    <p:extLst>
      <p:ext uri="{BB962C8B-B14F-4D97-AF65-F5344CB8AC3E}">
        <p14:creationId xmlns:p14="http://schemas.microsoft.com/office/powerpoint/2010/main" val="267078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FD46DAA-6E4B-4FFE-AE84-8999BD6464EB}"/>
              </a:ext>
            </a:extLst>
          </p:cNvPr>
          <p:cNvPicPr>
            <a:picLocks noChangeAspect="1"/>
          </p:cNvPicPr>
          <p:nvPr/>
        </p:nvPicPr>
        <p:blipFill>
          <a:blip r:embed="rId2"/>
          <a:stretch>
            <a:fillRect/>
          </a:stretch>
        </p:blipFill>
        <p:spPr>
          <a:xfrm>
            <a:off x="566173" y="1746885"/>
            <a:ext cx="8527487" cy="1849755"/>
          </a:xfrm>
          <a:prstGeom prst="rect">
            <a:avLst/>
          </a:prstGeom>
        </p:spPr>
      </p:pic>
      <p:pic>
        <p:nvPicPr>
          <p:cNvPr id="8" name="Picture 7">
            <a:extLst>
              <a:ext uri="{FF2B5EF4-FFF2-40B4-BE49-F238E27FC236}">
                <a16:creationId xmlns:a16="http://schemas.microsoft.com/office/drawing/2014/main" id="{CBBCE528-64D5-45EB-9CC9-0136CF2C2983}"/>
              </a:ext>
            </a:extLst>
          </p:cNvPr>
          <p:cNvPicPr>
            <a:picLocks noChangeAspect="1"/>
          </p:cNvPicPr>
          <p:nvPr/>
        </p:nvPicPr>
        <p:blipFill>
          <a:blip r:embed="rId3"/>
          <a:stretch>
            <a:fillRect/>
          </a:stretch>
        </p:blipFill>
        <p:spPr>
          <a:xfrm>
            <a:off x="566173" y="539113"/>
            <a:ext cx="3280799" cy="1112520"/>
          </a:xfrm>
          <a:prstGeom prst="rect">
            <a:avLst/>
          </a:prstGeom>
        </p:spPr>
      </p:pic>
      <p:sp>
        <p:nvSpPr>
          <p:cNvPr id="10" name="Rectangle 9">
            <a:extLst>
              <a:ext uri="{FF2B5EF4-FFF2-40B4-BE49-F238E27FC236}">
                <a16:creationId xmlns:a16="http://schemas.microsoft.com/office/drawing/2014/main" id="{15C228FC-44EE-45B8-896A-37C45D5395B2}"/>
              </a:ext>
            </a:extLst>
          </p:cNvPr>
          <p:cNvSpPr/>
          <p:nvPr/>
        </p:nvSpPr>
        <p:spPr>
          <a:xfrm>
            <a:off x="337573" y="3596640"/>
            <a:ext cx="4668203" cy="11125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Implement  Programs in Health System </a:t>
            </a:r>
          </a:p>
        </p:txBody>
      </p:sp>
      <p:pic>
        <p:nvPicPr>
          <p:cNvPr id="12" name="Picture 11">
            <a:extLst>
              <a:ext uri="{FF2B5EF4-FFF2-40B4-BE49-F238E27FC236}">
                <a16:creationId xmlns:a16="http://schemas.microsoft.com/office/drawing/2014/main" id="{3F656559-8F40-4014-89DF-A2E583D08EB4}"/>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5120076" y="3520917"/>
            <a:ext cx="3570306" cy="2376485"/>
          </a:xfrm>
          <a:prstGeom prst="rect">
            <a:avLst/>
          </a:prstGeom>
        </p:spPr>
      </p:pic>
    </p:spTree>
    <p:extLst>
      <p:ext uri="{BB962C8B-B14F-4D97-AF65-F5344CB8AC3E}">
        <p14:creationId xmlns:p14="http://schemas.microsoft.com/office/powerpoint/2010/main" val="3685867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44402D-3BE3-4968-BE5D-3C16A47FA805}"/>
              </a:ext>
            </a:extLst>
          </p:cNvPr>
          <p:cNvPicPr>
            <a:picLocks noChangeAspect="1"/>
          </p:cNvPicPr>
          <p:nvPr/>
        </p:nvPicPr>
        <p:blipFill>
          <a:blip r:embed="rId3"/>
          <a:stretch>
            <a:fillRect/>
          </a:stretch>
        </p:blipFill>
        <p:spPr>
          <a:xfrm>
            <a:off x="435143" y="826669"/>
            <a:ext cx="6477000" cy="4819650"/>
          </a:xfrm>
          <a:prstGeom prst="rect">
            <a:avLst/>
          </a:prstGeom>
        </p:spPr>
      </p:pic>
      <p:sp>
        <p:nvSpPr>
          <p:cNvPr id="3" name="Explosion: 14 Points 2">
            <a:extLst>
              <a:ext uri="{FF2B5EF4-FFF2-40B4-BE49-F238E27FC236}">
                <a16:creationId xmlns:a16="http://schemas.microsoft.com/office/drawing/2014/main" id="{87CC7B2E-183B-4719-BC85-E27A48E0D4DA}"/>
              </a:ext>
            </a:extLst>
          </p:cNvPr>
          <p:cNvSpPr/>
          <p:nvPr/>
        </p:nvSpPr>
        <p:spPr>
          <a:xfrm>
            <a:off x="5221993" y="889903"/>
            <a:ext cx="3922007" cy="2368626"/>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Confluence of the two most pressing global health threats </a:t>
            </a:r>
          </a:p>
        </p:txBody>
      </p:sp>
    </p:spTree>
    <p:extLst>
      <p:ext uri="{BB962C8B-B14F-4D97-AF65-F5344CB8AC3E}">
        <p14:creationId xmlns:p14="http://schemas.microsoft.com/office/powerpoint/2010/main" val="136292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E19519-5DFA-4646-9B6B-D418254EF91A}"/>
              </a:ext>
            </a:extLst>
          </p:cNvPr>
          <p:cNvPicPr>
            <a:picLocks noChangeAspect="1"/>
          </p:cNvPicPr>
          <p:nvPr/>
        </p:nvPicPr>
        <p:blipFill>
          <a:blip r:embed="rId2"/>
          <a:stretch>
            <a:fillRect/>
          </a:stretch>
        </p:blipFill>
        <p:spPr>
          <a:xfrm>
            <a:off x="532275" y="164387"/>
            <a:ext cx="6355377" cy="2796366"/>
          </a:xfrm>
          <a:prstGeom prst="rect">
            <a:avLst/>
          </a:prstGeom>
          <a:noFill/>
        </p:spPr>
      </p:pic>
      <p:pic>
        <p:nvPicPr>
          <p:cNvPr id="3" name="Picture 2">
            <a:extLst>
              <a:ext uri="{FF2B5EF4-FFF2-40B4-BE49-F238E27FC236}">
                <a16:creationId xmlns:a16="http://schemas.microsoft.com/office/drawing/2014/main" id="{FE66EC53-21EB-4F21-AFEC-1A949DD41032}"/>
              </a:ext>
            </a:extLst>
          </p:cNvPr>
          <p:cNvPicPr>
            <a:picLocks noChangeAspect="1"/>
          </p:cNvPicPr>
          <p:nvPr/>
        </p:nvPicPr>
        <p:blipFill>
          <a:blip r:embed="rId3"/>
          <a:stretch>
            <a:fillRect/>
          </a:stretch>
        </p:blipFill>
        <p:spPr>
          <a:xfrm>
            <a:off x="2345572" y="3517614"/>
            <a:ext cx="6870347" cy="3010328"/>
          </a:xfrm>
          <a:prstGeom prst="rect">
            <a:avLst/>
          </a:prstGeom>
        </p:spPr>
      </p:pic>
      <p:sp>
        <p:nvSpPr>
          <p:cNvPr id="4" name="Rectangle 3">
            <a:extLst>
              <a:ext uri="{FF2B5EF4-FFF2-40B4-BE49-F238E27FC236}">
                <a16:creationId xmlns:a16="http://schemas.microsoft.com/office/drawing/2014/main" id="{7C580683-1ABB-4C2A-8C8A-DBC6C7A9939B}"/>
              </a:ext>
            </a:extLst>
          </p:cNvPr>
          <p:cNvSpPr/>
          <p:nvPr/>
        </p:nvSpPr>
        <p:spPr>
          <a:xfrm>
            <a:off x="184935" y="3692275"/>
            <a:ext cx="2044557" cy="30013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“…calling for action to eliminate health inequities, as part of a year-long global campaign to bring people together to build a fairer, healthier world.”</a:t>
            </a:r>
            <a:endParaRPr lang="en-US" b="1" dirty="0"/>
          </a:p>
        </p:txBody>
      </p:sp>
    </p:spTree>
    <p:extLst>
      <p:ext uri="{BB962C8B-B14F-4D97-AF65-F5344CB8AC3E}">
        <p14:creationId xmlns:p14="http://schemas.microsoft.com/office/powerpoint/2010/main" val="21788728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whiteboard&#10;&#10;Description automatically generated">
            <a:extLst>
              <a:ext uri="{FF2B5EF4-FFF2-40B4-BE49-F238E27FC236}">
                <a16:creationId xmlns:a16="http://schemas.microsoft.com/office/drawing/2014/main" id="{7A5F8128-55EB-4644-8AB1-E960A846872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28316" y="139700"/>
            <a:ext cx="4064000" cy="3670300"/>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A5F1A74D-7CAE-4136-BB88-270416DEAF02}"/>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4201519" y="3200400"/>
            <a:ext cx="4942481" cy="2780146"/>
          </a:xfrm>
          <a:prstGeom prst="rect">
            <a:avLst/>
          </a:prstGeom>
        </p:spPr>
      </p:pic>
      <p:sp>
        <p:nvSpPr>
          <p:cNvPr id="5" name="TextBox 4">
            <a:extLst>
              <a:ext uri="{FF2B5EF4-FFF2-40B4-BE49-F238E27FC236}">
                <a16:creationId xmlns:a16="http://schemas.microsoft.com/office/drawing/2014/main" id="{800E38FD-F6EE-4ECC-915B-4CD6F66546EC}"/>
              </a:ext>
            </a:extLst>
          </p:cNvPr>
          <p:cNvSpPr txBox="1"/>
          <p:nvPr/>
        </p:nvSpPr>
        <p:spPr>
          <a:xfrm>
            <a:off x="0" y="6000750"/>
            <a:ext cx="9144000" cy="230832"/>
          </a:xfrm>
          <a:prstGeom prst="rect">
            <a:avLst/>
          </a:prstGeom>
          <a:noFill/>
        </p:spPr>
        <p:txBody>
          <a:bodyPr wrap="square" rtlCol="0">
            <a:spAutoFit/>
          </a:bodyPr>
          <a:lstStyle/>
          <a:p>
            <a:r>
              <a:rPr lang="en-US" sz="900">
                <a:hlinkClick r:id="rId5" tooltip="http://truestorieshonestlies.blogspot.com/2015/01/ask-storyteller-your-turn.html"/>
              </a:rPr>
              <a:t>This Photo</a:t>
            </a:r>
            <a:r>
              <a:rPr lang="en-US" sz="900"/>
              <a:t> by Unknown Author is licensed under </a:t>
            </a:r>
            <a:r>
              <a:rPr lang="en-US" sz="900">
                <a:hlinkClick r:id="rId6" tooltip="https://creativecommons.org/licenses/by-nc-nd/3.0/"/>
              </a:rPr>
              <a:t>CC BY-NC-ND</a:t>
            </a:r>
            <a:endParaRPr lang="en-US" sz="900"/>
          </a:p>
        </p:txBody>
      </p:sp>
    </p:spTree>
    <p:extLst>
      <p:ext uri="{BB962C8B-B14F-4D97-AF65-F5344CB8AC3E}">
        <p14:creationId xmlns:p14="http://schemas.microsoft.com/office/powerpoint/2010/main" val="34664580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FB001E-73E3-7042-A59A-A694342BC1F4}"/>
              </a:ext>
            </a:extLst>
          </p:cNvPr>
          <p:cNvSpPr>
            <a:spLocks noGrp="1"/>
          </p:cNvSpPr>
          <p:nvPr>
            <p:ph idx="4294967295"/>
          </p:nvPr>
        </p:nvSpPr>
        <p:spPr>
          <a:xfrm>
            <a:off x="215900" y="1129936"/>
            <a:ext cx="8648700" cy="4705785"/>
          </a:xfrm>
        </p:spPr>
        <p:txBody>
          <a:bodyPr>
            <a:normAutofit fontScale="32500" lnSpcReduction="20000"/>
          </a:bodyPr>
          <a:lstStyle/>
          <a:p>
            <a:pPr lvl="0"/>
            <a:r>
              <a:rPr lang="en-US" sz="4300" dirty="0"/>
              <a:t>Abu-</a:t>
            </a:r>
            <a:r>
              <a:rPr lang="en-US" sz="4300" dirty="0" err="1"/>
              <a:t>Qdais</a:t>
            </a:r>
            <a:r>
              <a:rPr lang="en-US" sz="4300" dirty="0"/>
              <a:t>, H.A.; Al-</a:t>
            </a:r>
            <a:r>
              <a:rPr lang="en-US" sz="4300" dirty="0" err="1"/>
              <a:t>Ghazo</a:t>
            </a:r>
            <a:r>
              <a:rPr lang="en-US" sz="4300" dirty="0"/>
              <a:t>, M.A.; Al-</a:t>
            </a:r>
            <a:r>
              <a:rPr lang="en-US" sz="4300" dirty="0" err="1"/>
              <a:t>Ghazo</a:t>
            </a:r>
            <a:r>
              <a:rPr lang="en-US" sz="4300" dirty="0"/>
              <a:t>, E.M., (2020). Statistical analysis and characteristics of hospital medical waste under novel Coronavirus outbreak. </a:t>
            </a:r>
            <a:r>
              <a:rPr lang="en-US" sz="4300" i="1" dirty="0"/>
              <a:t>Global J. Environ. Sci. Manage</a:t>
            </a:r>
            <a:r>
              <a:rPr lang="en-US" sz="4300" dirty="0"/>
              <a:t>., 6(SI): 21-30.</a:t>
            </a:r>
          </a:p>
          <a:p>
            <a:r>
              <a:rPr lang="en-US" sz="4300" dirty="0"/>
              <a:t>Anderegg, W., et al</a:t>
            </a:r>
            <a:r>
              <a:rPr lang="en-US" sz="4300" i="1" dirty="0"/>
              <a:t>, </a:t>
            </a:r>
            <a:r>
              <a:rPr lang="en-US" sz="4300" b="1" dirty="0"/>
              <a:t>Anthropogenic climate change is worsening North American pollen seasons, </a:t>
            </a:r>
            <a:r>
              <a:rPr lang="en-US" sz="4300" i="1" dirty="0"/>
              <a:t>Proceedings of the National Academy of Sciences </a:t>
            </a:r>
            <a:r>
              <a:rPr lang="en-US" sz="4300" dirty="0"/>
              <a:t>Feb 2021, 118 (7) e2013284118; DOI: 10.1073/pnas.2013284118</a:t>
            </a:r>
            <a:endParaRPr lang="en-US" sz="4300" i="1" dirty="0"/>
          </a:p>
          <a:p>
            <a:r>
              <a:rPr lang="en-US" sz="4300" dirty="0"/>
              <a:t>Athanasios </a:t>
            </a:r>
            <a:r>
              <a:rPr lang="en-US" sz="4300" dirty="0" err="1"/>
              <a:t>Damialis</a:t>
            </a:r>
            <a:r>
              <a:rPr lang="en-US" sz="4300" dirty="0"/>
              <a:t>, Stefanie Gilles., et al, COVID-19/POLLEN study group, Higher airborne pollen concentrations correlated with increased SARS-CoV-2 infection rates, as evidenced from 31 countries across the globe. </a:t>
            </a:r>
            <a:r>
              <a:rPr lang="en-US" sz="4300" i="1" dirty="0"/>
              <a:t>Proceedings of the National Academy of Sciences </a:t>
            </a:r>
            <a:r>
              <a:rPr lang="en-US" sz="4300" dirty="0"/>
              <a:t>Mar 2021, 118 (12) e2019034118; DOI: 10.1073/pnas.2019034118</a:t>
            </a:r>
          </a:p>
          <a:p>
            <a:pPr lvl="0"/>
            <a:r>
              <a:rPr lang="en-US" sz="4300" dirty="0"/>
              <a:t>Bambra C, Riordan R, Ford J.</a:t>
            </a:r>
            <a:r>
              <a:rPr lang="en-US" sz="4300" i="1" dirty="0"/>
              <a:t>, </a:t>
            </a:r>
            <a:r>
              <a:rPr lang="en-US" sz="4300" dirty="0"/>
              <a:t>et al, The COVID-19 pandemic and health inequalities. </a:t>
            </a:r>
            <a:r>
              <a:rPr lang="en-US" sz="4300" i="1" dirty="0"/>
              <a:t>J Epidemiol Community Health </a:t>
            </a:r>
            <a:r>
              <a:rPr lang="en-US" sz="4300" dirty="0"/>
              <a:t>2020;</a:t>
            </a:r>
            <a:r>
              <a:rPr lang="en-US" sz="4300" b="1" dirty="0"/>
              <a:t>74:</a:t>
            </a:r>
            <a:r>
              <a:rPr lang="en-US" sz="4300" dirty="0"/>
              <a:t>964-968.</a:t>
            </a:r>
          </a:p>
          <a:p>
            <a:r>
              <a:rPr lang="en-US" sz="4300" dirty="0"/>
              <a:t>Banerjee M, Gupta S, Obesity and COVID-19: A Fatal Alliance Indian </a:t>
            </a:r>
            <a:r>
              <a:rPr lang="en-US" sz="4300" i="1" dirty="0"/>
              <a:t>J Clin </a:t>
            </a:r>
            <a:r>
              <a:rPr lang="en-US" sz="4300" i="1" dirty="0" err="1"/>
              <a:t>Biochem</a:t>
            </a:r>
            <a:r>
              <a:rPr lang="en-US" sz="4300" dirty="0"/>
              <a:t>. 2020 Oct; 35(4): 410–417.</a:t>
            </a:r>
          </a:p>
          <a:p>
            <a:r>
              <a:rPr lang="en-US" sz="4300" dirty="0"/>
              <a:t>Chase, B;  Judge P. Interactive Map: Pollution hits Chicago’s west, south sides hardest</a:t>
            </a:r>
            <a:r>
              <a:rPr lang="en-US" sz="4300" i="1" dirty="0"/>
              <a:t>. Better Government Association</a:t>
            </a:r>
            <a:r>
              <a:rPr lang="en-US" sz="4300" dirty="0"/>
              <a:t>. 2018, October, </a:t>
            </a:r>
            <a:r>
              <a:rPr lang="en-US" sz="4300" dirty="0">
                <a:hlinkClick r:id="rId2"/>
              </a:rPr>
              <a:t>https://www.bettergov.org/news/interactive-map-pollution-hits-chicagos-west-south-sides-hardest</a:t>
            </a:r>
            <a:r>
              <a:rPr lang="en-US" sz="4300" dirty="0"/>
              <a:t>, accessed April 6,2021</a:t>
            </a:r>
          </a:p>
          <a:p>
            <a:pPr lvl="0"/>
            <a:r>
              <a:rPr lang="en-US" sz="4300" dirty="0"/>
              <a:t>Haider N, Rothman-Ostrow P, Osman AY, et al. COVID-19-Zoonosis or Emerging Infectious Disease?. </a:t>
            </a:r>
            <a:r>
              <a:rPr lang="en-US" sz="4300" i="1" dirty="0"/>
              <a:t>Front Public Health</a:t>
            </a:r>
            <a:r>
              <a:rPr lang="en-US" sz="4300" dirty="0"/>
              <a:t>. 2020;8:596944. Published 2020 Nov 26. doi:10.3389/fpubh.2020.596944</a:t>
            </a:r>
          </a:p>
          <a:p>
            <a:pPr lvl="0"/>
            <a:r>
              <a:rPr lang="en-US" sz="4300" dirty="0"/>
              <a:t>Johnson R, J, Sánchez-Lozada L, G, Newman L, S, </a:t>
            </a:r>
            <a:r>
              <a:rPr lang="en-US" sz="4300" dirty="0" err="1"/>
              <a:t>Lanaspa</a:t>
            </a:r>
            <a:r>
              <a:rPr lang="en-US" sz="4300" dirty="0"/>
              <a:t> M, A, Diaz H, F, </a:t>
            </a:r>
            <a:r>
              <a:rPr lang="en-US" sz="4300" dirty="0" err="1"/>
              <a:t>Lemery</a:t>
            </a:r>
            <a:r>
              <a:rPr lang="en-US" sz="4300" dirty="0"/>
              <a:t> J, Rodriguez-</a:t>
            </a:r>
            <a:r>
              <a:rPr lang="en-US" sz="4300" dirty="0" err="1"/>
              <a:t>Iturbe</a:t>
            </a:r>
            <a:r>
              <a:rPr lang="en-US" sz="4300" dirty="0"/>
              <a:t> B, Tolan D, R, Butler-Dawson J, Sato Y, Garcia G, Hernando A, A, </a:t>
            </a:r>
            <a:r>
              <a:rPr lang="en-US" sz="4300" dirty="0" err="1"/>
              <a:t>Roncal</a:t>
            </a:r>
            <a:r>
              <a:rPr lang="en-US" sz="4300" dirty="0"/>
              <a:t>-Jimenez C, A: Climate Change and the Kidney. Ann </a:t>
            </a:r>
            <a:r>
              <a:rPr lang="en-US" sz="4300" dirty="0" err="1"/>
              <a:t>Nutr</a:t>
            </a:r>
            <a:r>
              <a:rPr lang="en-US" sz="4300" dirty="0"/>
              <a:t> </a:t>
            </a:r>
            <a:r>
              <a:rPr lang="en-US" sz="4300" dirty="0" err="1"/>
              <a:t>Metab</a:t>
            </a:r>
            <a:r>
              <a:rPr lang="en-US" sz="4300" dirty="0"/>
              <a:t> 2019;74(suppl 3):38-44. </a:t>
            </a:r>
            <a:r>
              <a:rPr lang="en-US" sz="4300" dirty="0" err="1"/>
              <a:t>doi</a:t>
            </a:r>
            <a:r>
              <a:rPr lang="en-US" sz="4300" dirty="0"/>
              <a:t>: 10.1159/000500344</a:t>
            </a:r>
          </a:p>
          <a:p>
            <a:pPr lvl="0"/>
            <a:r>
              <a:rPr lang="en-US" sz="4300" dirty="0" err="1"/>
              <a:t>Kreuder</a:t>
            </a:r>
            <a:r>
              <a:rPr lang="en-US" sz="4300" dirty="0"/>
              <a:t> Johnson, C., Hitchens, P., Smiley Evans, T. et al</a:t>
            </a:r>
            <a:r>
              <a:rPr lang="en-US" sz="4300" i="1" dirty="0"/>
              <a:t>.,</a:t>
            </a:r>
            <a:r>
              <a:rPr lang="en-US" sz="4300" dirty="0"/>
              <a:t> Spillover and pandemic properties of zoonotic viruses with high host plasticity. </a:t>
            </a:r>
            <a:r>
              <a:rPr lang="en-US" sz="4300" i="1" dirty="0"/>
              <a:t>Sci Rep</a:t>
            </a:r>
            <a:r>
              <a:rPr lang="en-US" sz="4300" dirty="0"/>
              <a:t> </a:t>
            </a:r>
            <a:r>
              <a:rPr lang="en-US" sz="4300" b="1" dirty="0"/>
              <a:t>5, </a:t>
            </a:r>
            <a:r>
              <a:rPr lang="en-US" sz="4300" dirty="0"/>
              <a:t>14830 (2015). </a:t>
            </a:r>
            <a:r>
              <a:rPr lang="en-US" sz="4300" u="sng" dirty="0">
                <a:hlinkClick r:id="rId3"/>
              </a:rPr>
              <a:t>https://doi.org</a:t>
            </a:r>
            <a:endParaRPr lang="en-US" sz="4300" u="sng" dirty="0"/>
          </a:p>
          <a:p>
            <a:pPr lvl="0"/>
            <a:r>
              <a:rPr lang="en-US" sz="4300" dirty="0"/>
              <a:t>Kompaniyets L, Goodman AB, Belay B, et al. Body Mass Index and Risk for COVID-19–Related Hospitalization, Intensive Care Unit Admission, Invasive Mechanical Ventilation, and Death — United States, March–December 2020. </a:t>
            </a:r>
            <a:r>
              <a:rPr lang="en-US" sz="4300" i="1" dirty="0"/>
              <a:t>MMWR </a:t>
            </a:r>
            <a:r>
              <a:rPr lang="en-US" sz="4300" i="1" dirty="0" err="1"/>
              <a:t>Morb</a:t>
            </a:r>
            <a:r>
              <a:rPr lang="en-US" sz="4300" i="1" dirty="0"/>
              <a:t> Mortal </a:t>
            </a:r>
            <a:r>
              <a:rPr lang="en-US" sz="4300" i="1" dirty="0" err="1"/>
              <a:t>Wkly</a:t>
            </a:r>
            <a:r>
              <a:rPr lang="en-US" sz="4300" i="1" dirty="0"/>
              <a:t> </a:t>
            </a:r>
            <a:r>
              <a:rPr lang="en-US" sz="4300" dirty="0"/>
              <a:t>Rep 2021;70:355–361. DOI: </a:t>
            </a:r>
            <a:r>
              <a:rPr lang="en-US" sz="4300" u="sng" dirty="0">
                <a:hlinkClick r:id="rId4"/>
              </a:rPr>
              <a:t>http://dx.doi.org/10.15585/mmwr.mm7010e4</a:t>
            </a:r>
            <a:r>
              <a:rPr lang="en-US" sz="4300" dirty="0">
                <a:hlinkClick r:id="rId4"/>
              </a:rPr>
              <a:t>external icon</a:t>
            </a:r>
            <a:r>
              <a:rPr lang="en-US" sz="4300" dirty="0"/>
              <a:t>.</a:t>
            </a:r>
          </a:p>
          <a:p>
            <a:r>
              <a:rPr lang="en-US" sz="4300" dirty="0"/>
              <a:t> </a:t>
            </a:r>
          </a:p>
          <a:p>
            <a:pPr lvl="0"/>
            <a:endParaRPr lang="en-US" sz="3700" dirty="0"/>
          </a:p>
          <a:p>
            <a:pPr marL="0" lvl="0" indent="0">
              <a:buNone/>
            </a:pPr>
            <a:endParaRPr lang="en-US" sz="3700" dirty="0"/>
          </a:p>
          <a:p>
            <a:pPr lvl="0"/>
            <a:endParaRPr lang="en-US" sz="3700" dirty="0"/>
          </a:p>
          <a:p>
            <a:endParaRPr lang="en-US" sz="3700" dirty="0"/>
          </a:p>
          <a:p>
            <a:pPr marL="0" indent="0">
              <a:buNone/>
            </a:pPr>
            <a:endParaRPr lang="en-US" sz="2300" dirty="0"/>
          </a:p>
          <a:p>
            <a:endParaRPr lang="en-US" dirty="0"/>
          </a:p>
        </p:txBody>
      </p:sp>
      <p:sp>
        <p:nvSpPr>
          <p:cNvPr id="7" name="Title 6">
            <a:extLst>
              <a:ext uri="{FF2B5EF4-FFF2-40B4-BE49-F238E27FC236}">
                <a16:creationId xmlns:a16="http://schemas.microsoft.com/office/drawing/2014/main" id="{7A9D44BD-8B25-3844-8541-0BD82E5BE27A}"/>
              </a:ext>
            </a:extLst>
          </p:cNvPr>
          <p:cNvSpPr>
            <a:spLocks noGrp="1"/>
          </p:cNvSpPr>
          <p:nvPr>
            <p:ph type="title" idx="4294967295"/>
          </p:nvPr>
        </p:nvSpPr>
        <p:spPr>
          <a:xfrm>
            <a:off x="215900" y="365127"/>
            <a:ext cx="8648700" cy="893658"/>
          </a:xfrm>
        </p:spPr>
        <p:txBody>
          <a:bodyPr/>
          <a:lstStyle/>
          <a:p>
            <a:r>
              <a:rPr lang="en-US" dirty="0">
                <a:solidFill>
                  <a:srgbClr val="002060"/>
                </a:solidFill>
                <a:latin typeface="+mn-lt"/>
              </a:rPr>
              <a:t>References</a:t>
            </a:r>
          </a:p>
        </p:txBody>
      </p:sp>
    </p:spTree>
    <p:extLst>
      <p:ext uri="{BB962C8B-B14F-4D97-AF65-F5344CB8AC3E}">
        <p14:creationId xmlns:p14="http://schemas.microsoft.com/office/powerpoint/2010/main" val="34862056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FB001E-73E3-7042-A59A-A694342BC1F4}"/>
              </a:ext>
            </a:extLst>
          </p:cNvPr>
          <p:cNvSpPr>
            <a:spLocks noGrp="1"/>
          </p:cNvSpPr>
          <p:nvPr>
            <p:ph idx="4294967295"/>
          </p:nvPr>
        </p:nvSpPr>
        <p:spPr>
          <a:xfrm>
            <a:off x="215900" y="1072915"/>
            <a:ext cx="8648700" cy="5050482"/>
          </a:xfrm>
        </p:spPr>
        <p:txBody>
          <a:bodyPr>
            <a:normAutofit fontScale="92500" lnSpcReduction="20000"/>
          </a:bodyPr>
          <a:lstStyle/>
          <a:p>
            <a:pPr marL="0" lvl="0" indent="0">
              <a:buNone/>
            </a:pPr>
            <a:endParaRPr lang="en-US" sz="1300" dirty="0"/>
          </a:p>
          <a:p>
            <a:r>
              <a:rPr lang="en-US" sz="1600" dirty="0"/>
              <a:t>Mahoney, A. Back of the Line, </a:t>
            </a:r>
            <a:r>
              <a:rPr lang="en-US" sz="1600" i="1" dirty="0"/>
              <a:t>Grist. </a:t>
            </a:r>
            <a:r>
              <a:rPr lang="en-US" sz="1600" dirty="0"/>
              <a:t>2021 February 1, t.org/justice/chicagos-covid-19-vaccine-plan-put-polluted-communities-last/accessed April 5, 2021</a:t>
            </a:r>
          </a:p>
          <a:p>
            <a:r>
              <a:rPr lang="en-US" sz="1500" dirty="0" err="1"/>
              <a:t>Marazziti</a:t>
            </a:r>
            <a:r>
              <a:rPr lang="en-US" sz="1500" dirty="0"/>
              <a:t>, D, </a:t>
            </a:r>
            <a:r>
              <a:rPr lang="en-US" sz="1500" dirty="0" err="1"/>
              <a:t>Cianconi,P</a:t>
            </a:r>
            <a:r>
              <a:rPr lang="en-US" sz="1500" dirty="0"/>
              <a:t>. Climate change, environment pollution, COVID-19 pandemic and mental health, </a:t>
            </a:r>
            <a:r>
              <a:rPr lang="en-US" sz="1500" i="1" dirty="0"/>
              <a:t>Sci Total Environ</a:t>
            </a:r>
            <a:r>
              <a:rPr lang="en-US" sz="1500" dirty="0"/>
              <a:t>, 2021 Jun15:773,145182 https://www.ncbi.nlm.nih.gov/pmc/articles/PMC7825818/</a:t>
            </a:r>
          </a:p>
          <a:p>
            <a:r>
              <a:rPr lang="en-US" sz="1500" dirty="0"/>
              <a:t>Mendenhall E, </a:t>
            </a:r>
            <a:r>
              <a:rPr lang="en-US" sz="1500" dirty="0" err="1"/>
              <a:t>Kohrt</a:t>
            </a:r>
            <a:r>
              <a:rPr lang="en-US" sz="1500" dirty="0"/>
              <a:t> BA, Norris SA, </a:t>
            </a:r>
            <a:r>
              <a:rPr lang="en-US" sz="1500" dirty="0" err="1"/>
              <a:t>Ndetei</a:t>
            </a:r>
            <a:r>
              <a:rPr lang="en-US" sz="1500" dirty="0"/>
              <a:t> D, Prabhakaran D. Non-communicable disease syndemics: poverty, depression, and diabetes among low-income populations. </a:t>
            </a:r>
            <a:r>
              <a:rPr lang="en-US" sz="1500" i="1" dirty="0"/>
              <a:t>Lancet</a:t>
            </a:r>
            <a:r>
              <a:rPr lang="en-US" sz="1500" dirty="0"/>
              <a:t>. 2017;389(10072):951-963. doi:10.1016/S0140-6736(17)30402-6</a:t>
            </a:r>
          </a:p>
          <a:p>
            <a:pPr lvl="0"/>
            <a:r>
              <a:rPr lang="en-US" sz="1500" dirty="0"/>
              <a:t>Pan L, Sherry B, </a:t>
            </a:r>
            <a:r>
              <a:rPr lang="en-US" sz="1500" dirty="0" err="1"/>
              <a:t>Njai</a:t>
            </a:r>
            <a:r>
              <a:rPr lang="en-US" sz="1500" dirty="0"/>
              <a:t> R, </a:t>
            </a:r>
            <a:r>
              <a:rPr lang="en-US" sz="1500" dirty="0" err="1"/>
              <a:t>Blanck</a:t>
            </a:r>
            <a:r>
              <a:rPr lang="en-US" sz="1500" dirty="0"/>
              <a:t> HM. Food insecurity is associated with obesity among US adults in 12 states. </a:t>
            </a:r>
            <a:r>
              <a:rPr lang="en-US" sz="1500" i="1" dirty="0"/>
              <a:t>J </a:t>
            </a:r>
            <a:r>
              <a:rPr lang="en-US" sz="1500" i="1" dirty="0" err="1"/>
              <a:t>Acad</a:t>
            </a:r>
            <a:r>
              <a:rPr lang="en-US" sz="1500" i="1" dirty="0"/>
              <a:t> </a:t>
            </a:r>
            <a:r>
              <a:rPr lang="en-US" sz="1500" i="1" dirty="0" err="1"/>
              <a:t>Nutr</a:t>
            </a:r>
            <a:r>
              <a:rPr lang="en-US" sz="1500" i="1" dirty="0"/>
              <a:t> Diet</a:t>
            </a:r>
            <a:r>
              <a:rPr lang="en-US" sz="1500" dirty="0"/>
              <a:t>. 2012 Sep;112(9):1403-1409. </a:t>
            </a:r>
            <a:r>
              <a:rPr lang="en-US" sz="1500" dirty="0" err="1"/>
              <a:t>doi</a:t>
            </a:r>
            <a:r>
              <a:rPr lang="en-US" sz="1500" dirty="0"/>
              <a:t>: 10.1016/j.jand.2012.06.011. PMID: 22939441; PMCID: PMC4584410.</a:t>
            </a:r>
          </a:p>
          <a:p>
            <a:pPr lvl="0"/>
            <a:r>
              <a:rPr lang="en-US" sz="1500" dirty="0" err="1"/>
              <a:t>Patrício</a:t>
            </a:r>
            <a:r>
              <a:rPr lang="en-US" sz="1500" dirty="0"/>
              <a:t> Silva AL, </a:t>
            </a:r>
            <a:r>
              <a:rPr lang="en-US" sz="1500" dirty="0" err="1"/>
              <a:t>Prata</a:t>
            </a:r>
            <a:r>
              <a:rPr lang="en-US" sz="1500" dirty="0"/>
              <a:t> JC, Walker TR, et al. Increased plastic pollution due to COVID-19 pandemic: Challenges and recommendations. </a:t>
            </a:r>
            <a:r>
              <a:rPr lang="en-US" sz="1500" i="1" dirty="0"/>
              <a:t>Chem Eng J</a:t>
            </a:r>
            <a:r>
              <a:rPr lang="en-US" sz="1500" dirty="0"/>
              <a:t>. 2021;405:126683. doi:10.1016/j.cej.2020.126683</a:t>
            </a:r>
          </a:p>
          <a:p>
            <a:pPr lvl="0"/>
            <a:r>
              <a:rPr lang="en-US" sz="1500" dirty="0"/>
              <a:t>Rosenbloom, D, A COVID-19 recovery for climate, </a:t>
            </a:r>
            <a:r>
              <a:rPr lang="en-US" sz="1500" i="1" dirty="0" err="1"/>
              <a:t>Scence</a:t>
            </a:r>
            <a:r>
              <a:rPr lang="en-US" sz="1500" i="1" dirty="0"/>
              <a:t>,</a:t>
            </a:r>
            <a:r>
              <a:rPr lang="en-US" sz="1500" dirty="0"/>
              <a:t> 01 May 2020:</a:t>
            </a:r>
            <a:br>
              <a:rPr lang="en-US" sz="1500" dirty="0"/>
            </a:br>
            <a:r>
              <a:rPr lang="en-US" sz="1500" dirty="0"/>
              <a:t>Vol. 368, Issue 6490, pp. 447.DOI: 10.1126/science.abc4887</a:t>
            </a:r>
          </a:p>
          <a:p>
            <a:pPr lvl="0"/>
            <a:r>
              <a:rPr lang="en-US" sz="1500" dirty="0"/>
              <a:t>Tsai AC, </a:t>
            </a:r>
            <a:r>
              <a:rPr lang="en-US" sz="1500" dirty="0" err="1"/>
              <a:t>Venkataramani</a:t>
            </a:r>
            <a:r>
              <a:rPr lang="en-US" sz="1500" dirty="0"/>
              <a:t> AS. Syndemics and Health Disparities: A Methodological Note. </a:t>
            </a:r>
            <a:r>
              <a:rPr lang="en-US" sz="1500" i="1" dirty="0"/>
              <a:t>AIDS </a:t>
            </a:r>
            <a:r>
              <a:rPr lang="en-US" sz="1500" i="1" dirty="0" err="1"/>
              <a:t>Behav</a:t>
            </a:r>
            <a:r>
              <a:rPr lang="en-US" sz="1500" dirty="0"/>
              <a:t>. 2016;20(2):423-430. doi:10.1007/s10461-015-1260-2 recommendations. </a:t>
            </a:r>
            <a:r>
              <a:rPr lang="en-US" sz="1500" i="1" dirty="0"/>
              <a:t>Chem Eng J</a:t>
            </a:r>
            <a:r>
              <a:rPr lang="en-US" sz="1500" dirty="0"/>
              <a:t>. 2021;405:126683. doi:10.1016/j.cej.2020.126683</a:t>
            </a:r>
          </a:p>
          <a:p>
            <a:r>
              <a:rPr lang="en-US" sz="1500" dirty="0"/>
              <a:t>William R. L. Anderegg, John T. </a:t>
            </a:r>
            <a:r>
              <a:rPr lang="en-US" sz="1500" dirty="0" err="1"/>
              <a:t>Abatzoglou</a:t>
            </a:r>
            <a:r>
              <a:rPr lang="en-US" sz="1500" dirty="0"/>
              <a:t>, et al, Proceedings of </a:t>
            </a:r>
            <a:r>
              <a:rPr lang="en-US" sz="1500" i="1" dirty="0"/>
              <a:t>the National Academy of Sciences, </a:t>
            </a:r>
            <a:r>
              <a:rPr lang="en-US" sz="1500" dirty="0"/>
              <a:t>Feb 2021, 118 (7) e2013284118; DOI: 10.1073/pnas.2013284118  </a:t>
            </a:r>
            <a:r>
              <a:rPr lang="en-US" sz="1500" dirty="0">
                <a:solidFill>
                  <a:srgbClr val="1E1E1E"/>
                </a:solidFill>
              </a:rPr>
              <a:t> </a:t>
            </a:r>
          </a:p>
          <a:p>
            <a:r>
              <a:rPr lang="en-US" sz="1500" dirty="0"/>
              <a:t>Wolfson, J, </a:t>
            </a:r>
            <a:r>
              <a:rPr lang="en-US" sz="1500" dirty="0" err="1"/>
              <a:t>Leung,C</a:t>
            </a:r>
            <a:r>
              <a:rPr lang="en-US" sz="1500" dirty="0"/>
              <a:t>. 2020:</a:t>
            </a:r>
            <a:r>
              <a:rPr lang="en-US" sz="1500" b="1" dirty="0">
                <a:hlinkClick r:id="rId2"/>
              </a:rPr>
              <a:t>Food Insecurity During COVID-19: An Acute Crisis With Long-Term Health Implications</a:t>
            </a:r>
            <a:r>
              <a:rPr lang="en-US" sz="1500" b="1" dirty="0"/>
              <a:t>, </a:t>
            </a:r>
            <a:r>
              <a:rPr lang="en-US" sz="1500" i="1" dirty="0"/>
              <a:t>American Journal of Public Health </a:t>
            </a:r>
            <a:r>
              <a:rPr lang="en-US" sz="1500" b="1" dirty="0"/>
              <a:t>110</a:t>
            </a:r>
            <a:r>
              <a:rPr lang="en-US" sz="1500" dirty="0"/>
              <a:t>, 1763_1765, </a:t>
            </a:r>
            <a:r>
              <a:rPr lang="en-US" sz="1500" b="1" dirty="0">
                <a:hlinkClick r:id="rId2"/>
              </a:rPr>
              <a:t>https://doi.org/10.2105/AJPH.2020.305953</a:t>
            </a:r>
            <a:endParaRPr lang="en-US" sz="1500" dirty="0">
              <a:solidFill>
                <a:srgbClr val="1E1E1E"/>
              </a:solidFill>
            </a:endParaRPr>
          </a:p>
          <a:p>
            <a:r>
              <a:rPr lang="en-US" sz="1500" dirty="0"/>
              <a:t>Wu, X., et al., 2020. Air pollution and COVID-19 mortality in the United States: Strengths and limitations of an ecological regression analysis. </a:t>
            </a:r>
            <a:r>
              <a:rPr lang="en-US" sz="1500" i="1" dirty="0"/>
              <a:t>Science advances, </a:t>
            </a:r>
            <a:r>
              <a:rPr lang="en-US" sz="1500" dirty="0"/>
              <a:t>6(45), p.eabd4049. </a:t>
            </a:r>
          </a:p>
          <a:p>
            <a:endParaRPr lang="en-US" sz="1300" dirty="0">
              <a:solidFill>
                <a:schemeClr val="tx1"/>
              </a:solidFill>
            </a:endParaRPr>
          </a:p>
          <a:p>
            <a:endParaRPr lang="en-US" sz="1300" dirty="0"/>
          </a:p>
          <a:p>
            <a:endParaRPr lang="en-US" sz="1300" dirty="0"/>
          </a:p>
          <a:p>
            <a:endParaRPr lang="en-US" sz="1900" dirty="0"/>
          </a:p>
          <a:p>
            <a:endParaRPr lang="en-US" sz="1900" dirty="0"/>
          </a:p>
          <a:p>
            <a:endParaRPr lang="en-US" sz="1900" dirty="0"/>
          </a:p>
          <a:p>
            <a:endParaRPr lang="en-US" sz="1900" dirty="0"/>
          </a:p>
          <a:p>
            <a:endParaRPr lang="en-US" sz="1900" dirty="0"/>
          </a:p>
          <a:p>
            <a:endParaRPr lang="en-US" sz="1900" dirty="0"/>
          </a:p>
          <a:p>
            <a:endParaRPr lang="en-US" sz="1300" dirty="0"/>
          </a:p>
          <a:p>
            <a:pPr lvl="0"/>
            <a:endParaRPr lang="en-US" sz="1800" dirty="0"/>
          </a:p>
          <a:p>
            <a:endParaRPr lang="en-US" sz="1800" dirty="0"/>
          </a:p>
          <a:p>
            <a:pPr marL="0" indent="0">
              <a:buNone/>
            </a:pPr>
            <a:endParaRPr lang="en-US" sz="2300" dirty="0"/>
          </a:p>
          <a:p>
            <a:endParaRPr lang="en-US" dirty="0"/>
          </a:p>
        </p:txBody>
      </p:sp>
      <p:sp>
        <p:nvSpPr>
          <p:cNvPr id="7" name="Title 6">
            <a:extLst>
              <a:ext uri="{FF2B5EF4-FFF2-40B4-BE49-F238E27FC236}">
                <a16:creationId xmlns:a16="http://schemas.microsoft.com/office/drawing/2014/main" id="{7A9D44BD-8B25-3844-8541-0BD82E5BE27A}"/>
              </a:ext>
            </a:extLst>
          </p:cNvPr>
          <p:cNvSpPr>
            <a:spLocks noGrp="1"/>
          </p:cNvSpPr>
          <p:nvPr>
            <p:ph type="title" idx="4294967295"/>
          </p:nvPr>
        </p:nvSpPr>
        <p:spPr>
          <a:xfrm>
            <a:off x="215900" y="281999"/>
            <a:ext cx="8648700" cy="893658"/>
          </a:xfrm>
        </p:spPr>
        <p:txBody>
          <a:bodyPr/>
          <a:lstStyle/>
          <a:p>
            <a:r>
              <a:rPr lang="en-US" dirty="0">
                <a:solidFill>
                  <a:srgbClr val="002060"/>
                </a:solidFill>
                <a:latin typeface="+mn-lt"/>
              </a:rPr>
              <a:t>References</a:t>
            </a:r>
          </a:p>
        </p:txBody>
      </p:sp>
    </p:spTree>
    <p:extLst>
      <p:ext uri="{BB962C8B-B14F-4D97-AF65-F5344CB8AC3E}">
        <p14:creationId xmlns:p14="http://schemas.microsoft.com/office/powerpoint/2010/main" val="41715690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FB001E-73E3-7042-A59A-A694342BC1F4}"/>
              </a:ext>
            </a:extLst>
          </p:cNvPr>
          <p:cNvSpPr>
            <a:spLocks noGrp="1"/>
          </p:cNvSpPr>
          <p:nvPr>
            <p:ph idx="4294967295"/>
          </p:nvPr>
        </p:nvSpPr>
        <p:spPr>
          <a:xfrm>
            <a:off x="215900" y="1072915"/>
            <a:ext cx="8648700" cy="5050482"/>
          </a:xfrm>
        </p:spPr>
        <p:txBody>
          <a:bodyPr>
            <a:normAutofit fontScale="92500" lnSpcReduction="20000"/>
          </a:bodyPr>
          <a:lstStyle/>
          <a:p>
            <a:pPr marL="0" lvl="0" indent="0">
              <a:buNone/>
            </a:pPr>
            <a:endParaRPr lang="en-US" sz="1500" dirty="0"/>
          </a:p>
          <a:p>
            <a:r>
              <a:rPr lang="en-US" sz="1500" dirty="0">
                <a:solidFill>
                  <a:schemeClr val="tx1"/>
                </a:solidFill>
                <a:hlinkClick r:id="rId2"/>
              </a:rPr>
              <a:t>www.axios.com</a:t>
            </a:r>
            <a:endParaRPr lang="en-US" sz="1500" dirty="0">
              <a:solidFill>
                <a:schemeClr val="tx1"/>
              </a:solidFill>
            </a:endParaRPr>
          </a:p>
          <a:p>
            <a:r>
              <a:rPr lang="en-US" sz="1500" dirty="0">
                <a:solidFill>
                  <a:schemeClr val="tx1"/>
                </a:solidFill>
                <a:hlinkClick r:id="rId3"/>
              </a:rPr>
              <a:t>www.biologicaldiversity.com</a:t>
            </a:r>
            <a:endParaRPr lang="en-US" sz="1500" dirty="0">
              <a:solidFill>
                <a:schemeClr val="tx1"/>
              </a:solidFill>
            </a:endParaRPr>
          </a:p>
          <a:p>
            <a:r>
              <a:rPr lang="en-US" sz="1500" dirty="0">
                <a:solidFill>
                  <a:schemeClr val="tx1"/>
                </a:solidFill>
                <a:hlinkClick r:id="rId4"/>
              </a:rPr>
              <a:t>www.cdc.gov</a:t>
            </a:r>
            <a:endParaRPr lang="en-US" sz="1500" dirty="0">
              <a:solidFill>
                <a:schemeClr val="tx1"/>
              </a:solidFill>
            </a:endParaRPr>
          </a:p>
          <a:p>
            <a:r>
              <a:rPr lang="en-US" sz="1500" u="sng" dirty="0">
                <a:solidFill>
                  <a:schemeClr val="tx1"/>
                </a:solidFill>
                <a:hlinkClick r:id="rId5"/>
              </a:rPr>
              <a:t>www.climatecentral.org</a:t>
            </a:r>
            <a:endParaRPr lang="en-US" sz="1500" u="sng" dirty="0">
              <a:solidFill>
                <a:schemeClr val="tx1"/>
              </a:solidFill>
            </a:endParaRPr>
          </a:p>
          <a:p>
            <a:r>
              <a:rPr lang="en-US" sz="1500" u="sng" dirty="0">
                <a:solidFill>
                  <a:schemeClr val="tx1"/>
                </a:solidFill>
                <a:hlinkClick r:id="rId6"/>
              </a:rPr>
              <a:t>www.cnbc.com</a:t>
            </a:r>
            <a:r>
              <a:rPr lang="en-US" sz="1500" u="sng" dirty="0">
                <a:solidFill>
                  <a:schemeClr val="tx1"/>
                </a:solidFill>
              </a:rPr>
              <a:t> </a:t>
            </a:r>
            <a:r>
              <a:rPr lang="en-US" sz="1500" dirty="0">
                <a:solidFill>
                  <a:schemeClr val="tx1"/>
                </a:solidFill>
              </a:rPr>
              <a:t>(</a:t>
            </a:r>
            <a:r>
              <a:rPr lang="en-US" sz="1500" dirty="0" err="1">
                <a:solidFill>
                  <a:schemeClr val="tx1"/>
                </a:solidFill>
              </a:rPr>
              <a:t>Newburger</a:t>
            </a:r>
            <a:r>
              <a:rPr lang="en-US" sz="1500" dirty="0">
                <a:solidFill>
                  <a:schemeClr val="tx1"/>
                </a:solidFill>
              </a:rPr>
              <a:t>, June 27, 2020)</a:t>
            </a:r>
          </a:p>
          <a:p>
            <a:r>
              <a:rPr lang="en-US" sz="1500" dirty="0">
                <a:solidFill>
                  <a:schemeClr val="tx1"/>
                </a:solidFill>
                <a:hlinkClick r:id="rId7"/>
              </a:rPr>
              <a:t>www.epa.gov</a:t>
            </a:r>
            <a:endParaRPr lang="en-US" sz="1500" dirty="0">
              <a:solidFill>
                <a:schemeClr val="tx1"/>
              </a:solidFill>
            </a:endParaRPr>
          </a:p>
          <a:p>
            <a:r>
              <a:rPr lang="en-US" sz="1500" dirty="0">
                <a:hlinkClick r:id="rId8"/>
              </a:rPr>
              <a:t>www.hsph.harvard.edu/</a:t>
            </a:r>
            <a:endParaRPr lang="en-US" sz="1500" dirty="0"/>
          </a:p>
          <a:p>
            <a:r>
              <a:rPr lang="en-US" sz="1500" u="sng" dirty="0">
                <a:hlinkClick r:id="rId9"/>
              </a:rPr>
              <a:t>www.insideclimatenews.org</a:t>
            </a:r>
            <a:r>
              <a:rPr lang="en-US" sz="1500" dirty="0"/>
              <a:t> (</a:t>
            </a:r>
            <a:r>
              <a:rPr lang="en-US" sz="1500" dirty="0" err="1"/>
              <a:t>Gustin</a:t>
            </a:r>
            <a:r>
              <a:rPr lang="en-US" sz="1500" dirty="0"/>
              <a:t>, July 7,  2020)</a:t>
            </a:r>
            <a:endParaRPr lang="en-US" sz="1500" dirty="0">
              <a:solidFill>
                <a:schemeClr val="tx1"/>
              </a:solidFill>
            </a:endParaRPr>
          </a:p>
          <a:p>
            <a:r>
              <a:rPr lang="en-US" sz="1500" dirty="0">
                <a:solidFill>
                  <a:schemeClr val="tx1"/>
                </a:solidFill>
                <a:hlinkClick r:id="rId10"/>
              </a:rPr>
              <a:t>www.thelancet.com</a:t>
            </a:r>
            <a:endParaRPr lang="en-US" sz="1500" dirty="0">
              <a:solidFill>
                <a:schemeClr val="tx1"/>
              </a:solidFill>
            </a:endParaRPr>
          </a:p>
          <a:p>
            <a:r>
              <a:rPr lang="en-US" sz="1500" dirty="0">
                <a:solidFill>
                  <a:schemeClr val="tx1"/>
                </a:solidFill>
                <a:hlinkClick r:id="rId11"/>
              </a:rPr>
              <a:t>www.lung.org</a:t>
            </a:r>
            <a:endParaRPr lang="en-US" sz="1500" dirty="0">
              <a:solidFill>
                <a:schemeClr val="tx1"/>
              </a:solidFill>
            </a:endParaRPr>
          </a:p>
          <a:p>
            <a:r>
              <a:rPr lang="en-US" sz="1500" dirty="0">
                <a:solidFill>
                  <a:schemeClr val="tx1"/>
                </a:solidFill>
                <a:hlinkClick r:id="rId12"/>
              </a:rPr>
              <a:t>www.propublica.org</a:t>
            </a:r>
            <a:r>
              <a:rPr lang="en-US" sz="1500" dirty="0">
                <a:solidFill>
                  <a:schemeClr val="tx1"/>
                </a:solidFill>
              </a:rPr>
              <a:t> (</a:t>
            </a:r>
            <a:r>
              <a:rPr lang="en-US" sz="1500" dirty="0" err="1">
                <a:solidFill>
                  <a:schemeClr val="tx1"/>
                </a:solidFill>
              </a:rPr>
              <a:t>Lustgarten</a:t>
            </a:r>
            <a:r>
              <a:rPr lang="en-US" sz="1500" dirty="0">
                <a:solidFill>
                  <a:schemeClr val="tx1"/>
                </a:solidFill>
              </a:rPr>
              <a:t>, April 13, 2020) </a:t>
            </a:r>
          </a:p>
          <a:p>
            <a:r>
              <a:rPr lang="en-US" sz="1500" dirty="0">
                <a:solidFill>
                  <a:schemeClr val="tx1"/>
                </a:solidFill>
                <a:hlinkClick r:id="rId13"/>
              </a:rPr>
              <a:t>www.rainforestalliance.org</a:t>
            </a:r>
            <a:endParaRPr lang="en-US" sz="1500" dirty="0">
              <a:solidFill>
                <a:schemeClr val="tx1"/>
              </a:solidFill>
            </a:endParaRPr>
          </a:p>
          <a:p>
            <a:r>
              <a:rPr lang="en-US" sz="1500" dirty="0">
                <a:solidFill>
                  <a:schemeClr val="tx1"/>
                </a:solidFill>
                <a:hlinkClick r:id="rId14"/>
              </a:rPr>
              <a:t>www.supplychaindive.com</a:t>
            </a:r>
            <a:r>
              <a:rPr lang="en-US" sz="1500" dirty="0">
                <a:solidFill>
                  <a:schemeClr val="tx1"/>
                </a:solidFill>
              </a:rPr>
              <a:t> (Leonard, July 23, 2020)</a:t>
            </a:r>
          </a:p>
          <a:p>
            <a:r>
              <a:rPr lang="en-US" sz="1500" dirty="0">
                <a:solidFill>
                  <a:schemeClr val="tx1"/>
                </a:solidFill>
                <a:hlinkClick r:id="rId15"/>
              </a:rPr>
              <a:t>www.usatoday.com</a:t>
            </a:r>
            <a:r>
              <a:rPr lang="en-US" sz="1500" dirty="0">
                <a:solidFill>
                  <a:schemeClr val="tx1"/>
                </a:solidFill>
              </a:rPr>
              <a:t> (Bacon, et al., February 16,  2016)</a:t>
            </a:r>
          </a:p>
          <a:p>
            <a:r>
              <a:rPr lang="en-US" sz="1500" dirty="0">
                <a:solidFill>
                  <a:schemeClr val="tx1"/>
                </a:solidFill>
                <a:hlinkClick r:id="rId16"/>
              </a:rPr>
              <a:t>www.who.int</a:t>
            </a:r>
            <a:endParaRPr lang="en-US" sz="1500" dirty="0">
              <a:solidFill>
                <a:schemeClr val="tx1"/>
              </a:solidFill>
            </a:endParaRPr>
          </a:p>
          <a:p>
            <a:endParaRPr lang="en-US" sz="1900" dirty="0"/>
          </a:p>
          <a:p>
            <a:endParaRPr lang="en-US" sz="1900" dirty="0"/>
          </a:p>
          <a:p>
            <a:endParaRPr lang="en-US" sz="1900" dirty="0"/>
          </a:p>
          <a:p>
            <a:endParaRPr lang="en-US" sz="1900" dirty="0"/>
          </a:p>
          <a:p>
            <a:endParaRPr lang="en-US" sz="1900" dirty="0"/>
          </a:p>
          <a:p>
            <a:endParaRPr lang="en-US" sz="1300" dirty="0"/>
          </a:p>
          <a:p>
            <a:pPr lvl="0"/>
            <a:endParaRPr lang="en-US" sz="1800" dirty="0"/>
          </a:p>
          <a:p>
            <a:endParaRPr lang="en-US" sz="1800" dirty="0"/>
          </a:p>
          <a:p>
            <a:pPr marL="0" indent="0">
              <a:buNone/>
            </a:pPr>
            <a:endParaRPr lang="en-US" sz="2300" dirty="0"/>
          </a:p>
          <a:p>
            <a:endParaRPr lang="en-US" dirty="0"/>
          </a:p>
        </p:txBody>
      </p:sp>
      <p:sp>
        <p:nvSpPr>
          <p:cNvPr id="7" name="Title 6">
            <a:extLst>
              <a:ext uri="{FF2B5EF4-FFF2-40B4-BE49-F238E27FC236}">
                <a16:creationId xmlns:a16="http://schemas.microsoft.com/office/drawing/2014/main" id="{7A9D44BD-8B25-3844-8541-0BD82E5BE27A}"/>
              </a:ext>
            </a:extLst>
          </p:cNvPr>
          <p:cNvSpPr>
            <a:spLocks noGrp="1"/>
          </p:cNvSpPr>
          <p:nvPr>
            <p:ph type="title" idx="4294967295"/>
          </p:nvPr>
        </p:nvSpPr>
        <p:spPr>
          <a:xfrm>
            <a:off x="215900" y="281999"/>
            <a:ext cx="8648700" cy="893658"/>
          </a:xfrm>
        </p:spPr>
        <p:txBody>
          <a:bodyPr/>
          <a:lstStyle/>
          <a:p>
            <a:r>
              <a:rPr lang="en-US" dirty="0">
                <a:solidFill>
                  <a:srgbClr val="002060"/>
                </a:solidFill>
                <a:latin typeface="+mn-lt"/>
              </a:rPr>
              <a:t>References</a:t>
            </a:r>
          </a:p>
        </p:txBody>
      </p:sp>
    </p:spTree>
    <p:extLst>
      <p:ext uri="{BB962C8B-B14F-4D97-AF65-F5344CB8AC3E}">
        <p14:creationId xmlns:p14="http://schemas.microsoft.com/office/powerpoint/2010/main" val="20605281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A9D44BD-8B25-3844-8541-0BD82E5BE27A}"/>
              </a:ext>
            </a:extLst>
          </p:cNvPr>
          <p:cNvSpPr>
            <a:spLocks noGrp="1"/>
          </p:cNvSpPr>
          <p:nvPr>
            <p:ph type="title" idx="4294967295"/>
          </p:nvPr>
        </p:nvSpPr>
        <p:spPr>
          <a:xfrm>
            <a:off x="215900" y="365126"/>
            <a:ext cx="8648700" cy="1325563"/>
          </a:xfrm>
        </p:spPr>
        <p:txBody>
          <a:bodyPr/>
          <a:lstStyle/>
          <a:p>
            <a:r>
              <a:rPr lang="en-US" dirty="0">
                <a:solidFill>
                  <a:srgbClr val="002060"/>
                </a:solidFill>
                <a:latin typeface="+mn-lt"/>
              </a:rPr>
              <a:t>SOCIAL DETERMINANTS OF HEALTH</a:t>
            </a:r>
          </a:p>
        </p:txBody>
      </p:sp>
      <p:sp>
        <p:nvSpPr>
          <p:cNvPr id="5" name="Rectangle 4">
            <a:extLst>
              <a:ext uri="{FF2B5EF4-FFF2-40B4-BE49-F238E27FC236}">
                <a16:creationId xmlns:a16="http://schemas.microsoft.com/office/drawing/2014/main" id="{23AF361F-7884-4696-93C7-892452B0BE10}"/>
              </a:ext>
            </a:extLst>
          </p:cNvPr>
          <p:cNvSpPr/>
          <p:nvPr/>
        </p:nvSpPr>
        <p:spPr>
          <a:xfrm>
            <a:off x="2286000" y="2690336"/>
            <a:ext cx="4572000" cy="369332"/>
          </a:xfrm>
          <a:prstGeom prst="rect">
            <a:avLst/>
          </a:prstGeom>
        </p:spPr>
        <p:txBody>
          <a:bodyPr>
            <a:spAutoFit/>
          </a:bodyPr>
          <a:lstStyle/>
          <a:p>
            <a:r>
              <a:rPr lang="en-US" dirty="0"/>
              <a:t> </a:t>
            </a:r>
          </a:p>
        </p:txBody>
      </p:sp>
      <p:sp>
        <p:nvSpPr>
          <p:cNvPr id="8" name="TextBox 7">
            <a:extLst>
              <a:ext uri="{FF2B5EF4-FFF2-40B4-BE49-F238E27FC236}">
                <a16:creationId xmlns:a16="http://schemas.microsoft.com/office/drawing/2014/main" id="{6B605143-0035-447E-92F3-1A6426E0A796}"/>
              </a:ext>
            </a:extLst>
          </p:cNvPr>
          <p:cNvSpPr txBox="1"/>
          <p:nvPr/>
        </p:nvSpPr>
        <p:spPr>
          <a:xfrm>
            <a:off x="1687220" y="5683895"/>
            <a:ext cx="7327232" cy="369332"/>
          </a:xfrm>
          <a:prstGeom prst="rect">
            <a:avLst/>
          </a:prstGeom>
          <a:noFill/>
        </p:spPr>
        <p:txBody>
          <a:bodyPr wrap="square" rtlCol="0">
            <a:spAutoFit/>
          </a:bodyPr>
          <a:lstStyle/>
          <a:p>
            <a:r>
              <a:rPr lang="en-US" dirty="0"/>
              <a:t> </a:t>
            </a:r>
          </a:p>
        </p:txBody>
      </p:sp>
      <p:sp>
        <p:nvSpPr>
          <p:cNvPr id="3" name="Rectangle 2">
            <a:extLst>
              <a:ext uri="{FF2B5EF4-FFF2-40B4-BE49-F238E27FC236}">
                <a16:creationId xmlns:a16="http://schemas.microsoft.com/office/drawing/2014/main" id="{3D082075-C7B8-4305-895B-A8497E8EFCD6}"/>
              </a:ext>
            </a:extLst>
          </p:cNvPr>
          <p:cNvSpPr/>
          <p:nvPr/>
        </p:nvSpPr>
        <p:spPr>
          <a:xfrm>
            <a:off x="215900" y="772357"/>
            <a:ext cx="8531058" cy="5741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1AAC7BA2-6036-40B2-BFB6-062BE657245E}"/>
              </a:ext>
            </a:extLst>
          </p:cNvPr>
          <p:cNvSpPr txBox="1"/>
          <p:nvPr/>
        </p:nvSpPr>
        <p:spPr>
          <a:xfrm>
            <a:off x="279400" y="481800"/>
            <a:ext cx="8753389" cy="707886"/>
          </a:xfrm>
          <a:prstGeom prst="rect">
            <a:avLst/>
          </a:prstGeom>
          <a:noFill/>
        </p:spPr>
        <p:txBody>
          <a:bodyPr wrap="square" rtlCol="0">
            <a:spAutoFit/>
          </a:bodyPr>
          <a:lstStyle/>
          <a:p>
            <a:r>
              <a:rPr lang="en-US" sz="4000" b="1" dirty="0"/>
              <a:t>Syndemic of Climate Change and COVID  </a:t>
            </a:r>
          </a:p>
        </p:txBody>
      </p:sp>
      <p:sp>
        <p:nvSpPr>
          <p:cNvPr id="2" name="TextBox 1">
            <a:extLst>
              <a:ext uri="{FF2B5EF4-FFF2-40B4-BE49-F238E27FC236}">
                <a16:creationId xmlns:a16="http://schemas.microsoft.com/office/drawing/2014/main" id="{7E7A2986-1A67-4F3D-8AC2-6B51FFAE564A}"/>
              </a:ext>
            </a:extLst>
          </p:cNvPr>
          <p:cNvSpPr txBox="1"/>
          <p:nvPr/>
        </p:nvSpPr>
        <p:spPr>
          <a:xfrm>
            <a:off x="678383" y="1232460"/>
            <a:ext cx="7826988" cy="1661993"/>
          </a:xfrm>
          <a:prstGeom prst="rect">
            <a:avLst/>
          </a:prstGeom>
          <a:noFill/>
        </p:spPr>
        <p:txBody>
          <a:bodyPr wrap="square" rtlCol="0">
            <a:spAutoFit/>
          </a:bodyPr>
          <a:lstStyle/>
          <a:p>
            <a:r>
              <a:rPr lang="en-US" sz="2800" b="1" dirty="0">
                <a:solidFill>
                  <a:srgbClr val="FF0000"/>
                </a:solidFill>
              </a:rPr>
              <a:t>Syndemic</a:t>
            </a:r>
            <a:r>
              <a:rPr lang="en-US" sz="2800" dirty="0"/>
              <a:t>: Synergistic health problems that affect the health of a population within the context of persistent social and economic inequalities.</a:t>
            </a:r>
            <a:endParaRPr lang="en-US" sz="1600" dirty="0"/>
          </a:p>
          <a:p>
            <a:endParaRPr lang="en-US" dirty="0"/>
          </a:p>
        </p:txBody>
      </p:sp>
      <p:sp>
        <p:nvSpPr>
          <p:cNvPr id="9" name="TextBox 8">
            <a:extLst>
              <a:ext uri="{FF2B5EF4-FFF2-40B4-BE49-F238E27FC236}">
                <a16:creationId xmlns:a16="http://schemas.microsoft.com/office/drawing/2014/main" id="{1E4372AD-64D4-42C1-803E-8B38658D690A}"/>
              </a:ext>
            </a:extLst>
          </p:cNvPr>
          <p:cNvSpPr txBox="1"/>
          <p:nvPr/>
        </p:nvSpPr>
        <p:spPr>
          <a:xfrm flipH="1">
            <a:off x="7497775" y="6376200"/>
            <a:ext cx="1646225" cy="276999"/>
          </a:xfrm>
          <a:prstGeom prst="rect">
            <a:avLst/>
          </a:prstGeom>
          <a:noFill/>
        </p:spPr>
        <p:txBody>
          <a:bodyPr wrap="square" rtlCol="0">
            <a:spAutoFit/>
          </a:bodyPr>
          <a:lstStyle/>
          <a:p>
            <a:r>
              <a:rPr lang="en-US" sz="1200" dirty="0"/>
              <a:t> Mendenhall, 2017 </a:t>
            </a:r>
          </a:p>
        </p:txBody>
      </p:sp>
      <p:pic>
        <p:nvPicPr>
          <p:cNvPr id="11" name="Picture 10" descr="Calendar&#10;&#10;Description automatically generated">
            <a:extLst>
              <a:ext uri="{FF2B5EF4-FFF2-40B4-BE49-F238E27FC236}">
                <a16:creationId xmlns:a16="http://schemas.microsoft.com/office/drawing/2014/main" id="{A72E7DDD-E156-4655-9328-B4956B5DAF9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352568" y="4846182"/>
            <a:ext cx="1916611" cy="1437458"/>
          </a:xfrm>
          <a:prstGeom prst="rect">
            <a:avLst/>
          </a:prstGeom>
        </p:spPr>
      </p:pic>
      <p:pic>
        <p:nvPicPr>
          <p:cNvPr id="13" name="Picture 12" descr="A picture containing cake, decorated, fruit, plant&#10;&#10;Description automatically generated">
            <a:extLst>
              <a:ext uri="{FF2B5EF4-FFF2-40B4-BE49-F238E27FC236}">
                <a16:creationId xmlns:a16="http://schemas.microsoft.com/office/drawing/2014/main" id="{07FCC818-9C58-4F1F-8A43-81F97ACDE88C}"/>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3468930" y="2605201"/>
            <a:ext cx="1646225" cy="1647597"/>
          </a:xfrm>
          <a:prstGeom prst="rect">
            <a:avLst/>
          </a:prstGeom>
        </p:spPr>
      </p:pic>
      <p:sp>
        <p:nvSpPr>
          <p:cNvPr id="15" name="Arrow: Curved Left 14">
            <a:extLst>
              <a:ext uri="{FF2B5EF4-FFF2-40B4-BE49-F238E27FC236}">
                <a16:creationId xmlns:a16="http://schemas.microsoft.com/office/drawing/2014/main" id="{6469CDF3-10B9-4324-BF30-C1E07EF1D0AD}"/>
              </a:ext>
            </a:extLst>
          </p:cNvPr>
          <p:cNvSpPr/>
          <p:nvPr/>
        </p:nvSpPr>
        <p:spPr>
          <a:xfrm>
            <a:off x="6458857" y="4310743"/>
            <a:ext cx="45719" cy="4571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Arrow: Curved Left 15">
            <a:extLst>
              <a:ext uri="{FF2B5EF4-FFF2-40B4-BE49-F238E27FC236}">
                <a16:creationId xmlns:a16="http://schemas.microsoft.com/office/drawing/2014/main" id="{36CD7EB4-A667-4919-A5C0-4D7D57FF772C}"/>
              </a:ext>
            </a:extLst>
          </p:cNvPr>
          <p:cNvSpPr/>
          <p:nvPr/>
        </p:nvSpPr>
        <p:spPr>
          <a:xfrm>
            <a:off x="5423204" y="3272724"/>
            <a:ext cx="1145598" cy="1828800"/>
          </a:xfrm>
          <a:prstGeom prst="curved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9" name="Picture 18">
            <a:extLst>
              <a:ext uri="{FF2B5EF4-FFF2-40B4-BE49-F238E27FC236}">
                <a16:creationId xmlns:a16="http://schemas.microsoft.com/office/drawing/2014/main" id="{CC806E51-D8E4-4E89-9592-476B9443C74B}"/>
              </a:ext>
            </a:extLst>
          </p:cNvPr>
          <p:cNvPicPr>
            <a:picLocks noChangeAspect="1"/>
          </p:cNvPicPr>
          <p:nvPr/>
        </p:nvPicPr>
        <p:blipFill>
          <a:blip r:embed="rId7"/>
          <a:stretch>
            <a:fillRect/>
          </a:stretch>
        </p:blipFill>
        <p:spPr>
          <a:xfrm rot="10800000">
            <a:off x="1998218" y="3292087"/>
            <a:ext cx="1164437" cy="1828959"/>
          </a:xfrm>
          <a:prstGeom prst="rect">
            <a:avLst/>
          </a:prstGeom>
        </p:spPr>
      </p:pic>
    </p:spTree>
    <p:extLst>
      <p:ext uri="{BB962C8B-B14F-4D97-AF65-F5344CB8AC3E}">
        <p14:creationId xmlns:p14="http://schemas.microsoft.com/office/powerpoint/2010/main" val="18231514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FB001E-73E3-7042-A59A-A694342BC1F4}"/>
              </a:ext>
            </a:extLst>
          </p:cNvPr>
          <p:cNvSpPr>
            <a:spLocks noGrp="1"/>
          </p:cNvSpPr>
          <p:nvPr>
            <p:ph idx="4294967295"/>
          </p:nvPr>
        </p:nvSpPr>
        <p:spPr>
          <a:xfrm>
            <a:off x="215900" y="1690689"/>
            <a:ext cx="8648700" cy="3625895"/>
          </a:xfrm>
        </p:spPr>
        <p:txBody>
          <a:bodyPr/>
          <a:lstStyle/>
          <a:p>
            <a:pPr marL="0" indent="0">
              <a:buNone/>
            </a:pPr>
            <a:r>
              <a:rPr lang="en-US" sz="1800" dirty="0">
                <a:ea typeface="MS Mincho" panose="02020609040205080304" pitchFamily="49" charset="-128"/>
                <a:cs typeface="Times New Roman" panose="02020603050405020304" pitchFamily="18" charset="0"/>
              </a:rPr>
              <a:t> </a:t>
            </a:r>
          </a:p>
          <a:p>
            <a:pPr marL="514350" indent="-514350">
              <a:buFont typeface="+mj-lt"/>
              <a:buAutoNum type="arabicPeriod"/>
            </a:pPr>
            <a:endParaRPr lang="en-US" dirty="0">
              <a:cs typeface="Arial" panose="020B0604020202020204" pitchFamily="34" charset="0"/>
            </a:endParaRPr>
          </a:p>
          <a:p>
            <a:endParaRPr lang="en-US" dirty="0"/>
          </a:p>
          <a:p>
            <a:endParaRPr lang="en-US" dirty="0"/>
          </a:p>
          <a:p>
            <a:endParaRPr lang="en-US" dirty="0"/>
          </a:p>
          <a:p>
            <a:endParaRPr lang="en-US" dirty="0"/>
          </a:p>
          <a:p>
            <a:endParaRPr lang="en-US" dirty="0"/>
          </a:p>
        </p:txBody>
      </p:sp>
      <p:sp>
        <p:nvSpPr>
          <p:cNvPr id="7" name="Title 6">
            <a:extLst>
              <a:ext uri="{FF2B5EF4-FFF2-40B4-BE49-F238E27FC236}">
                <a16:creationId xmlns:a16="http://schemas.microsoft.com/office/drawing/2014/main" id="{7A9D44BD-8B25-3844-8541-0BD82E5BE27A}"/>
              </a:ext>
            </a:extLst>
          </p:cNvPr>
          <p:cNvSpPr>
            <a:spLocks noGrp="1"/>
          </p:cNvSpPr>
          <p:nvPr>
            <p:ph type="title" idx="4294967295"/>
          </p:nvPr>
        </p:nvSpPr>
        <p:spPr>
          <a:xfrm>
            <a:off x="215900" y="365126"/>
            <a:ext cx="8648700" cy="1325563"/>
          </a:xfrm>
        </p:spPr>
        <p:txBody>
          <a:bodyPr/>
          <a:lstStyle/>
          <a:p>
            <a:r>
              <a:rPr lang="en-US" dirty="0">
                <a:solidFill>
                  <a:srgbClr val="002060"/>
                </a:solidFill>
                <a:latin typeface="+mn-lt"/>
              </a:rPr>
              <a:t> </a:t>
            </a:r>
            <a:endParaRPr lang="en-US" sz="1800" dirty="0">
              <a:solidFill>
                <a:srgbClr val="002060"/>
              </a:solidFill>
              <a:latin typeface="+mn-lt"/>
            </a:endParaRPr>
          </a:p>
        </p:txBody>
      </p:sp>
      <p:sp>
        <p:nvSpPr>
          <p:cNvPr id="2" name="Rectangle 1">
            <a:extLst>
              <a:ext uri="{FF2B5EF4-FFF2-40B4-BE49-F238E27FC236}">
                <a16:creationId xmlns:a16="http://schemas.microsoft.com/office/drawing/2014/main" id="{C90BB64F-A369-4D62-B9F7-12AD34E53475}"/>
              </a:ext>
            </a:extLst>
          </p:cNvPr>
          <p:cNvSpPr/>
          <p:nvPr/>
        </p:nvSpPr>
        <p:spPr>
          <a:xfrm>
            <a:off x="688340" y="2456063"/>
            <a:ext cx="7529094" cy="3416320"/>
          </a:xfrm>
          <a:prstGeom prst="rect">
            <a:avLst/>
          </a:prstGeom>
        </p:spPr>
        <p:txBody>
          <a:bodyPr wrap="square">
            <a:spAutoFit/>
          </a:bodyPr>
          <a:lstStyle/>
          <a:p>
            <a:r>
              <a:rPr lang="en-US" dirty="0">
                <a:solidFill>
                  <a:srgbClr val="3C4245"/>
                </a:solidFill>
              </a:rPr>
              <a:t>There is </a:t>
            </a:r>
            <a:r>
              <a:rPr lang="en-US" b="1" dirty="0">
                <a:solidFill>
                  <a:srgbClr val="3C4245"/>
                </a:solidFill>
              </a:rPr>
              <a:t>no evidence of a </a:t>
            </a:r>
            <a:r>
              <a:rPr lang="en-US" b="1" i="1" dirty="0">
                <a:solidFill>
                  <a:srgbClr val="3C4245"/>
                </a:solidFill>
              </a:rPr>
              <a:t>direct </a:t>
            </a:r>
            <a:r>
              <a:rPr lang="en-US" b="1" dirty="0">
                <a:solidFill>
                  <a:srgbClr val="3C4245"/>
                </a:solidFill>
              </a:rPr>
              <a:t>connection between climate change and the emergence or transmission of COVID-19 disease….</a:t>
            </a:r>
          </a:p>
          <a:p>
            <a:endParaRPr lang="en-US" dirty="0">
              <a:solidFill>
                <a:srgbClr val="3C4245"/>
              </a:solidFill>
            </a:endParaRPr>
          </a:p>
          <a:p>
            <a:r>
              <a:rPr lang="en-US" dirty="0">
                <a:solidFill>
                  <a:srgbClr val="3C4245"/>
                </a:solidFill>
              </a:rPr>
              <a:t>…m</a:t>
            </a:r>
            <a:r>
              <a:rPr lang="en-US" dirty="0"/>
              <a:t>ost emerging infectious diseases, and almost all recent pandemics, originate in wildlife, and </a:t>
            </a:r>
            <a:r>
              <a:rPr lang="en-US" b="1" dirty="0"/>
              <a:t>there is evidence that increasing human pressure on the natural environment may drive disease emergence.</a:t>
            </a:r>
          </a:p>
          <a:p>
            <a:endParaRPr lang="en-US" b="1" dirty="0">
              <a:solidFill>
                <a:srgbClr val="3C4245"/>
              </a:solidFill>
            </a:endParaRPr>
          </a:p>
          <a:p>
            <a:endParaRPr lang="en-US" dirty="0">
              <a:solidFill>
                <a:srgbClr val="3C4245"/>
              </a:solidFill>
            </a:endParaRPr>
          </a:p>
          <a:p>
            <a:endParaRPr lang="en-US" dirty="0">
              <a:solidFill>
                <a:srgbClr val="3C4245"/>
              </a:solidFill>
            </a:endParaRPr>
          </a:p>
          <a:p>
            <a:r>
              <a:rPr lang="en-US" dirty="0">
                <a:solidFill>
                  <a:srgbClr val="3C4245"/>
                </a:solidFill>
              </a:rPr>
              <a:t> </a:t>
            </a:r>
            <a:r>
              <a:rPr lang="en-US" i="1" dirty="0">
                <a:solidFill>
                  <a:schemeClr val="accent1">
                    <a:lumMod val="50000"/>
                  </a:schemeClr>
                </a:solidFill>
              </a:rPr>
              <a:t>“If we wish to reduce the risk of future pandemics, we must prioritize action on the climate crisis – one of the most powerful forces driving zoonoses today.” </a:t>
            </a:r>
          </a:p>
          <a:p>
            <a:r>
              <a:rPr lang="en-US" sz="1400" dirty="0">
                <a:solidFill>
                  <a:schemeClr val="accent1">
                    <a:lumMod val="50000"/>
                  </a:schemeClr>
                </a:solidFill>
              </a:rPr>
              <a:t>Dr Richard Horton, editor-in-chief of </a:t>
            </a:r>
            <a:r>
              <a:rPr lang="en-US" sz="1400" i="1" dirty="0">
                <a:solidFill>
                  <a:schemeClr val="accent1">
                    <a:lumMod val="50000"/>
                  </a:schemeClr>
                </a:solidFill>
              </a:rPr>
              <a:t>The Lancet</a:t>
            </a:r>
            <a:endParaRPr lang="en-US" sz="1400" b="1" i="0" dirty="0">
              <a:solidFill>
                <a:schemeClr val="accent1">
                  <a:lumMod val="50000"/>
                </a:schemeClr>
              </a:solidFill>
              <a:effectLst/>
            </a:endParaRPr>
          </a:p>
        </p:txBody>
      </p:sp>
      <p:pic>
        <p:nvPicPr>
          <p:cNvPr id="4" name="Picture 3">
            <a:extLst>
              <a:ext uri="{FF2B5EF4-FFF2-40B4-BE49-F238E27FC236}">
                <a16:creationId xmlns:a16="http://schemas.microsoft.com/office/drawing/2014/main" id="{993BE4BA-9E8C-4BA7-9822-AD3691A04DA0}"/>
              </a:ext>
            </a:extLst>
          </p:cNvPr>
          <p:cNvPicPr>
            <a:picLocks noChangeAspect="1"/>
          </p:cNvPicPr>
          <p:nvPr/>
        </p:nvPicPr>
        <p:blipFill>
          <a:blip r:embed="rId3"/>
          <a:stretch>
            <a:fillRect/>
          </a:stretch>
        </p:blipFill>
        <p:spPr>
          <a:xfrm>
            <a:off x="6905766" y="4027478"/>
            <a:ext cx="1635251" cy="748917"/>
          </a:xfrm>
          <a:prstGeom prst="rect">
            <a:avLst/>
          </a:prstGeom>
        </p:spPr>
      </p:pic>
      <p:pic>
        <p:nvPicPr>
          <p:cNvPr id="6" name="Picture 5">
            <a:extLst>
              <a:ext uri="{FF2B5EF4-FFF2-40B4-BE49-F238E27FC236}">
                <a16:creationId xmlns:a16="http://schemas.microsoft.com/office/drawing/2014/main" id="{F3243C00-AD02-43DC-BF7E-86D00D1D3C6B}"/>
              </a:ext>
            </a:extLst>
          </p:cNvPr>
          <p:cNvPicPr>
            <a:picLocks noChangeAspect="1"/>
          </p:cNvPicPr>
          <p:nvPr/>
        </p:nvPicPr>
        <p:blipFill>
          <a:blip r:embed="rId4"/>
          <a:stretch>
            <a:fillRect/>
          </a:stretch>
        </p:blipFill>
        <p:spPr>
          <a:xfrm>
            <a:off x="614948" y="592343"/>
            <a:ext cx="7258050" cy="1171575"/>
          </a:xfrm>
          <a:prstGeom prst="rect">
            <a:avLst/>
          </a:prstGeom>
        </p:spPr>
      </p:pic>
      <p:sp>
        <p:nvSpPr>
          <p:cNvPr id="9" name="Rectangle 8">
            <a:extLst>
              <a:ext uri="{FF2B5EF4-FFF2-40B4-BE49-F238E27FC236}">
                <a16:creationId xmlns:a16="http://schemas.microsoft.com/office/drawing/2014/main" id="{C27CB264-0F19-4B85-8BB4-A4F628814FAD}"/>
              </a:ext>
            </a:extLst>
          </p:cNvPr>
          <p:cNvSpPr/>
          <p:nvPr/>
        </p:nvSpPr>
        <p:spPr>
          <a:xfrm>
            <a:off x="2215061" y="1643379"/>
            <a:ext cx="4650378" cy="3332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Will Climate Change Make COVID19 Worse? </a:t>
            </a:r>
          </a:p>
        </p:txBody>
      </p:sp>
      <p:sp>
        <p:nvSpPr>
          <p:cNvPr id="5" name="TextBox 4">
            <a:extLst>
              <a:ext uri="{FF2B5EF4-FFF2-40B4-BE49-F238E27FC236}">
                <a16:creationId xmlns:a16="http://schemas.microsoft.com/office/drawing/2014/main" id="{0D881586-442F-4490-8CC7-A86068637E16}"/>
              </a:ext>
            </a:extLst>
          </p:cNvPr>
          <p:cNvSpPr txBox="1"/>
          <p:nvPr/>
        </p:nvSpPr>
        <p:spPr>
          <a:xfrm>
            <a:off x="7590603" y="6241668"/>
            <a:ext cx="1625315" cy="738664"/>
          </a:xfrm>
          <a:prstGeom prst="rect">
            <a:avLst/>
          </a:prstGeom>
          <a:noFill/>
        </p:spPr>
        <p:txBody>
          <a:bodyPr wrap="square" rtlCol="0">
            <a:spAutoFit/>
          </a:bodyPr>
          <a:lstStyle/>
          <a:p>
            <a:r>
              <a:rPr lang="en-US" sz="1200" dirty="0"/>
              <a:t>who.int</a:t>
            </a:r>
          </a:p>
          <a:p>
            <a:r>
              <a:rPr lang="en-US" sz="1200" dirty="0"/>
              <a:t>thelancet.com</a:t>
            </a:r>
          </a:p>
          <a:p>
            <a:endParaRPr lang="en-US" dirty="0"/>
          </a:p>
        </p:txBody>
      </p:sp>
    </p:spTree>
    <p:extLst>
      <p:ext uri="{BB962C8B-B14F-4D97-AF65-F5344CB8AC3E}">
        <p14:creationId xmlns:p14="http://schemas.microsoft.com/office/powerpoint/2010/main" val="2978196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FB001E-73E3-7042-A59A-A694342BC1F4}"/>
              </a:ext>
            </a:extLst>
          </p:cNvPr>
          <p:cNvSpPr>
            <a:spLocks noGrp="1"/>
          </p:cNvSpPr>
          <p:nvPr>
            <p:ph idx="4294967295"/>
          </p:nvPr>
        </p:nvSpPr>
        <p:spPr>
          <a:xfrm>
            <a:off x="215900" y="1377815"/>
            <a:ext cx="8648700" cy="3625895"/>
          </a:xfrm>
        </p:spPr>
        <p:txBody>
          <a:bodyPr/>
          <a:lstStyle/>
          <a:p>
            <a:pPr marL="0" indent="0">
              <a:buNone/>
            </a:pPr>
            <a:r>
              <a:rPr lang="en-US" sz="2000" b="1" u="sng" dirty="0"/>
              <a:t>Loss of Habitat</a:t>
            </a:r>
            <a:r>
              <a:rPr lang="en-US" sz="2000" u="sng" dirty="0"/>
              <a:t> </a:t>
            </a:r>
            <a:r>
              <a:rPr lang="en-US" sz="2000" i="1" dirty="0"/>
              <a:t>Deforestation</a:t>
            </a:r>
            <a:r>
              <a:rPr lang="en-US" sz="2000" dirty="0"/>
              <a:t> for agricultural purposes-largest cause of habitat loss worldwide </a:t>
            </a:r>
          </a:p>
          <a:p>
            <a:pPr marL="514350" indent="-514350">
              <a:buAutoNum type="arabicPeriod"/>
            </a:pPr>
            <a:endParaRPr lang="en-US" dirty="0"/>
          </a:p>
        </p:txBody>
      </p:sp>
      <p:sp>
        <p:nvSpPr>
          <p:cNvPr id="7" name="Title 6">
            <a:extLst>
              <a:ext uri="{FF2B5EF4-FFF2-40B4-BE49-F238E27FC236}">
                <a16:creationId xmlns:a16="http://schemas.microsoft.com/office/drawing/2014/main" id="{7A9D44BD-8B25-3844-8541-0BD82E5BE27A}"/>
              </a:ext>
            </a:extLst>
          </p:cNvPr>
          <p:cNvSpPr>
            <a:spLocks noGrp="1"/>
          </p:cNvSpPr>
          <p:nvPr>
            <p:ph type="title" idx="4294967295"/>
          </p:nvPr>
        </p:nvSpPr>
        <p:spPr>
          <a:xfrm>
            <a:off x="215900" y="-7853"/>
            <a:ext cx="8648700" cy="1325563"/>
          </a:xfrm>
        </p:spPr>
        <p:txBody>
          <a:bodyPr>
            <a:normAutofit/>
          </a:bodyPr>
          <a:lstStyle/>
          <a:p>
            <a:pPr algn="ctr"/>
            <a:br>
              <a:rPr lang="en-US" sz="2400" dirty="0">
                <a:solidFill>
                  <a:srgbClr val="002060"/>
                </a:solidFill>
                <a:latin typeface="+mn-lt"/>
              </a:rPr>
            </a:br>
            <a:r>
              <a:rPr lang="en-US" sz="2800" dirty="0">
                <a:solidFill>
                  <a:srgbClr val="002060"/>
                </a:solidFill>
                <a:latin typeface="+mn-lt"/>
              </a:rPr>
              <a:t>Root Causes of Climate Change </a:t>
            </a:r>
            <a:br>
              <a:rPr lang="en-US" sz="2800" dirty="0">
                <a:solidFill>
                  <a:srgbClr val="002060"/>
                </a:solidFill>
                <a:latin typeface="+mn-lt"/>
              </a:rPr>
            </a:br>
            <a:r>
              <a:rPr lang="en-US" sz="2800" dirty="0">
                <a:solidFill>
                  <a:srgbClr val="002060"/>
                </a:solidFill>
                <a:latin typeface="+mn-lt"/>
              </a:rPr>
              <a:t>Increase the Risk of Pandemics</a:t>
            </a:r>
          </a:p>
        </p:txBody>
      </p:sp>
      <p:pic>
        <p:nvPicPr>
          <p:cNvPr id="8" name="Picture 7">
            <a:extLst>
              <a:ext uri="{FF2B5EF4-FFF2-40B4-BE49-F238E27FC236}">
                <a16:creationId xmlns:a16="http://schemas.microsoft.com/office/drawing/2014/main" id="{A0D20376-D41B-4998-8B4F-7F1805F58716}"/>
              </a:ext>
            </a:extLst>
          </p:cNvPr>
          <p:cNvPicPr>
            <a:picLocks noChangeAspect="1"/>
          </p:cNvPicPr>
          <p:nvPr/>
        </p:nvPicPr>
        <p:blipFill>
          <a:blip r:embed="rId3"/>
          <a:stretch>
            <a:fillRect/>
          </a:stretch>
        </p:blipFill>
        <p:spPr>
          <a:xfrm>
            <a:off x="1900821" y="2032928"/>
            <a:ext cx="5342358" cy="2219476"/>
          </a:xfrm>
          <a:prstGeom prst="rect">
            <a:avLst/>
          </a:prstGeom>
        </p:spPr>
      </p:pic>
      <p:sp>
        <p:nvSpPr>
          <p:cNvPr id="10" name="TextBox 9">
            <a:extLst>
              <a:ext uri="{FF2B5EF4-FFF2-40B4-BE49-F238E27FC236}">
                <a16:creationId xmlns:a16="http://schemas.microsoft.com/office/drawing/2014/main" id="{23FF2BF0-5CC1-46C8-921D-6134EF890F26}"/>
              </a:ext>
            </a:extLst>
          </p:cNvPr>
          <p:cNvSpPr txBox="1"/>
          <p:nvPr/>
        </p:nvSpPr>
        <p:spPr>
          <a:xfrm>
            <a:off x="215900" y="4537657"/>
            <a:ext cx="4572000" cy="830997"/>
          </a:xfrm>
          <a:prstGeom prst="rect">
            <a:avLst/>
          </a:prstGeom>
          <a:noFill/>
        </p:spPr>
        <p:txBody>
          <a:bodyPr wrap="square">
            <a:spAutoFit/>
          </a:bodyPr>
          <a:lstStyle/>
          <a:p>
            <a:r>
              <a:rPr lang="en-US" sz="1600" dirty="0"/>
              <a:t>Trees capture greenhouse gases (GHGs) like carbon dioxide, preventing them from accumulating in the atmosphere and warming our planet.</a:t>
            </a:r>
          </a:p>
        </p:txBody>
      </p:sp>
      <p:sp>
        <p:nvSpPr>
          <p:cNvPr id="13" name="TextBox 12">
            <a:extLst>
              <a:ext uri="{FF2B5EF4-FFF2-40B4-BE49-F238E27FC236}">
                <a16:creationId xmlns:a16="http://schemas.microsoft.com/office/drawing/2014/main" id="{7AD831FA-D5BA-4F53-AF46-9F40055BF70E}"/>
              </a:ext>
            </a:extLst>
          </p:cNvPr>
          <p:cNvSpPr txBox="1"/>
          <p:nvPr/>
        </p:nvSpPr>
        <p:spPr>
          <a:xfrm>
            <a:off x="5073220" y="4438605"/>
            <a:ext cx="3791380" cy="646331"/>
          </a:xfrm>
          <a:prstGeom prst="rect">
            <a:avLst/>
          </a:prstGeom>
          <a:noFill/>
        </p:spPr>
        <p:txBody>
          <a:bodyPr wrap="square">
            <a:spAutoFit/>
          </a:bodyPr>
          <a:lstStyle/>
          <a:p>
            <a:r>
              <a:rPr lang="en-US" dirty="0"/>
              <a:t>Felled trees release stored  carbon into the atmosphere  </a:t>
            </a:r>
          </a:p>
        </p:txBody>
      </p:sp>
      <p:sp>
        <p:nvSpPr>
          <p:cNvPr id="2" name="TextBox 1">
            <a:extLst>
              <a:ext uri="{FF2B5EF4-FFF2-40B4-BE49-F238E27FC236}">
                <a16:creationId xmlns:a16="http://schemas.microsoft.com/office/drawing/2014/main" id="{A671D5C6-C84D-4AFA-A25E-E1CBB28EDFB2}"/>
              </a:ext>
            </a:extLst>
          </p:cNvPr>
          <p:cNvSpPr txBox="1"/>
          <p:nvPr/>
        </p:nvSpPr>
        <p:spPr>
          <a:xfrm>
            <a:off x="7315200" y="6380252"/>
            <a:ext cx="2630184" cy="276999"/>
          </a:xfrm>
          <a:prstGeom prst="rect">
            <a:avLst/>
          </a:prstGeom>
          <a:noFill/>
        </p:spPr>
        <p:txBody>
          <a:bodyPr wrap="square" rtlCol="0">
            <a:spAutoFit/>
          </a:bodyPr>
          <a:lstStyle/>
          <a:p>
            <a:r>
              <a:rPr lang="en-US" sz="1200" dirty="0"/>
              <a:t>Rainforestalliacne.org</a:t>
            </a:r>
          </a:p>
        </p:txBody>
      </p:sp>
    </p:spTree>
    <p:extLst>
      <p:ext uri="{BB962C8B-B14F-4D97-AF65-F5344CB8AC3E}">
        <p14:creationId xmlns:p14="http://schemas.microsoft.com/office/powerpoint/2010/main" val="12970879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FB001E-73E3-7042-A59A-A694342BC1F4}"/>
              </a:ext>
            </a:extLst>
          </p:cNvPr>
          <p:cNvSpPr>
            <a:spLocks noGrp="1"/>
          </p:cNvSpPr>
          <p:nvPr>
            <p:ph idx="4294967295"/>
          </p:nvPr>
        </p:nvSpPr>
        <p:spPr>
          <a:xfrm>
            <a:off x="247650" y="1438109"/>
            <a:ext cx="8648700" cy="3625895"/>
          </a:xfrm>
        </p:spPr>
        <p:txBody>
          <a:bodyPr/>
          <a:lstStyle/>
          <a:p>
            <a:pPr marL="0" indent="0">
              <a:buNone/>
            </a:pPr>
            <a:r>
              <a:rPr lang="en-US" sz="2000" b="1" u="sng" dirty="0"/>
              <a:t>Loss of Habitat</a:t>
            </a:r>
            <a:endParaRPr lang="en-US" sz="2000" u="sng" dirty="0"/>
          </a:p>
          <a:p>
            <a:pPr lvl="1"/>
            <a:r>
              <a:rPr lang="en-US" sz="1800" dirty="0"/>
              <a:t>Animal movement creates opportunity for pathogens to get into new hosts.</a:t>
            </a:r>
          </a:p>
          <a:p>
            <a:pPr lvl="1"/>
            <a:r>
              <a:rPr lang="en-US" sz="1800" dirty="0"/>
              <a:t>Exploitation and devastation of wildlife and places where animals live put people at risk of encountering new zoonotic diseases like coronavirus</a:t>
            </a:r>
            <a:endParaRPr lang="en-US" sz="1800" dirty="0">
              <a:solidFill>
                <a:schemeClr val="bg1">
                  <a:lumMod val="50000"/>
                </a:schemeClr>
              </a:solidFill>
            </a:endParaRPr>
          </a:p>
          <a:p>
            <a:pPr marL="0" indent="0">
              <a:buNone/>
            </a:pPr>
            <a:r>
              <a:rPr lang="en-US" sz="2400" i="1" dirty="0">
                <a:solidFill>
                  <a:srgbClr val="FF0000"/>
                </a:solidFill>
              </a:rPr>
              <a:t>Proximity between people and wildlife carries huge disease risks </a:t>
            </a:r>
          </a:p>
          <a:p>
            <a:pPr marL="0" indent="0">
              <a:buNone/>
            </a:pPr>
            <a:endParaRPr lang="en-US" sz="2000" dirty="0"/>
          </a:p>
          <a:p>
            <a:pPr marL="514350" indent="-514350">
              <a:buAutoNum type="arabicPeriod"/>
            </a:pPr>
            <a:endParaRPr lang="en-US" dirty="0"/>
          </a:p>
        </p:txBody>
      </p:sp>
      <p:sp>
        <p:nvSpPr>
          <p:cNvPr id="7" name="Title 6">
            <a:extLst>
              <a:ext uri="{FF2B5EF4-FFF2-40B4-BE49-F238E27FC236}">
                <a16:creationId xmlns:a16="http://schemas.microsoft.com/office/drawing/2014/main" id="{7A9D44BD-8B25-3844-8541-0BD82E5BE27A}"/>
              </a:ext>
            </a:extLst>
          </p:cNvPr>
          <p:cNvSpPr>
            <a:spLocks noGrp="1"/>
          </p:cNvSpPr>
          <p:nvPr>
            <p:ph type="title" idx="4294967295"/>
          </p:nvPr>
        </p:nvSpPr>
        <p:spPr>
          <a:xfrm>
            <a:off x="215900" y="56453"/>
            <a:ext cx="8648700" cy="1325563"/>
          </a:xfrm>
        </p:spPr>
        <p:txBody>
          <a:bodyPr>
            <a:normAutofit/>
          </a:bodyPr>
          <a:lstStyle/>
          <a:p>
            <a:pPr algn="ctr"/>
            <a:r>
              <a:rPr lang="en-US" sz="2800" dirty="0">
                <a:solidFill>
                  <a:srgbClr val="002060"/>
                </a:solidFill>
                <a:latin typeface="+mn-lt"/>
              </a:rPr>
              <a:t>Forest Destruction Increases Climate Change </a:t>
            </a:r>
            <a:br>
              <a:rPr lang="en-US" sz="2800" dirty="0">
                <a:solidFill>
                  <a:srgbClr val="002060"/>
                </a:solidFill>
                <a:latin typeface="+mn-lt"/>
              </a:rPr>
            </a:br>
            <a:r>
              <a:rPr lang="en-US" sz="2800" dirty="0">
                <a:solidFill>
                  <a:srgbClr val="002060"/>
                </a:solidFill>
                <a:latin typeface="+mn-lt"/>
              </a:rPr>
              <a:t>and Risk of Pandemics</a:t>
            </a:r>
          </a:p>
        </p:txBody>
      </p:sp>
      <p:pic>
        <p:nvPicPr>
          <p:cNvPr id="6" name="Picture 5">
            <a:extLst>
              <a:ext uri="{FF2B5EF4-FFF2-40B4-BE49-F238E27FC236}">
                <a16:creationId xmlns:a16="http://schemas.microsoft.com/office/drawing/2014/main" id="{5AD191F7-A228-4ABE-A627-A171316574BB}"/>
              </a:ext>
            </a:extLst>
          </p:cNvPr>
          <p:cNvPicPr>
            <a:picLocks noChangeAspect="1"/>
          </p:cNvPicPr>
          <p:nvPr/>
        </p:nvPicPr>
        <p:blipFill>
          <a:blip r:embed="rId3"/>
          <a:stretch>
            <a:fillRect/>
          </a:stretch>
        </p:blipFill>
        <p:spPr>
          <a:xfrm>
            <a:off x="2652604" y="3146274"/>
            <a:ext cx="4254223" cy="2701344"/>
          </a:xfrm>
          <a:prstGeom prst="rect">
            <a:avLst/>
          </a:prstGeom>
        </p:spPr>
      </p:pic>
      <p:sp>
        <p:nvSpPr>
          <p:cNvPr id="5" name="Flowchart: Punched Tape 4">
            <a:extLst>
              <a:ext uri="{FF2B5EF4-FFF2-40B4-BE49-F238E27FC236}">
                <a16:creationId xmlns:a16="http://schemas.microsoft.com/office/drawing/2014/main" id="{C9E95257-3933-4423-93CB-0056B1BB7CF4}"/>
              </a:ext>
            </a:extLst>
          </p:cNvPr>
          <p:cNvSpPr/>
          <p:nvPr/>
        </p:nvSpPr>
        <p:spPr>
          <a:xfrm>
            <a:off x="663081" y="3738441"/>
            <a:ext cx="1729599" cy="1325563"/>
          </a:xfrm>
          <a:prstGeom prst="flowChartPunchedTap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SPILLOVER</a:t>
            </a:r>
            <a:r>
              <a:rPr lang="en-US" dirty="0"/>
              <a:t> </a:t>
            </a:r>
          </a:p>
        </p:txBody>
      </p:sp>
      <p:sp>
        <p:nvSpPr>
          <p:cNvPr id="9" name="Speech Bubble: Rectangle 8">
            <a:extLst>
              <a:ext uri="{FF2B5EF4-FFF2-40B4-BE49-F238E27FC236}">
                <a16:creationId xmlns:a16="http://schemas.microsoft.com/office/drawing/2014/main" id="{F1D854CB-81EA-4F8D-80D6-7152DAB3D62E}"/>
              </a:ext>
            </a:extLst>
          </p:cNvPr>
          <p:cNvSpPr/>
          <p:nvPr/>
        </p:nvSpPr>
        <p:spPr>
          <a:xfrm>
            <a:off x="7427681" y="3385335"/>
            <a:ext cx="1345914" cy="1417834"/>
          </a:xfrm>
          <a:prstGeom prst="wedgeRectCallout">
            <a:avLst>
              <a:gd name="adj1" fmla="val -76558"/>
              <a:gd name="adj2" fmla="val 211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t>West Nile Virus</a:t>
            </a:r>
          </a:p>
          <a:p>
            <a:r>
              <a:rPr lang="en-US" sz="1400" dirty="0" err="1"/>
              <a:t>Palgue</a:t>
            </a:r>
            <a:r>
              <a:rPr lang="en-US" sz="1400" dirty="0"/>
              <a:t> </a:t>
            </a:r>
          </a:p>
          <a:p>
            <a:r>
              <a:rPr lang="en-US" sz="1400" dirty="0"/>
              <a:t>Rabies</a:t>
            </a:r>
          </a:p>
          <a:p>
            <a:r>
              <a:rPr lang="en-US" sz="1400" dirty="0"/>
              <a:t>Lyme </a:t>
            </a:r>
          </a:p>
        </p:txBody>
      </p:sp>
      <p:sp>
        <p:nvSpPr>
          <p:cNvPr id="8" name="Rectangle 7">
            <a:extLst>
              <a:ext uri="{FF2B5EF4-FFF2-40B4-BE49-F238E27FC236}">
                <a16:creationId xmlns:a16="http://schemas.microsoft.com/office/drawing/2014/main" id="{3A92ABD9-0580-48DB-A1A9-AEEB72B1A0EB}"/>
              </a:ext>
            </a:extLst>
          </p:cNvPr>
          <p:cNvSpPr/>
          <p:nvPr/>
        </p:nvSpPr>
        <p:spPr>
          <a:xfrm>
            <a:off x="5854890" y="6246841"/>
            <a:ext cx="2156345" cy="430887"/>
          </a:xfrm>
          <a:prstGeom prst="rect">
            <a:avLst/>
          </a:prstGeom>
        </p:spPr>
        <p:txBody>
          <a:bodyPr wrap="square">
            <a:spAutoFit/>
          </a:bodyPr>
          <a:lstStyle/>
          <a:p>
            <a:r>
              <a:rPr lang="en-US" sz="1050" dirty="0">
                <a:hlinkClick r:id="rId4"/>
              </a:rPr>
              <a:t>www.biologicaldiversity.com</a:t>
            </a:r>
            <a:endParaRPr lang="en-US" sz="1050" dirty="0"/>
          </a:p>
          <a:p>
            <a:r>
              <a:rPr lang="en-US" sz="1050" dirty="0"/>
              <a:t>https://www.hsph.harvard.edu/</a:t>
            </a:r>
          </a:p>
        </p:txBody>
      </p:sp>
    </p:spTree>
    <p:extLst>
      <p:ext uri="{BB962C8B-B14F-4D97-AF65-F5344CB8AC3E}">
        <p14:creationId xmlns:p14="http://schemas.microsoft.com/office/powerpoint/2010/main" val="1739246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FB001E-73E3-7042-A59A-A694342BC1F4}"/>
              </a:ext>
            </a:extLst>
          </p:cNvPr>
          <p:cNvSpPr>
            <a:spLocks noGrp="1"/>
          </p:cNvSpPr>
          <p:nvPr>
            <p:ph idx="4294967295"/>
          </p:nvPr>
        </p:nvSpPr>
        <p:spPr>
          <a:xfrm>
            <a:off x="247650" y="1438109"/>
            <a:ext cx="8648700" cy="3625895"/>
          </a:xfrm>
        </p:spPr>
        <p:txBody>
          <a:bodyPr/>
          <a:lstStyle/>
          <a:p>
            <a:pPr marL="0" indent="0">
              <a:buNone/>
            </a:pPr>
            <a:endParaRPr lang="en-US" sz="2000" dirty="0"/>
          </a:p>
          <a:p>
            <a:pPr marL="514350" indent="-514350">
              <a:buAutoNum type="arabicPeriod"/>
            </a:pPr>
            <a:endParaRPr lang="en-US" dirty="0"/>
          </a:p>
        </p:txBody>
      </p:sp>
      <p:sp>
        <p:nvSpPr>
          <p:cNvPr id="7" name="Title 6">
            <a:extLst>
              <a:ext uri="{FF2B5EF4-FFF2-40B4-BE49-F238E27FC236}">
                <a16:creationId xmlns:a16="http://schemas.microsoft.com/office/drawing/2014/main" id="{7A9D44BD-8B25-3844-8541-0BD82E5BE27A}"/>
              </a:ext>
            </a:extLst>
          </p:cNvPr>
          <p:cNvSpPr>
            <a:spLocks noGrp="1"/>
          </p:cNvSpPr>
          <p:nvPr>
            <p:ph type="title" idx="4294967295"/>
          </p:nvPr>
        </p:nvSpPr>
        <p:spPr>
          <a:xfrm>
            <a:off x="247650" y="-2626"/>
            <a:ext cx="8648700" cy="1325563"/>
          </a:xfrm>
        </p:spPr>
        <p:txBody>
          <a:bodyPr>
            <a:normAutofit/>
          </a:bodyPr>
          <a:lstStyle/>
          <a:p>
            <a:r>
              <a:rPr lang="en-US" sz="2400" dirty="0">
                <a:solidFill>
                  <a:srgbClr val="002060"/>
                </a:solidFill>
                <a:latin typeface="+mn-lt"/>
              </a:rPr>
              <a:t>Pandemics</a:t>
            </a:r>
          </a:p>
        </p:txBody>
      </p:sp>
      <p:sp>
        <p:nvSpPr>
          <p:cNvPr id="9" name="Rectangle 8">
            <a:extLst>
              <a:ext uri="{FF2B5EF4-FFF2-40B4-BE49-F238E27FC236}">
                <a16:creationId xmlns:a16="http://schemas.microsoft.com/office/drawing/2014/main" id="{CCCE363A-AD77-46BF-AF79-A7486EC239B6}"/>
              </a:ext>
            </a:extLst>
          </p:cNvPr>
          <p:cNvSpPr/>
          <p:nvPr/>
        </p:nvSpPr>
        <p:spPr>
          <a:xfrm>
            <a:off x="4876800" y="4373325"/>
            <a:ext cx="3552504" cy="146523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31F33"/>
                </a:solidFill>
              </a:rPr>
              <a:t>COVID19:</a:t>
            </a:r>
          </a:p>
          <a:p>
            <a:pPr algn="ctr"/>
            <a:r>
              <a:rPr lang="en-US" i="1" dirty="0">
                <a:solidFill>
                  <a:srgbClr val="131F33"/>
                </a:solidFill>
              </a:rPr>
              <a:t>“Emerging Infectious disease  of probable animal origin.”</a:t>
            </a:r>
            <a:r>
              <a:rPr lang="en-US" dirty="0">
                <a:solidFill>
                  <a:srgbClr val="131F33"/>
                </a:solidFill>
              </a:rPr>
              <a:t> </a:t>
            </a:r>
            <a:r>
              <a:rPr lang="en-US" sz="1100" dirty="0">
                <a:solidFill>
                  <a:srgbClr val="131F33"/>
                </a:solidFill>
              </a:rPr>
              <a:t>(Haider, 2020)</a:t>
            </a:r>
          </a:p>
        </p:txBody>
      </p:sp>
      <p:sp>
        <p:nvSpPr>
          <p:cNvPr id="16" name="TextBox 15">
            <a:extLst>
              <a:ext uri="{FF2B5EF4-FFF2-40B4-BE49-F238E27FC236}">
                <a16:creationId xmlns:a16="http://schemas.microsoft.com/office/drawing/2014/main" id="{925D3C22-3BB0-42DF-A731-5C2C443D5D13}"/>
              </a:ext>
            </a:extLst>
          </p:cNvPr>
          <p:cNvSpPr txBox="1"/>
          <p:nvPr/>
        </p:nvSpPr>
        <p:spPr>
          <a:xfrm>
            <a:off x="304800" y="4812056"/>
            <a:ext cx="4572000" cy="246221"/>
          </a:xfrm>
          <a:prstGeom prst="rect">
            <a:avLst/>
          </a:prstGeom>
          <a:noFill/>
        </p:spPr>
        <p:txBody>
          <a:bodyPr wrap="square">
            <a:spAutoFit/>
          </a:bodyPr>
          <a:lstStyle/>
          <a:p>
            <a:r>
              <a:rPr lang="en-US" sz="1000" dirty="0"/>
              <a:t> </a:t>
            </a:r>
          </a:p>
        </p:txBody>
      </p:sp>
      <p:pic>
        <p:nvPicPr>
          <p:cNvPr id="18" name="Picture 17">
            <a:extLst>
              <a:ext uri="{FF2B5EF4-FFF2-40B4-BE49-F238E27FC236}">
                <a16:creationId xmlns:a16="http://schemas.microsoft.com/office/drawing/2014/main" id="{FAF9470A-A087-499F-B925-04C91AAD6900}"/>
              </a:ext>
            </a:extLst>
          </p:cNvPr>
          <p:cNvPicPr>
            <a:picLocks noChangeAspect="1"/>
          </p:cNvPicPr>
          <p:nvPr/>
        </p:nvPicPr>
        <p:blipFill>
          <a:blip r:embed="rId3"/>
          <a:stretch>
            <a:fillRect/>
          </a:stretch>
        </p:blipFill>
        <p:spPr>
          <a:xfrm>
            <a:off x="1566203" y="1114932"/>
            <a:ext cx="5591790" cy="3085956"/>
          </a:xfrm>
          <a:prstGeom prst="rect">
            <a:avLst/>
          </a:prstGeom>
        </p:spPr>
      </p:pic>
      <p:sp>
        <p:nvSpPr>
          <p:cNvPr id="19" name="Rectangle 18">
            <a:extLst>
              <a:ext uri="{FF2B5EF4-FFF2-40B4-BE49-F238E27FC236}">
                <a16:creationId xmlns:a16="http://schemas.microsoft.com/office/drawing/2014/main" id="{A5C61937-9623-4656-80E9-561342497F0F}"/>
              </a:ext>
            </a:extLst>
          </p:cNvPr>
          <p:cNvSpPr/>
          <p:nvPr/>
        </p:nvSpPr>
        <p:spPr>
          <a:xfrm>
            <a:off x="6298163" y="3949401"/>
            <a:ext cx="1654140" cy="17775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err="1">
                <a:solidFill>
                  <a:schemeClr val="tx1"/>
                </a:solidFill>
              </a:rPr>
              <a:t>Kreuder</a:t>
            </a:r>
            <a:r>
              <a:rPr lang="en-US" sz="900" dirty="0">
                <a:solidFill>
                  <a:schemeClr val="tx1"/>
                </a:solidFill>
              </a:rPr>
              <a:t> Johnson, 2015 </a:t>
            </a:r>
          </a:p>
        </p:txBody>
      </p:sp>
      <p:sp>
        <p:nvSpPr>
          <p:cNvPr id="4" name="Rectangle 3">
            <a:extLst>
              <a:ext uri="{FF2B5EF4-FFF2-40B4-BE49-F238E27FC236}">
                <a16:creationId xmlns:a16="http://schemas.microsoft.com/office/drawing/2014/main" id="{B4614882-BD4A-438E-86D1-B582F164E6B4}"/>
              </a:ext>
            </a:extLst>
          </p:cNvPr>
          <p:cNvSpPr/>
          <p:nvPr/>
        </p:nvSpPr>
        <p:spPr>
          <a:xfrm>
            <a:off x="1535275" y="1171254"/>
            <a:ext cx="6386100" cy="2989780"/>
          </a:xfrm>
          <a:prstGeom prst="rect">
            <a:avLst/>
          </a:prstGeom>
          <a:noFill/>
          <a:ln w="76200">
            <a:solidFill>
              <a:srgbClr val="131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peech Bubble: Rectangle 1">
            <a:extLst>
              <a:ext uri="{FF2B5EF4-FFF2-40B4-BE49-F238E27FC236}">
                <a16:creationId xmlns:a16="http://schemas.microsoft.com/office/drawing/2014/main" id="{880E3C88-1B2B-4F75-9F08-BB6F65F49899}"/>
              </a:ext>
            </a:extLst>
          </p:cNvPr>
          <p:cNvSpPr/>
          <p:nvPr/>
        </p:nvSpPr>
        <p:spPr>
          <a:xfrm>
            <a:off x="139129" y="2488743"/>
            <a:ext cx="1991117" cy="2775903"/>
          </a:xfrm>
          <a:prstGeom prst="wedgeRectCallout">
            <a:avLst>
              <a:gd name="adj1" fmla="val 105508"/>
              <a:gd name="adj2" fmla="val -3665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131F33"/>
                </a:solidFill>
              </a:rPr>
              <a:t>HYPOTHESIS :</a:t>
            </a:r>
          </a:p>
          <a:p>
            <a:r>
              <a:rPr lang="en-US" sz="1400" dirty="0">
                <a:solidFill>
                  <a:srgbClr val="131F33"/>
                </a:solidFill>
              </a:rPr>
              <a:t>Rather than a direct zoonotic spillover from horseshoe bats, the most likely route was through an intermediary animal species. </a:t>
            </a:r>
            <a:r>
              <a:rPr lang="en-US" sz="1100" dirty="0">
                <a:solidFill>
                  <a:srgbClr val="131F33"/>
                </a:solidFill>
              </a:rPr>
              <a:t>(WHO 2021)</a:t>
            </a:r>
          </a:p>
        </p:txBody>
      </p:sp>
      <p:sp>
        <p:nvSpPr>
          <p:cNvPr id="5" name="TextBox 4">
            <a:extLst>
              <a:ext uri="{FF2B5EF4-FFF2-40B4-BE49-F238E27FC236}">
                <a16:creationId xmlns:a16="http://schemas.microsoft.com/office/drawing/2014/main" id="{AE5DF311-A63D-4DB5-B69F-3B096C59D257}"/>
              </a:ext>
            </a:extLst>
          </p:cNvPr>
          <p:cNvSpPr txBox="1"/>
          <p:nvPr/>
        </p:nvSpPr>
        <p:spPr>
          <a:xfrm>
            <a:off x="7623425" y="6302994"/>
            <a:ext cx="1417833" cy="461665"/>
          </a:xfrm>
          <a:prstGeom prst="rect">
            <a:avLst/>
          </a:prstGeom>
          <a:noFill/>
        </p:spPr>
        <p:txBody>
          <a:bodyPr wrap="square" rtlCol="0">
            <a:spAutoFit/>
          </a:bodyPr>
          <a:lstStyle/>
          <a:p>
            <a:r>
              <a:rPr lang="en-US" sz="1200" dirty="0"/>
              <a:t>Haider, 2020</a:t>
            </a:r>
          </a:p>
          <a:p>
            <a:r>
              <a:rPr lang="en-US" sz="1200" dirty="0"/>
              <a:t>who.int</a:t>
            </a:r>
          </a:p>
        </p:txBody>
      </p:sp>
    </p:spTree>
    <p:extLst>
      <p:ext uri="{BB962C8B-B14F-4D97-AF65-F5344CB8AC3E}">
        <p14:creationId xmlns:p14="http://schemas.microsoft.com/office/powerpoint/2010/main" val="2853267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Lst>
  </p:timing>
</p:sld>
</file>

<file path=ppt/theme/theme1.xml><?xml version="1.0" encoding="utf-8"?>
<a:theme xmlns:a="http://schemas.openxmlformats.org/drawingml/2006/main" name="Custom Design">
  <a:themeElements>
    <a:clrScheme name=" 1">
      <a:dk1>
        <a:srgbClr val="13284B"/>
      </a:dk1>
      <a:lt1>
        <a:srgbClr val="FFFFFF"/>
      </a:lt1>
      <a:dk2>
        <a:srgbClr val="1E3877"/>
      </a:dk2>
      <a:lt2>
        <a:srgbClr val="F8FAFC"/>
      </a:lt2>
      <a:accent1>
        <a:srgbClr val="FF552E"/>
      </a:accent1>
      <a:accent2>
        <a:srgbClr val="1D58A7"/>
      </a:accent2>
      <a:accent3>
        <a:srgbClr val="F5821E"/>
      </a:accent3>
      <a:accent4>
        <a:srgbClr val="009FD3"/>
      </a:accent4>
      <a:accent5>
        <a:srgbClr val="DD3403"/>
      </a:accent5>
      <a:accent6>
        <a:srgbClr val="D2D2D2"/>
      </a:accent6>
      <a:hlink>
        <a:srgbClr val="1D58A7"/>
      </a:hlink>
      <a:folHlink>
        <a:srgbClr val="DD340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Orange-standard" id="{CAF5C042-697F-694F-A03C-B70CE6665AE4}" vid="{EDA5BCE2-9E3A-A746-97C2-98E32C3061A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dirty="0"/>
        </a:defPPr>
      </a:lstStyle>
      <a:style>
        <a:lnRef idx="2">
          <a:schemeClr val="accent6">
            <a:shade val="50000"/>
          </a:schemeClr>
        </a:lnRef>
        <a:fillRef idx="1">
          <a:schemeClr val="accent6"/>
        </a:fillRef>
        <a:effectRef idx="0">
          <a:schemeClr val="accent6"/>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PowerPoint-Orange-standard</Template>
  <TotalTime>4572</TotalTime>
  <Words>3296</Words>
  <Application>Microsoft Office PowerPoint</Application>
  <PresentationFormat>On-screen Show (4:3)</PresentationFormat>
  <Paragraphs>346</Paragraphs>
  <Slides>44</Slides>
  <Notes>22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44</vt:i4>
      </vt:variant>
    </vt:vector>
  </HeadingPairs>
  <TitlesOfParts>
    <vt:vector size="50" baseType="lpstr">
      <vt:lpstr>Arial</vt:lpstr>
      <vt:lpstr>Calibri</vt:lpstr>
      <vt:lpstr>Calibri Light</vt:lpstr>
      <vt:lpstr>Georgia</vt:lpstr>
      <vt:lpstr>Custom Design</vt:lpstr>
      <vt:lpstr>Office Theme</vt:lpstr>
      <vt:lpstr> </vt:lpstr>
      <vt:lpstr> Climate Change Health Impacts  </vt:lpstr>
      <vt:lpstr>Objectives</vt:lpstr>
      <vt:lpstr>PowerPoint Presentation</vt:lpstr>
      <vt:lpstr>SOCIAL DETERMINANTS OF HEALTH</vt:lpstr>
      <vt:lpstr> </vt:lpstr>
      <vt:lpstr> Root Causes of Climate Change  Increase the Risk of Pandemics</vt:lpstr>
      <vt:lpstr>Forest Destruction Increases Climate Change  and Risk of Pandemics</vt:lpstr>
      <vt:lpstr>Pandemics</vt:lpstr>
      <vt:lpstr>PowerPoint Presentation</vt:lpstr>
      <vt:lpstr>Shared Disproportionate Impacts</vt:lpstr>
      <vt:lpstr>Impacts of COVID19 and Climate Change Shared  by Vulnerable Populations  </vt:lpstr>
      <vt:lpstr>PowerPoint Presentation</vt:lpstr>
      <vt:lpstr>PowerPoint Presentation</vt:lpstr>
      <vt:lpstr>SOCIAL DETERMINANTS OF HEALTH</vt:lpstr>
      <vt:lpstr>PowerPoint Presentation</vt:lpstr>
      <vt:lpstr>SOCIAL DETERMINANTS OF HEALTH</vt:lpstr>
      <vt:lpstr>PowerPoint Presentation</vt:lpstr>
      <vt:lpstr>PowerPoint Presentation</vt:lpstr>
      <vt:lpstr>Chronic disease  </vt:lpstr>
      <vt:lpstr>Obesity</vt:lpstr>
      <vt:lpstr>PowerPoint Presentation</vt:lpstr>
      <vt:lpstr>PowerPoint Presentation</vt:lpstr>
      <vt:lpstr>PowerPoint Presentation</vt:lpstr>
      <vt:lpstr>PowerPoint Presentation</vt:lpstr>
      <vt:lpstr>Climate change threatens efforts to contain COVID19</vt:lpstr>
      <vt:lpstr> </vt:lpstr>
      <vt:lpstr>PowerPoint Presentation</vt:lpstr>
      <vt:lpstr>S</vt:lpstr>
      <vt:lpstr>PowerPoint Presentation</vt:lpstr>
      <vt:lpstr>COVID19 threatens efforts to contain climate change </vt:lpstr>
      <vt:lpstr>PowerPoint Presentation</vt:lpstr>
      <vt:lpstr> </vt:lpstr>
      <vt:lpstr>SOCIAL DETERMINANTS OF HEALTH</vt:lpstr>
      <vt:lpstr> </vt:lpstr>
      <vt:lpstr>PowerPoint Presentation</vt:lpstr>
      <vt:lpstr>PowerPoint Presentation</vt:lpstr>
      <vt:lpstr>PowerPoint Presentation</vt:lpstr>
      <vt:lpstr>PowerPoint Presentation</vt:lpstr>
      <vt:lpstr>PowerPoint Presentation</vt:lpstr>
      <vt:lpstr>PowerPoint Presentation</vt:lpstr>
      <vt:lpstr>References</vt:lpstr>
      <vt:lpstr>References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Shared Drivers of COVID19 and Climate Change Challenge and Opportunities       Holly Rosencranz, MD        April 2021</dc:title>
  <dc:creator>Rosencranz, Holly A</dc:creator>
  <cp:lastModifiedBy>Elodie Nonguierma</cp:lastModifiedBy>
  <cp:revision>245</cp:revision>
  <cp:lastPrinted>2021-04-06T22:45:31Z</cp:lastPrinted>
  <dcterms:created xsi:type="dcterms:W3CDTF">2021-03-31T16:02:18Z</dcterms:created>
  <dcterms:modified xsi:type="dcterms:W3CDTF">2021-04-15T16:40:40Z</dcterms:modified>
</cp:coreProperties>
</file>