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7"/>
  </p:notesMasterIdLst>
  <p:sldIdLst>
    <p:sldId id="258" r:id="rId4"/>
    <p:sldId id="303" r:id="rId5"/>
    <p:sldId id="267" r:id="rId6"/>
    <p:sldId id="308" r:id="rId7"/>
    <p:sldId id="257" r:id="rId8"/>
    <p:sldId id="264" r:id="rId9"/>
    <p:sldId id="305" r:id="rId10"/>
    <p:sldId id="306" r:id="rId11"/>
    <p:sldId id="304" r:id="rId12"/>
    <p:sldId id="263" r:id="rId13"/>
    <p:sldId id="268" r:id="rId14"/>
    <p:sldId id="272" r:id="rId15"/>
    <p:sldId id="310" r:id="rId16"/>
    <p:sldId id="309" r:id="rId17"/>
    <p:sldId id="307" r:id="rId18"/>
    <p:sldId id="296" r:id="rId19"/>
    <p:sldId id="665" r:id="rId20"/>
    <p:sldId id="666" r:id="rId21"/>
    <p:sldId id="287" r:id="rId22"/>
    <p:sldId id="284" r:id="rId23"/>
    <p:sldId id="259" r:id="rId24"/>
    <p:sldId id="295" r:id="rId25"/>
    <p:sldId id="6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8T23:09:16.9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6211 1,'-159'-1,"-217"28,46-1,-3-27,123-1,-1846 2,2024 1,1 3,1 0,-40 12,39-9,-1 0,-63 4,-506-11,265-1,299 3,0 1,-67 17,63-11,-78 7,-187-15,146-2,149 0,0 0,1-1,-1 0,0 0,1-1,-1-1,-15-7,-6-1,15 7,0 1,0 1,0 1,0 0,-1 2,1 0,-22 2,20 0,-1-2,1 0,-1-1,1-1,-26-5,30 2,-1 0,1-1,0-1,-17-10,21 12,0 1,0 0,0 0,-1 1,1 1,-1 0,0 1,1 0,-24 1,14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2.8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3.1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4.6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4.9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7.4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12:15.4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32,'5'1,"-1"0,1 0,-1 0,1 0,-1 0,7 4,14 4,25-1,0-2,0-2,0-3,53-4,4 0,-57 3,-13 2,0-3,-1-1,55-10,-37 3,0 2,0 3,79 4,-115 0,0-1,-1-1,1 0,28-9,-27 6,1 1,33-2,35 5,-60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12:29.65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0 127,'661'0,"-640"-2,0-1,0-1,0 0,-1-2,1 0,-1-1,37-20,-34 17,-9 4,0 1,0 1,1 0,0 1,-1 1,18-1,91 4,6-1,-53-14,-56 9,0 1,22-2,316 3,-184 5,-138-2,-1 1,1 2,58 12,-3-1,-8-2,-40-5,0-2,83-2,8 1,-109 0,-4 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12:53.2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0 129,'0'-2,"1"1,-1 0,0 0,1 0,-1 0,1 0,-1 0,1 0,0 0,-1 0,1 0,0 1,-1-1,1 0,0 0,0 1,0-1,0 0,0 1,0-1,0 1,0-1,0 1,0 0,0-1,3 1,32-7,-32 7,45-5,-27 4,0-1,29-7,90-19,-87 18,174-21,-202 26,0 1,1 1,-1 1,1 2,-1 0,1 2,-1 1,32 7,-31-4,0-1,0-2,0 0,40-2,20 2,-68 0,0 0,-1 2,1 0,19 9,-19-7,1-1,-1 0,30 4,44-6,-66-5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8T23:09:22.2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14.27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5188 5,'-158'-2,"-176"4,261 7,0 2,-99 30,117-27,14-6,-1-1,0-2,-1-2,1-2,-75-8,89 3,1-2,-43-14,44 12,-1 0,-45-6,-210 10,149 7,64-3,0-3,-73-13,56 6,-1 4,-127 7,71 2,-1963-3,2069 2,0 2,-46 10,25-3,-5 3,42-9,0 0,-29 2,25-6,6-1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15.6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27.88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1.0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1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2.1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19T13:05:32.5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ACB58E-6C07-42DD-AEEC-8770F491C342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9F6FD-3EBF-422F-BA4C-2EA84C723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32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84913-1F8E-4F74-9F4B-BACC4117B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46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Colleagues in clinical settings  - limited time , jargon , individual care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684913-1F8E-4F74-9F4B-BACC4117BC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48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AE19E-3778-4F7B-B2DB-3CD72271E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52C800-0956-4BDB-8A2E-B1938F06A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C1803-E832-4EA5-BB23-6E667E7C3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AE417-274C-41B6-9A45-B91F50A91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D9B8D-915B-4463-8C7B-416DB509F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04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F921-4526-41DF-9A7B-40DDA119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7B6719-DBB8-4725-BC32-F0629DD4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EC544-A41C-4CD6-8E2E-0CBA112D5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F7CA6-8CFC-4A6D-98A0-0202C5761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B30E-FDAD-4190-8D79-7D9761FB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4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AC3031-6FF8-4C06-97FD-77A1ED9D8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D02A30-6E93-4D14-8983-9192E6F4C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E8898-2DC4-49D1-8362-ADDFF831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2074F-20C8-480F-9DDC-BAF80F8F4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C97DD-A6B3-4C1D-BE0B-B1E47A35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86EDC-A769-4E46-A119-8511BD19A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182F0-C46B-4B87-AA95-27B2C841A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C0EE1-3323-4FBA-BEF9-BDF8ACB7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FC3C-C2CC-46C1-B947-2AB82EBD5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BEC8D-951C-47DF-8E3D-F8383E2E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1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6884-05ED-4633-BC93-CCEFB6D80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7A7C2-623B-42CF-B3CA-0FFB5E59C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5DE63-E05D-4233-A2E5-F667BAAA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6A317-9914-4FA6-A15B-1E3F02E75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6A2F5-0403-41FF-8841-528994E3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9C56-87A8-4865-992D-3C14B251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44511-CCE0-43DC-A36F-E61E3FE0C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00794-6CD1-4162-A972-67258915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50BFB-C20A-43ED-88D3-5E7AF888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22CAF-117C-4536-94FF-3168C5B3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38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E6F08-6069-445E-B2E7-11CD3093D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D190E-8CC8-4BDD-BCB9-AD7EFFF36E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05103-82FB-4ED6-986D-413A2E501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BB7D9-A5A1-4584-8F52-04D5B30D6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F9DB8-8590-49E0-840B-9F0D003A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42E3FB-189F-48FD-95CF-F5B755568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6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39627-38C9-4A06-BEAD-F754407E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35C0-1313-477A-8443-666BD0FDA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C98AB-A1C0-49C7-87D5-9172E5631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8057FC-A013-4F41-AE96-91B2460515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01B67-2843-45E7-BCAD-B1B97C18D8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08D66-0282-4123-A7B1-5DFEAE261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CF8D0D-4C82-4916-9A9D-D290352E0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067093-4E5B-4CFC-AB87-FEE84992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0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4CE08-FE7E-45F9-BC83-15DA0D79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F927C-687E-4D5A-86EA-4EAE87407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76685-C07D-4F62-8A7B-E21DBEBA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71C2C-3698-4554-BA0F-F3427F21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59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F0846E-FEF9-4AA1-96E1-9F533160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5B2443-D011-48DE-A814-CA1FCA67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F9D464-AD33-4FDD-8702-E2F647DC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00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D344A-E756-4B10-A3CA-71823950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F666F-24C1-4570-B01D-5FCFB3DEA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50DFD-B31F-4E0B-815C-09674CB5D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06DF2-286A-478F-B6E2-121C82EA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58BA6-4AB1-4029-96B8-993EA8C14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4653C-8450-4E09-8FC3-D115D98C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5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5B8DF-BC5E-47E5-8666-CE7436430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95CCE-B532-4628-8FF8-FD853DF4C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D6700-ADEC-44E1-B39E-26A36BC5D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F0807-CE6A-46FC-ACD9-EEA96D3E2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2D501-A87C-4854-BD55-3B96A63E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99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D3FA6-E53D-4025-B258-A08CB478D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2B621E-890F-400F-A8F8-F0655B87F2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E4431-6D27-401A-BB10-6D28162E6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0C67A-7D1E-4E05-9581-78FBBC6C4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23076-7E4B-4637-9D45-303209EC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F6C59-FA3A-4987-81AC-BA36A8841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939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29C8-E7BC-45E0-99BC-4B20422A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80F9B-8DE0-4D0C-AFCE-D4EE43B53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6A47C-DB0B-4FE6-A952-ECA28FD80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25919-9AF6-4B73-B43C-204541B6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3BFD8-B30D-490A-BAEB-75B39281F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10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517F5F-1C17-4A33-87C2-25526BFFF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EBCFA-8EA5-44A5-B473-52ABF1186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1C185-3D58-48E2-B777-21124818D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62955-1496-4C15-93BC-DAE7CFA1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E4DCF-BEA5-428B-8FDB-83A7B8EB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5C60C-8E7D-406E-88C8-F75D2E0E5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33925-7A09-48B5-AA5C-D043BD42C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ED6A1-1F60-45DE-9D3B-F320B72C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E38EC-7D22-4D9D-AC23-76170EE6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819BE-F0CC-4F8C-A9F2-09291813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754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F1FB1-C27D-4D48-8FCF-2A0E7A2DC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EACB6-C2A9-44AA-8455-4E30E884A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3A114-1DAE-44FA-967C-37701C58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F44E2-7878-4A80-BA1E-231B4233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E93BC-6153-4FCE-A6CF-E5C395E5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56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8EDDF-40A7-4604-819A-70177253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5BB27-15A3-45DB-9956-074C02F38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B1E69-CD30-41C2-931B-960FD9A0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9D214-C4D7-43C5-9A49-7D430D89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D94D8-F9DA-4952-96CB-A8709987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02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3B63A-E5FA-4E7B-9DF0-EB5B2767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BACA1-0A44-49B4-8893-0C105FB593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82303-58DE-422C-B8E9-BEF7F1DF0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9EC70-1BBE-47B5-B707-F541BFFC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229B9-6EB9-48E1-942C-E0BD39F3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885A7-44FB-488C-ADA7-5CF6D802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02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5ABF0-22D2-42AC-A7AF-87137A23D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3003C-D961-4436-8D74-C66F3ED68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CFA3A-E80E-4586-9642-2A4271FC4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62FC24-F689-41B2-BB71-F040B1483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90AFA3-3FF4-4FE9-97AE-18C21DF60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860CB7-6D4F-4D1C-934B-BBE726FD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E122EC-2FDF-4A54-A2B4-0085797A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EBB04B-4EDF-4790-AA28-2FF78A87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47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5E80-D981-4481-AA09-EF265550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6E3F68-10EE-45FD-AA4F-4E99A3555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32585-618C-430C-A420-9F38DB4F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8854D-233C-4603-8015-5BC791FD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22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CBB31-AE15-4572-935B-9F807E49A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60A79E-6810-4E76-A15D-DB5D9858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8575C4-CA2A-4279-8905-47F3AFEF0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58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24F7B-8D77-40F2-86FA-EEFF63EAD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F0CBB-8685-45E3-BA03-7AFC40CDE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A0C19-F2C6-40AB-9CF0-3BA0182A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174FC-E93E-4F81-AC9A-9A3C579E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3906B-C922-429B-8182-E167EA465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69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383F3-B9B0-4E15-89C4-80F7B87B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83E8-A3E4-4C79-A994-4386FB9F8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956AFD-9168-46DA-ADE1-1BB9652ED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A1DAD-3E76-4A67-9F8A-77DE0E4B7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76D21-B4DA-4FFD-8E11-A07834195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42135-5155-48F1-B68E-D9821D7F5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05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D43F5-4B35-4C92-8559-AD815ED0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9E0E7-A895-40D5-9F80-11200981D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97540-E0FF-4D8F-98F8-C30DBCEB7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9DF9E-DEAE-49EB-A052-675DFCAC1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C09A4D-21A3-4BAA-8A1D-331950FA7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0D2C1-5CA6-40A8-8946-A8BF6E6C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5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55947-58D6-4A1C-8A09-64FF9B8EA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75EE5-BFD3-45D6-B3DC-A8F7D40A6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B891B-D58E-4295-BB2D-3EB79A3C4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D053A-7548-413E-BA48-CF7457ED8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C7425-BDBC-4B31-BEA2-F0B03D9B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36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2A5FC0-FEE2-48D4-BD44-2985F9CCC4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7268DF-38C1-4361-B76E-0B7E302F7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44FE0-6BA3-496B-BFE1-E847F9B6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1F118-49AC-4E07-A743-A0F484866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9C4D-594E-4793-9EA7-B1160E6F0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68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36A16-108A-4ACD-9FA5-749FABAF3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9654F-29EC-4252-B0AB-3EC46121C7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1EB1F-E623-4C62-90CC-CDD2086B8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2EDE9-312F-4E7C-98A5-872A2D55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742CC-DB6C-4360-B6D7-F7C03609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1EF9D-6F8A-4E01-A85D-3C61440A7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35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6888A-CA1C-4194-865A-6F6D1203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3A026-A64C-457C-80A0-CECFE95C1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1EDBDF-6FF9-4143-AE72-C252C7704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D8759-C9B4-4DE9-AEA9-5A7D44485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FDEFC0-8952-46C0-8AB1-9003DA6AD4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170A9-8AC9-44D3-826A-872465A2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02D38D-5B51-476D-9209-BDD2C03AF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B9820B-AEEE-46BE-A46D-9973DDA13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96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0378-7C1D-4C5C-8D19-58463C05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BB6F21-8196-48CA-A042-835394F9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16EF0E-745A-4E2F-A233-33E2E3B52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73E41F-673B-4358-B677-054BEEF2F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4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693AA-A9A8-4384-B8A5-54B3E922D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91B06C-BE93-4DD3-866A-DF8FF31C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84E7D-8844-43A8-8221-FC5C9B36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0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41E4-9EFE-4E01-8522-AFF26ADF2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93683-19CF-4AF2-94B4-924B0A549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936BBE-8332-4F30-B0D9-5E31FCC9E5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E6C331-2B5A-4A4D-A5B8-A4E28785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D63E3-9CDD-433C-B2C0-E5884880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A655B-8B73-4CB8-A5A3-30B57DA2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0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36966-7B82-4724-A0C5-A1BDB0AA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901CD-6276-4137-A434-36CBB724BF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6B382-46ED-42F2-A67F-ED99FDD0E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BCC4B9-2FAE-46A2-A589-E09DDFFB9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30928-F043-479F-BA7E-CA47253B4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EA516-67A4-44CC-8593-41955E08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31627B-009A-44AA-9AEB-7A2FBC74F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D9803-D0E9-4142-B40F-04F3648C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B306F-7752-4A35-BEA2-EF57B9A7E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B3E8F-3FC1-4CCA-AE47-31808D45C9AD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E24B4-C08F-4E20-8152-1423EFD6E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31793-F382-4506-AAED-444C249A6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7272-8590-42BA-9164-6B6E36901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6371C-E45A-4C52-BF65-BCED7ABE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6A56E-9572-4E1E-AA31-0C0C8530A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40D59-9C36-4C05-A6F2-D032EE57B2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0FD08-EEFA-4FA1-9EA7-13C8EF7933CF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A413B-D0F1-4FE7-8D76-0FA545A987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E295A-32BC-4E21-9528-45A4304D7D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2CC88-2BAA-4E4A-9AE2-3BC7D4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8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7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078B18-A003-4C40-8E34-8D0BD1A2E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89DE5-B99F-4A2F-87E1-FD5CDFE80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1F1F-7E79-45F2-9B72-7B2D1A9EB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26AD2-89BC-4964-9BA9-B2300EB36BBA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5E5C1-EC0C-4184-8D71-CF65F900D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32221-E220-4FDE-A6C4-801BBA616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6B88-D4F2-4FE0-B741-02D37449C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6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lavey@illinois.edu" TargetMode="External"/><Relationship Id="rId4" Type="http://schemas.openxmlformats.org/officeDocument/2006/relationships/hyperlink" Target="https://nursemanifest.com/2017/02/27/the-ethics-of-nurses-being-political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eg"/><Relationship Id="rId4" Type="http://schemas.openxmlformats.org/officeDocument/2006/relationships/image" Target="../media/image26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customXml" Target="../ink/ink2.xml"/><Relationship Id="rId4" Type="http://schemas.openxmlformats.org/officeDocument/2006/relationships/image" Target="../media/image2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10.xml"/><Relationship Id="rId18" Type="http://schemas.openxmlformats.org/officeDocument/2006/relationships/image" Target="../media/image34.tmp"/><Relationship Id="rId26" Type="http://schemas.openxmlformats.org/officeDocument/2006/relationships/image" Target="../media/image40.png"/><Relationship Id="rId3" Type="http://schemas.openxmlformats.org/officeDocument/2006/relationships/image" Target="../media/image33.tmp"/><Relationship Id="rId21" Type="http://schemas.openxmlformats.org/officeDocument/2006/relationships/image" Target="../media/image38.png"/><Relationship Id="rId7" Type="http://schemas.openxmlformats.org/officeDocument/2006/relationships/image" Target="../media/image35.png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25" Type="http://schemas.openxmlformats.org/officeDocument/2006/relationships/customXml" Target="../ink/ink17.xml"/><Relationship Id="rId2" Type="http://schemas.openxmlformats.org/officeDocument/2006/relationships/image" Target="../media/image32.tmp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customXml" Target="../ink/ink8.xml"/><Relationship Id="rId24" Type="http://schemas.openxmlformats.org/officeDocument/2006/relationships/image" Target="../media/image39.png"/><Relationship Id="rId5" Type="http://schemas.openxmlformats.org/officeDocument/2006/relationships/image" Target="../media/image34.png"/><Relationship Id="rId15" Type="http://schemas.openxmlformats.org/officeDocument/2006/relationships/customXml" Target="../ink/ink12.xml"/><Relationship Id="rId10" Type="http://schemas.openxmlformats.org/officeDocument/2006/relationships/customXml" Target="../ink/ink7.xml"/><Relationship Id="rId19" Type="http://schemas.openxmlformats.org/officeDocument/2006/relationships/image" Target="../media/image35.tmp"/><Relationship Id="rId4" Type="http://schemas.openxmlformats.org/officeDocument/2006/relationships/customXml" Target="../ink/ink3.xml"/><Relationship Id="rId9" Type="http://schemas.openxmlformats.org/officeDocument/2006/relationships/customXml" Target="../ink/ink6.xml"/><Relationship Id="rId14" Type="http://schemas.openxmlformats.org/officeDocument/2006/relationships/customXml" Target="../ink/ink11.xml"/><Relationship Id="rId22" Type="http://schemas.openxmlformats.org/officeDocument/2006/relationships/customXml" Target="../ink/ink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on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Category:Inhaler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mp"/><Relationship Id="rId4" Type="http://schemas.openxmlformats.org/officeDocument/2006/relationships/image" Target="../media/image9.tm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ile:US-WhiteHouse-Logo.sv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A1A8B577-5815-4F4D-8876-15730B5A4D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045" r="6066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B9996F-F6EE-4DF7-BA7D-9CDCE4E78C64}"/>
              </a:ext>
            </a:extLst>
          </p:cNvPr>
          <p:cNvSpPr/>
          <p:nvPr/>
        </p:nvSpPr>
        <p:spPr>
          <a:xfrm>
            <a:off x="269523" y="4393047"/>
            <a:ext cx="5089877" cy="102166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Climate Change and Health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Legal and Policy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Perspectives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7BC1C8-B372-4400-AE90-813E1026656D}"/>
              </a:ext>
            </a:extLst>
          </p:cNvPr>
          <p:cNvSpPr/>
          <p:nvPr/>
        </p:nvSpPr>
        <p:spPr>
          <a:xfrm>
            <a:off x="9436100" y="5414707"/>
            <a:ext cx="2613332" cy="12453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Warren Lavey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April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lavey@illinois.edu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23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FD57EB2-77EC-47F6-81D6-E42D7D94FE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6" b="6985"/>
          <a:stretch/>
        </p:blipFill>
        <p:spPr>
          <a:xfrm>
            <a:off x="6766087" y="76196"/>
            <a:ext cx="5300419" cy="6705608"/>
          </a:xfrm>
          <a:prstGeom prst="rect">
            <a:avLst/>
          </a:prstGeom>
        </p:spPr>
      </p:pic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683DE19-884D-4B8F-9555-36D32E3E2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181"/>
            <a:ext cx="6536387" cy="4275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15890E-ADAC-48A3-A369-1B97852E1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08" y="6084189"/>
            <a:ext cx="3237783" cy="77381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F3A7142-163B-4F73-856D-8CAFF8D99941}"/>
              </a:ext>
            </a:extLst>
          </p:cNvPr>
          <p:cNvSpPr/>
          <p:nvPr/>
        </p:nvSpPr>
        <p:spPr>
          <a:xfrm>
            <a:off x="419100" y="134924"/>
            <a:ext cx="4267200" cy="142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2. Influencers</a:t>
            </a:r>
          </a:p>
        </p:txBody>
      </p:sp>
    </p:spTree>
    <p:extLst>
      <p:ext uri="{BB962C8B-B14F-4D97-AF65-F5344CB8AC3E}">
        <p14:creationId xmlns:p14="http://schemas.microsoft.com/office/powerpoint/2010/main" val="3930437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ign, track&#10;&#10;Description automatically generated">
            <a:extLst>
              <a:ext uri="{FF2B5EF4-FFF2-40B4-BE49-F238E27FC236}">
                <a16:creationId xmlns:a16="http://schemas.microsoft.com/office/drawing/2014/main" id="{90CF163C-5535-46E2-A3B4-6BCB51341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7763958" cy="3400460"/>
          </a:xfrm>
          <a:prstGeom prst="rect">
            <a:avLst/>
          </a:prstGeom>
        </p:spPr>
      </p:pic>
      <p:pic>
        <p:nvPicPr>
          <p:cNvPr id="5" name="Picture 4" descr="A picture containing person, little, holding, small&#10;&#10;Description automatically generated">
            <a:extLst>
              <a:ext uri="{FF2B5EF4-FFF2-40B4-BE49-F238E27FC236}">
                <a16:creationId xmlns:a16="http://schemas.microsoft.com/office/drawing/2014/main" id="{C6984FD7-7975-4B9F-A33B-039B7F5EC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42" y="3114152"/>
            <a:ext cx="7763958" cy="3743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27BA6-035E-4F0B-A9A9-5717592195F9}"/>
              </a:ext>
            </a:extLst>
          </p:cNvPr>
          <p:cNvSpPr/>
          <p:nvPr/>
        </p:nvSpPr>
        <p:spPr>
          <a:xfrm>
            <a:off x="444499" y="4141525"/>
            <a:ext cx="3560221" cy="1103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Lead by example</a:t>
            </a:r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678CF372-D6B3-41B6-BAE3-FDDBEED7EC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067" y="671775"/>
            <a:ext cx="3368933" cy="316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5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91" y="82813"/>
            <a:ext cx="5193824" cy="669237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C2A8E5-3F9D-415B-81E6-9CA571E3CE76}"/>
              </a:ext>
            </a:extLst>
          </p:cNvPr>
          <p:cNvSpPr/>
          <p:nvPr/>
        </p:nvSpPr>
        <p:spPr>
          <a:xfrm>
            <a:off x="685801" y="1580334"/>
            <a:ext cx="4866310" cy="51948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Ensuring Environmentally Sustainable Community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“Promoting environmental health requires monitoring conditions, preparing for emergencies, and reducing activities that impair the sustainability of our community’s environment.”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069098-014C-413B-AF1B-6DE7D275CA67}"/>
              </a:ext>
            </a:extLst>
          </p:cNvPr>
          <p:cNvSpPr/>
          <p:nvPr/>
        </p:nvSpPr>
        <p:spPr>
          <a:xfrm>
            <a:off x="207718" y="26368"/>
            <a:ext cx="4351582" cy="142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3. Local Plans</a:t>
            </a:r>
          </a:p>
        </p:txBody>
      </p:sp>
    </p:spTree>
    <p:extLst>
      <p:ext uri="{BB962C8B-B14F-4D97-AF65-F5344CB8AC3E}">
        <p14:creationId xmlns:p14="http://schemas.microsoft.com/office/powerpoint/2010/main" val="308680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B40A89F-290A-48E6-8B7B-7F214EA02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37" y="101600"/>
            <a:ext cx="5399995" cy="66767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92F3CA-1052-4088-A668-C608D3821023}"/>
              </a:ext>
            </a:extLst>
          </p:cNvPr>
          <p:cNvSpPr/>
          <p:nvPr/>
        </p:nvSpPr>
        <p:spPr>
          <a:xfrm>
            <a:off x="6096000" y="1409700"/>
            <a:ext cx="5702300" cy="3860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chemeClr val="tx1"/>
                </a:solidFill>
              </a:rPr>
              <a:t>“This CHNA recognizes the need for mitigation strategies (i.e. reducing the human impact on the climate), as well as adaptation and resilience-building strategies (i.e. weatherizing homes of low-income individuals, increasing urban area green spaces, and increasing the capacity of community organizations to respond to climate-related needs).”</a:t>
            </a:r>
          </a:p>
        </p:txBody>
      </p:sp>
    </p:spTree>
    <p:extLst>
      <p:ext uri="{BB962C8B-B14F-4D97-AF65-F5344CB8AC3E}">
        <p14:creationId xmlns:p14="http://schemas.microsoft.com/office/powerpoint/2010/main" val="428505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175C13C2-E53C-4854-894F-FFEB907B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6537" cy="4892464"/>
          </a:xfrm>
          <a:prstGeom prst="rect">
            <a:avLst/>
          </a:prstGeom>
        </p:spPr>
      </p:pic>
      <p:pic>
        <p:nvPicPr>
          <p:cNvPr id="2050" name="Picture 2" descr="BRACE Infographic">
            <a:extLst>
              <a:ext uri="{FF2B5EF4-FFF2-40B4-BE49-F238E27FC236}">
                <a16:creationId xmlns:a16="http://schemas.microsoft.com/office/drawing/2014/main" id="{830B8A7F-923C-48F2-AB35-56A0FD8E4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4406900"/>
            <a:ext cx="2451100" cy="245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imeline&#10;&#10;Description automatically generated with low confidence">
            <a:extLst>
              <a:ext uri="{FF2B5EF4-FFF2-40B4-BE49-F238E27FC236}">
                <a16:creationId xmlns:a16="http://schemas.microsoft.com/office/drawing/2014/main" id="{5C4D71A2-7C24-4953-8EAA-557431314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5" b="6061"/>
          <a:stretch/>
        </p:blipFill>
        <p:spPr>
          <a:xfrm>
            <a:off x="5270837" y="0"/>
            <a:ext cx="6299418" cy="3848100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DEB64CC-0610-4B9D-90B2-C85A3707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211" y="2768600"/>
            <a:ext cx="328467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CA9C96-3DBE-4FFF-839A-44845F71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80" y="172611"/>
            <a:ext cx="5953124" cy="1357545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4DB411C-DEF7-40FB-8482-8D8B09A87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57" y="1611545"/>
            <a:ext cx="9847594" cy="5180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792221A-6DF5-4217-8631-FA8032D0FE03}"/>
              </a:ext>
            </a:extLst>
          </p:cNvPr>
          <p:cNvSpPr/>
          <p:nvPr/>
        </p:nvSpPr>
        <p:spPr>
          <a:xfrm>
            <a:off x="175849" y="3534762"/>
            <a:ext cx="1841500" cy="8608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Sign 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D73DCF-8416-4618-8C3A-40FF6435C42D}"/>
              </a:ext>
            </a:extLst>
          </p:cNvPr>
          <p:cNvSpPr/>
          <p:nvPr/>
        </p:nvSpPr>
        <p:spPr>
          <a:xfrm>
            <a:off x="207718" y="26368"/>
            <a:ext cx="4014326" cy="142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3. Legislative Advocacy</a:t>
            </a:r>
          </a:p>
        </p:txBody>
      </p:sp>
    </p:spTree>
    <p:extLst>
      <p:ext uri="{BB962C8B-B14F-4D97-AF65-F5344CB8AC3E}">
        <p14:creationId xmlns:p14="http://schemas.microsoft.com/office/powerpoint/2010/main" val="2235275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6F7A98-489A-46B4-93A7-B73996BE4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18"/>
            <a:ext cx="11779045" cy="6724764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92380DB-1D97-4DEC-AE7E-5503EDABC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2314" r="8496" b="1331"/>
          <a:stretch/>
        </p:blipFill>
        <p:spPr>
          <a:xfrm>
            <a:off x="10252364" y="2020528"/>
            <a:ext cx="1939636" cy="207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76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EB1F-F313-4E8D-AD9F-7919E9017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22" y="144805"/>
            <a:ext cx="5752541" cy="966964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 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C20177A-9C99-4429-9F6D-CAB0A0D07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" y="383778"/>
            <a:ext cx="12148166" cy="5591592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9F1908A-31B9-4CFA-88C6-5E625980B217}"/>
                  </a:ext>
                </a:extLst>
              </p14:cNvPr>
              <p14:cNvContentPartPr/>
              <p14:nvPr/>
            </p14:nvContentPartPr>
            <p14:xfrm>
              <a:off x="9562449" y="4447468"/>
              <a:ext cx="2236320" cy="54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9F1908A-31B9-4CFA-88C6-5E625980B21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08449" y="4339468"/>
                <a:ext cx="234396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5F8EB67-2B62-4A7D-8F23-A143D83E7461}"/>
                  </a:ext>
                </a:extLst>
              </p14:cNvPr>
              <p14:cNvContentPartPr/>
              <p14:nvPr/>
            </p14:nvContentPartPr>
            <p14:xfrm>
              <a:off x="7554369" y="6622228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5F8EB67-2B62-4A7D-8F23-A143D83E74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00729" y="6514228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917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F992F70-5F63-4438-A254-2D93AED50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" y="2413562"/>
            <a:ext cx="4750973" cy="429768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E85689B-FF4B-4B78-B6EE-484430F11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88" y="36122"/>
            <a:ext cx="4772066" cy="23774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D67F0B-1062-4FC3-8BEE-9F0DEF1DA586}"/>
                  </a:ext>
                </a:extLst>
              </p14:cNvPr>
              <p14:cNvContentPartPr/>
              <p14:nvPr/>
            </p14:nvContentPartPr>
            <p14:xfrm>
              <a:off x="84876" y="2696396"/>
              <a:ext cx="1867680" cy="37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D67F0B-1062-4FC3-8BEE-9F0DEF1DA5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236" y="2588756"/>
                <a:ext cx="197532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0970806-60EF-49AA-AFC7-0B7E11F98199}"/>
                  </a:ext>
                </a:extLst>
              </p14:cNvPr>
              <p14:cNvContentPartPr/>
              <p14:nvPr/>
            </p14:nvContentPartPr>
            <p14:xfrm>
              <a:off x="6208476" y="2065316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0970806-60EF-49AA-AFC7-0B7E11F9819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4476" y="195767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B662FCD-7FDA-460C-9258-3FD658BB599B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B662FCD-7FDA-460C-9258-3FD658BB59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CD0887A-6B74-4950-8DE8-648C942965CD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CD0887A-6B74-4950-8DE8-648C942965C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F050A02-D16A-424A-871F-69EA36346CA5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F050A02-D16A-424A-871F-69EA36346CA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B1B037-EDA2-48D9-9471-740BD3425DDD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B1B037-EDA2-48D9-9471-740BD3425D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79C80B4-09C9-4497-93CB-0F298C29E896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79C80B4-09C9-4497-93CB-0F298C29E89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CB65289-0A55-4B48-807A-4DDB76B1ED74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CB65289-0A55-4B48-807A-4DDB76B1ED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4D5CDAC-73E1-4E18-967E-2C5D9D0A013B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4D5CDAC-73E1-4E18-967E-2C5D9D0A01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B53A64C-95E5-463B-9878-75503962967C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B53A64C-95E5-463B-9878-75503962967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642A8B6-0EF8-4C2F-8D34-44798ABCD1C0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642A8B6-0EF8-4C2F-8D34-44798ABCD1C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97BA10C-D790-44F2-BCB1-B5B2EA47329A}"/>
                  </a:ext>
                </a:extLst>
              </p14:cNvPr>
              <p14:cNvContentPartPr/>
              <p14:nvPr/>
            </p14:nvContentPartPr>
            <p14:xfrm>
              <a:off x="8488716" y="2517116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97BA10C-D790-44F2-BCB1-B5B2EA4732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35076" y="2409116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23A8F62A-1E5A-4617-9FEE-FE2E5E38E6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843" y="36122"/>
            <a:ext cx="5196063" cy="4297680"/>
          </a:xfrm>
          <a:prstGeom prst="rect">
            <a:avLst/>
          </a:prstGeom>
        </p:spPr>
      </p:pic>
      <p:pic>
        <p:nvPicPr>
          <p:cNvPr id="24" name="Picture 2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206A4844-6C8F-47F1-A721-9E38801BBAD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655" y="3876602"/>
            <a:ext cx="5174251" cy="2834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73A8472-8450-4BF9-9A57-0519705F375B}"/>
                  </a:ext>
                </a:extLst>
              </p14:cNvPr>
              <p14:cNvContentPartPr/>
              <p14:nvPr/>
            </p14:nvContentPartPr>
            <p14:xfrm>
              <a:off x="8861316" y="4232516"/>
              <a:ext cx="483840" cy="259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73A8472-8450-4BF9-9A57-0519705F37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07316" y="4124516"/>
                <a:ext cx="59148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1164B749-373F-4F4C-B995-D763F6979E7D}"/>
                  </a:ext>
                </a:extLst>
              </p14:cNvPr>
              <p14:cNvContentPartPr/>
              <p14:nvPr/>
            </p14:nvContentPartPr>
            <p14:xfrm>
              <a:off x="6197316" y="6162836"/>
              <a:ext cx="977040" cy="460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1164B749-373F-4F4C-B995-D763F6979E7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143316" y="6054836"/>
                <a:ext cx="108468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DA5C46A-06CE-41B4-B006-1036E1724BB6}"/>
                  </a:ext>
                </a:extLst>
              </p14:cNvPr>
              <p14:cNvContentPartPr/>
              <p14:nvPr/>
            </p14:nvContentPartPr>
            <p14:xfrm>
              <a:off x="8917836" y="6150956"/>
              <a:ext cx="540720" cy="46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DA5C46A-06CE-41B4-B006-1036E1724BB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863836" y="6043316"/>
                <a:ext cx="648360" cy="2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72941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23FDC74-8EB5-43FD-9620-5DD1C6B1B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8" y="0"/>
            <a:ext cx="102870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38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43B1F-D54F-4BA2-AC7F-CCB31EB4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30" y="250826"/>
            <a:ext cx="11282516" cy="591504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n-lt"/>
              </a:rPr>
              <a:t>Climate Law and Policy for Healthcare Professionals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0DB2A-A094-48D7-BB2F-116B836D6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322" y="1737510"/>
            <a:ext cx="10188677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3200" dirty="0"/>
              <a:t>Frontlines 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Influencers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Local plans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Legislative advocacy</a:t>
            </a:r>
          </a:p>
        </p:txBody>
      </p:sp>
      <p:pic>
        <p:nvPicPr>
          <p:cNvPr id="5" name="Picture 4" descr="A person with his mouth open&#10;&#10;Description automatically generated with low confidence">
            <a:extLst>
              <a:ext uri="{FF2B5EF4-FFF2-40B4-BE49-F238E27FC236}">
                <a16:creationId xmlns:a16="http://schemas.microsoft.com/office/drawing/2014/main" id="{BAFE6D58-77D7-43AE-8EBA-667A8A528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8200" y="1006473"/>
            <a:ext cx="7543801" cy="5486401"/>
          </a:xfrm>
          <a:prstGeom prst="rect">
            <a:avLst/>
          </a:prstGeom>
        </p:spPr>
      </p:pic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DF69BEA-0105-487A-A772-EFC303858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535" y="5082375"/>
            <a:ext cx="3040643" cy="173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01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05DE233-6C85-4CDE-AF67-9B358274C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9" y="0"/>
            <a:ext cx="5743074" cy="688706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827179-9FFA-4388-8CE2-6BAA093D3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28" y="-17357"/>
            <a:ext cx="5416283" cy="686970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8B59D7-2DEE-4623-9431-69C7E102D6CE}"/>
              </a:ext>
            </a:extLst>
          </p:cNvPr>
          <p:cNvSpPr/>
          <p:nvPr/>
        </p:nvSpPr>
        <p:spPr>
          <a:xfrm>
            <a:off x="2464905" y="958218"/>
            <a:ext cx="2107096" cy="367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Introductions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B52E63-7F45-46AB-9590-D824F3E16D36}"/>
              </a:ext>
            </a:extLst>
          </p:cNvPr>
          <p:cNvSpPr/>
          <p:nvPr/>
        </p:nvSpPr>
        <p:spPr>
          <a:xfrm>
            <a:off x="8839201" y="5562600"/>
            <a:ext cx="2120348" cy="73218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 for action by legislator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5F3B8B-A670-45F2-8629-4DB2569DEC91}"/>
              </a:ext>
            </a:extLst>
          </p:cNvPr>
          <p:cNvSpPr/>
          <p:nvPr/>
        </p:nvSpPr>
        <p:spPr>
          <a:xfrm>
            <a:off x="2796210" y="3498576"/>
            <a:ext cx="2491408" cy="6626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Physicians’ commitment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C1111-BEF6-4D68-BC71-8CC74BAC05AC}"/>
              </a:ext>
            </a:extLst>
          </p:cNvPr>
          <p:cNvSpPr/>
          <p:nvPr/>
        </p:nvSpPr>
        <p:spPr>
          <a:xfrm>
            <a:off x="3251666" y="5128591"/>
            <a:ext cx="2491407" cy="56781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Policy action agenda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615448-E79B-4A79-851A-08DDA87E7759}"/>
              </a:ext>
            </a:extLst>
          </p:cNvPr>
          <p:cNvSpPr/>
          <p:nvPr/>
        </p:nvSpPr>
        <p:spPr>
          <a:xfrm>
            <a:off x="6448928" y="4055165"/>
            <a:ext cx="1462619" cy="6361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stories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7C35F1-F5E0-40CF-8CCD-4C6C3F85B1D5}"/>
              </a:ext>
            </a:extLst>
          </p:cNvPr>
          <p:cNvSpPr/>
          <p:nvPr/>
        </p:nvSpPr>
        <p:spPr>
          <a:xfrm>
            <a:off x="6710117" y="563217"/>
            <a:ext cx="1497862" cy="6361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Benefits of actions</a:t>
            </a:r>
          </a:p>
        </p:txBody>
      </p:sp>
    </p:spTree>
    <p:extLst>
      <p:ext uri="{BB962C8B-B14F-4D97-AF65-F5344CB8AC3E}">
        <p14:creationId xmlns:p14="http://schemas.microsoft.com/office/powerpoint/2010/main" val="1325671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edside teaching rounds">
            <a:extLst>
              <a:ext uri="{FF2B5EF4-FFF2-40B4-BE49-F238E27FC236}">
                <a16:creationId xmlns:a16="http://schemas.microsoft.com/office/drawing/2014/main" id="{7A087FDB-0E71-4932-B861-2B7A14EA0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96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861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D074CE-5D35-4204-A57B-A3F18E298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593" y="3235654"/>
            <a:ext cx="5483407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586936-56B3-4AAE-8E0F-46202B266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087" y="0"/>
            <a:ext cx="5760720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8F2FF-EE8D-43E2-BDA7-019C953D8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287"/>
            <a:ext cx="5837129" cy="29185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46795F-EE5C-4458-9A35-3E7313723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8" y="3202161"/>
            <a:ext cx="5383583" cy="3577552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33F046-89A0-4E23-A4D7-D25B2990C45D}"/>
              </a:ext>
            </a:extLst>
          </p:cNvPr>
          <p:cNvSpPr/>
          <p:nvPr/>
        </p:nvSpPr>
        <p:spPr>
          <a:xfrm>
            <a:off x="3187700" y="2752078"/>
            <a:ext cx="6489700" cy="11090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Healthcare professionals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cannot save us from our foolishness.</a:t>
            </a:r>
          </a:p>
        </p:txBody>
      </p:sp>
    </p:spTree>
    <p:extLst>
      <p:ext uri="{BB962C8B-B14F-4D97-AF65-F5344CB8AC3E}">
        <p14:creationId xmlns:p14="http://schemas.microsoft.com/office/powerpoint/2010/main" val="271885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healthcare professional in a mask giving a vaccine to an adult woman in a mask">
            <a:extLst>
              <a:ext uri="{FF2B5EF4-FFF2-40B4-BE49-F238E27FC236}">
                <a16:creationId xmlns:a16="http://schemas.microsoft.com/office/drawing/2014/main" id="{9FCCE008-E0CB-4698-A2B5-90FB65DBD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713" r="95" b="3252"/>
          <a:stretch/>
        </p:blipFill>
        <p:spPr bwMode="auto">
          <a:xfrm>
            <a:off x="-2" y="0"/>
            <a:ext cx="12229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836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people sitting at a table&#10;&#10;Description automatically generated">
            <a:extLst>
              <a:ext uri="{FF2B5EF4-FFF2-40B4-BE49-F238E27FC236}">
                <a16:creationId xmlns:a16="http://schemas.microsoft.com/office/drawing/2014/main" id="{C0F73A7C-AC8B-4CEB-8C11-F74EA2E9D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7" r="600" b="5849"/>
          <a:stretch/>
        </p:blipFill>
        <p:spPr>
          <a:xfrm>
            <a:off x="0" y="0"/>
            <a:ext cx="12628388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EDBB613-DCF8-4FAE-970C-C766FD2E2484}"/>
              </a:ext>
            </a:extLst>
          </p:cNvPr>
          <p:cNvSpPr/>
          <p:nvPr/>
        </p:nvSpPr>
        <p:spPr>
          <a:xfrm>
            <a:off x="2860850" y="3595158"/>
            <a:ext cx="4549422" cy="1422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1. Frontlines</a:t>
            </a:r>
          </a:p>
        </p:txBody>
      </p:sp>
    </p:spTree>
    <p:extLst>
      <p:ext uri="{BB962C8B-B14F-4D97-AF65-F5344CB8AC3E}">
        <p14:creationId xmlns:p14="http://schemas.microsoft.com/office/powerpoint/2010/main" val="603215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erson that is eating some grass&#10;&#10;Description automatically generated">
            <a:extLst>
              <a:ext uri="{FF2B5EF4-FFF2-40B4-BE49-F238E27FC236}">
                <a16:creationId xmlns:a16="http://schemas.microsoft.com/office/drawing/2014/main" id="{48CEE0DD-89CF-40A7-B953-B84A92B3D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8" b="8391"/>
          <a:stretch/>
        </p:blipFill>
        <p:spPr>
          <a:xfrm>
            <a:off x="539790" y="0"/>
            <a:ext cx="11112420" cy="691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77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1D71483F-B2A8-4834-AEA3-235F5C0CB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904" r="507" b="11272"/>
          <a:stretch/>
        </p:blipFill>
        <p:spPr>
          <a:xfrm>
            <a:off x="-65685" y="0"/>
            <a:ext cx="12323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laying, dog, lying&#10;&#10;Description automatically generated">
            <a:extLst>
              <a:ext uri="{FF2B5EF4-FFF2-40B4-BE49-F238E27FC236}">
                <a16:creationId xmlns:a16="http://schemas.microsoft.com/office/drawing/2014/main" id="{3A5AEEB5-0A1B-4B5B-87D5-39DFBFCC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24" y="748951"/>
            <a:ext cx="5037960" cy="56692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CDCF8F-AF54-46F6-8647-375E6CA2EBF3}"/>
              </a:ext>
            </a:extLst>
          </p:cNvPr>
          <p:cNvSpPr/>
          <p:nvPr/>
        </p:nvSpPr>
        <p:spPr>
          <a:xfrm>
            <a:off x="3756376" y="73631"/>
            <a:ext cx="6841067" cy="109728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“I will prevent disease whenever I can, for prevention is preferable to cure.”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98AF9C0-2696-48CC-BA2D-2654E3F1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33" y="3860592"/>
            <a:ext cx="6655043" cy="91443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588AC42B-581E-4A65-98E1-48B800788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01357"/>
            <a:ext cx="5837426" cy="102878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9E6396C-42B1-4848-A67A-DB6D827C1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76" y="5669280"/>
            <a:ext cx="6524200" cy="7489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7493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374BE21-0320-4435-8DE0-395B282DE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6" y="41275"/>
            <a:ext cx="6816725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B0457A-C2E2-4329-9D5C-473C01054D97}"/>
              </a:ext>
            </a:extLst>
          </p:cNvPr>
          <p:cNvSpPr/>
          <p:nvPr/>
        </p:nvSpPr>
        <p:spPr>
          <a:xfrm>
            <a:off x="7127873" y="1512181"/>
            <a:ext cx="5064127" cy="387491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333333"/>
                </a:solidFill>
                <a:effectLst/>
              </a:rPr>
              <a:t>“WHO is committed to engage actively in the UN Framework on Climate Change, with member states, and relevant partners to promote effective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climate and health policies </a:t>
            </a:r>
            <a:r>
              <a:rPr lang="en-US" sz="3200" b="0" i="0" dirty="0">
                <a:solidFill>
                  <a:srgbClr val="333333"/>
                </a:solidFill>
                <a:effectLst/>
              </a:rPr>
              <a:t>which promote health protection.”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73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D4FB3F09-79F7-4DD6-A1FB-08A99121A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022" y="1240254"/>
            <a:ext cx="5953124" cy="13575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C3A601-0A6D-45CA-82B3-95055D76448C}"/>
              </a:ext>
            </a:extLst>
          </p:cNvPr>
          <p:cNvSpPr/>
          <p:nvPr/>
        </p:nvSpPr>
        <p:spPr>
          <a:xfrm>
            <a:off x="1838325" y="3106999"/>
            <a:ext cx="9155288" cy="309662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“We represent physicians, nurses, health workers, public health professionals, voluntary health organizations, and hospitals and health care systems across the U.S….  We have stepped up to confront the COVID-19 crisis. </a:t>
            </a:r>
            <a:r>
              <a:rPr lang="en-US" sz="3200" b="1" dirty="0">
                <a:solidFill>
                  <a:srgbClr val="FF0000"/>
                </a:solidFill>
              </a:rPr>
              <a:t>Now we call for urgent action to address the climate health emergency.”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6AF4AD80-085D-49FA-9B86-880ADD74D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6" y="84812"/>
            <a:ext cx="4366765" cy="152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7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806FE9-4A97-4653-B46D-546053181B38}"/>
              </a:ext>
            </a:extLst>
          </p:cNvPr>
          <p:cNvSpPr/>
          <p:nvPr/>
        </p:nvSpPr>
        <p:spPr>
          <a:xfrm>
            <a:off x="440267" y="3534128"/>
            <a:ext cx="8781344" cy="284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0A2458"/>
                </a:solidFill>
                <a:effectLst/>
              </a:rPr>
              <a:t>“Even as our Nation emerges from profound public health and economic crises borne of a pandemic, we face a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climate crisis </a:t>
            </a:r>
            <a:r>
              <a:rPr lang="en-US" sz="3200" b="0" i="0" dirty="0">
                <a:solidFill>
                  <a:srgbClr val="0A2458"/>
                </a:solidFill>
                <a:effectLst/>
              </a:rPr>
              <a:t>that threatens our people and communities,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public health </a:t>
            </a:r>
            <a:r>
              <a:rPr lang="en-US" sz="3200" b="0" i="0" dirty="0">
                <a:solidFill>
                  <a:srgbClr val="0A2458"/>
                </a:solidFill>
                <a:effectLst/>
              </a:rPr>
              <a:t>and economy, and, starkly, our ability to live on planet Earth.”  </a:t>
            </a:r>
            <a:endParaRPr lang="en-US" sz="3200" dirty="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671CE803-8400-4FDA-90C0-28FA9654F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138642"/>
            <a:ext cx="10142959" cy="1968500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E2203A1-0C88-4CF8-A7B5-E3EDCE171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51520" y="1411730"/>
            <a:ext cx="3840480" cy="2682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411791-56A0-46E7-A71A-5C5C99E6434C}"/>
              </a:ext>
            </a:extLst>
          </p:cNvPr>
          <p:cNvSpPr txBox="1"/>
          <p:nvPr/>
        </p:nvSpPr>
        <p:spPr>
          <a:xfrm>
            <a:off x="1186470" y="6858000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File:US-WhiteHouse-Logo.sv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1613893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338</Words>
  <Application>Microsoft Office PowerPoint</Application>
  <PresentationFormat>Widescreen</PresentationFormat>
  <Paragraphs>40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1_Office Theme</vt:lpstr>
      <vt:lpstr>Office Theme</vt:lpstr>
      <vt:lpstr>2_Office Theme</vt:lpstr>
      <vt:lpstr>PowerPoint Presentation</vt:lpstr>
      <vt:lpstr>Climate Law and Policy for Healthcare Professionals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Warren Lavey</dc:creator>
  <cp:lastModifiedBy>Elodie Nonguierma</cp:lastModifiedBy>
  <cp:revision>33</cp:revision>
  <dcterms:created xsi:type="dcterms:W3CDTF">2021-03-18T15:05:34Z</dcterms:created>
  <dcterms:modified xsi:type="dcterms:W3CDTF">2021-03-24T15:45:41Z</dcterms:modified>
</cp:coreProperties>
</file>