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258" r:id="rId3"/>
    <p:sldId id="259" r:id="rId4"/>
    <p:sldId id="261" r:id="rId5"/>
    <p:sldId id="260" r:id="rId6"/>
    <p:sldId id="291" r:id="rId7"/>
    <p:sldId id="265" r:id="rId8"/>
    <p:sldId id="287" r:id="rId9"/>
    <p:sldId id="284" r:id="rId10"/>
    <p:sldId id="293" r:id="rId11"/>
    <p:sldId id="278" r:id="rId12"/>
    <p:sldId id="273" r:id="rId13"/>
    <p:sldId id="285" r:id="rId14"/>
    <p:sldId id="275" r:id="rId15"/>
    <p:sldId id="264" r:id="rId16"/>
    <p:sldId id="266" r:id="rId17"/>
    <p:sldId id="288" r:id="rId18"/>
    <p:sldId id="290" r:id="rId19"/>
    <p:sldId id="267" r:id="rId20"/>
    <p:sldId id="271" r:id="rId21"/>
    <p:sldId id="269" r:id="rId22"/>
    <p:sldId id="272" r:id="rId23"/>
    <p:sldId id="277" r:id="rId24"/>
    <p:sldId id="292" r:id="rId25"/>
    <p:sldId id="276" r:id="rId26"/>
    <p:sldId id="263" r:id="rId27"/>
    <p:sldId id="279" r:id="rId28"/>
    <p:sldId id="280" r:id="rId29"/>
    <p:sldId id="282" r:id="rId30"/>
    <p:sldId id="274" r:id="rId31"/>
    <p:sldId id="289" r:id="rId32"/>
    <p:sldId id="270" r:id="rId33"/>
    <p:sldId id="283"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778" autoAdjust="0"/>
  </p:normalViewPr>
  <p:slideViewPr>
    <p:cSldViewPr>
      <p:cViewPr varScale="1">
        <p:scale>
          <a:sx n="104" d="100"/>
          <a:sy n="104" d="100"/>
        </p:scale>
        <p:origin x="1824"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026EE5-6EA6-4221-BED5-923C01E0C410}" type="datetimeFigureOut">
              <a:rPr lang="en-US" smtClean="0"/>
              <a:t>4/12/2021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191CB4-5DBD-47EB-9B43-45EB91ADA7FB}" type="slidenum">
              <a:rPr lang="en-US" smtClean="0"/>
              <a:t>‹#›</a:t>
            </a:fld>
            <a:endParaRPr lang="en-US"/>
          </a:p>
        </p:txBody>
      </p:sp>
    </p:spTree>
    <p:extLst>
      <p:ext uri="{BB962C8B-B14F-4D97-AF65-F5344CB8AC3E}">
        <p14:creationId xmlns:p14="http://schemas.microsoft.com/office/powerpoint/2010/main" val="260001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thermosetting phenol formaldehyde resin, formed from a condensation reaction of phenol with formaldehyde’</a:t>
            </a:r>
          </a:p>
          <a:p>
            <a:endParaRPr lang="en-US" dirty="0"/>
          </a:p>
          <a:p>
            <a:endParaRPr lang="en-US" dirty="0"/>
          </a:p>
        </p:txBody>
      </p:sp>
      <p:sp>
        <p:nvSpPr>
          <p:cNvPr id="4" name="Slide Number Placeholder 3"/>
          <p:cNvSpPr>
            <a:spLocks noGrp="1"/>
          </p:cNvSpPr>
          <p:nvPr>
            <p:ph type="sldNum" sz="quarter" idx="10"/>
          </p:nvPr>
        </p:nvSpPr>
        <p:spPr/>
        <p:txBody>
          <a:bodyPr/>
          <a:lstStyle/>
          <a:p>
            <a:fld id="{40191CB4-5DBD-47EB-9B43-45EB91ADA7FB}" type="slidenum">
              <a:rPr lang="en-US" smtClean="0"/>
              <a:t>3</a:t>
            </a:fld>
            <a:endParaRPr lang="en-US" dirty="0"/>
          </a:p>
        </p:txBody>
      </p:sp>
    </p:spTree>
    <p:extLst>
      <p:ext uri="{BB962C8B-B14F-4D97-AF65-F5344CB8AC3E}">
        <p14:creationId xmlns:p14="http://schemas.microsoft.com/office/powerpoint/2010/main" val="3041939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material, visit; http://sustainability.cuyahogacounty.us/</a:t>
            </a:r>
          </a:p>
        </p:txBody>
      </p:sp>
      <p:sp>
        <p:nvSpPr>
          <p:cNvPr id="4" name="Slide Number Placeholder 3"/>
          <p:cNvSpPr>
            <a:spLocks noGrp="1"/>
          </p:cNvSpPr>
          <p:nvPr>
            <p:ph type="sldNum" sz="quarter" idx="10"/>
          </p:nvPr>
        </p:nvSpPr>
        <p:spPr/>
        <p:txBody>
          <a:bodyPr/>
          <a:lstStyle/>
          <a:p>
            <a:fld id="{40191CB4-5DBD-47EB-9B43-45EB91ADA7FB}" type="slidenum">
              <a:rPr lang="en-US" smtClean="0"/>
              <a:t>13</a:t>
            </a:fld>
            <a:endParaRPr lang="en-US"/>
          </a:p>
        </p:txBody>
      </p:sp>
    </p:spTree>
    <p:extLst>
      <p:ext uri="{BB962C8B-B14F-4D97-AF65-F5344CB8AC3E}">
        <p14:creationId xmlns:p14="http://schemas.microsoft.com/office/powerpoint/2010/main" val="3017478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nypost.com/2020/12/28/more-than-1-5b-masks-will-pollute-oceans-this-year-rep</a:t>
            </a:r>
          </a:p>
          <a:p>
            <a:r>
              <a:rPr lang="en-US" dirty="0"/>
              <a:t>World Economic Forum,</a:t>
            </a:r>
            <a:r>
              <a:rPr lang="en-US" baseline="0" dirty="0"/>
              <a:t> 11 Jun 2020. </a:t>
            </a:r>
            <a:r>
              <a:rPr lang="en-US" dirty="0"/>
              <a:t>https://www.weforum.org/agenda/2020/06/ppe-masks.</a:t>
            </a:r>
          </a:p>
          <a:p>
            <a:r>
              <a:rPr lang="en-US" dirty="0"/>
              <a:t>https://www.theverge.com/2020/3/26/21194647.</a:t>
            </a:r>
          </a:p>
          <a:p>
            <a:r>
              <a:rPr lang="en-US" dirty="0"/>
              <a:t>Medical waste produced during COVID pandemic in 2020. </a:t>
            </a:r>
          </a:p>
          <a:p>
            <a:r>
              <a:rPr lang="en-US" dirty="0"/>
              <a:t>Shi and W. Zheng. 2020. Coronavirus: China struggling to deal with mountains of medical waste created by epidemic. 5 March. https://www.scmp.com/news/china/society/article/3065049/coronavirus china-struggling-deal-mountain-medical-waste-created. </a:t>
            </a:r>
          </a:p>
          <a:p>
            <a:r>
              <a:rPr lang="en-US" dirty="0"/>
              <a:t>World Health Organization (WHO). Rolling updates on coronavirus disease (COVID-19). https://www.who.int/emergencies/diseases/novel-coronavirus-2019/events-as-they-happen. </a:t>
            </a:r>
          </a:p>
          <a:p>
            <a:r>
              <a:rPr lang="en-US" dirty="0"/>
              <a:t>Secretariat of the Basel Convention. 2020. Waste management an essential public service in the fight to beat COVID-19. Basel Convention. 20 March.  http://www.basel.int/Implementation/PublicAwareness/PressReleases/WastemanagementandCOVID19/tabid/8376/Default.aspx. </a:t>
            </a:r>
          </a:p>
          <a:p>
            <a:r>
              <a:rPr lang="en-US" dirty="0"/>
              <a:t>United Nations Environment Programme (UNEP). 2020. Waste Management and essential public service in the fight to beat COVID-19. United Nations Environment Programme. 24 March. https://www.unenvironment.org/news-and-stories/press-release/waste-management-essential-public-service-fight-beat-covid-19. </a:t>
            </a:r>
          </a:p>
          <a:p>
            <a:endParaRPr lang="en-US" dirty="0"/>
          </a:p>
          <a:p>
            <a:endParaRPr lang="en-US" dirty="0"/>
          </a:p>
        </p:txBody>
      </p:sp>
      <p:sp>
        <p:nvSpPr>
          <p:cNvPr id="4" name="Slide Number Placeholder 3"/>
          <p:cNvSpPr>
            <a:spLocks noGrp="1"/>
          </p:cNvSpPr>
          <p:nvPr>
            <p:ph type="sldNum" sz="quarter" idx="10"/>
          </p:nvPr>
        </p:nvSpPr>
        <p:spPr/>
        <p:txBody>
          <a:bodyPr/>
          <a:lstStyle/>
          <a:p>
            <a:fld id="{40191CB4-5DBD-47EB-9B43-45EB91ADA7FB}" type="slidenum">
              <a:rPr lang="en-US" smtClean="0"/>
              <a:t>14</a:t>
            </a:fld>
            <a:endParaRPr lang="en-US"/>
          </a:p>
        </p:txBody>
      </p:sp>
    </p:spTree>
    <p:extLst>
      <p:ext uri="{BB962C8B-B14F-4D97-AF65-F5344CB8AC3E}">
        <p14:creationId xmlns:p14="http://schemas.microsoft.com/office/powerpoint/2010/main" val="2890006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Matthew </a:t>
            </a:r>
            <a:r>
              <a:rPr lang="en-US" dirty="0" err="1"/>
              <a:t>J.Hoffmana</a:t>
            </a:r>
            <a:r>
              <a:rPr lang="en-US" dirty="0"/>
              <a:t>, Eric </a:t>
            </a:r>
            <a:r>
              <a:rPr lang="en-US" dirty="0" err="1"/>
              <a:t>Hittingerb</a:t>
            </a:r>
            <a:r>
              <a:rPr lang="en-US" dirty="0"/>
              <a:t>, February 2017. Inventory and transport of plastic debris in the Laurentian Great Lakes. Volume 115, Issues 1–2, 15 Pages 273-281. Marine Pollution Bulletin.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Baldwin et al., 2016. Phthalates</a:t>
            </a:r>
            <a:r>
              <a:rPr lang="en-US" baseline="0" dirty="0"/>
              <a:t> in urine.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Kohn et al., 2000. Plastic water bottles.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Ian A. Kane, Michael A. Clare,  Elda </a:t>
            </a:r>
            <a:r>
              <a:rPr lang="en-US" dirty="0" err="1"/>
              <a:t>Miramontes</a:t>
            </a:r>
            <a:r>
              <a:rPr lang="en-US" dirty="0"/>
              <a:t>, Roy </a:t>
            </a:r>
            <a:r>
              <a:rPr lang="en-US" dirty="0" err="1"/>
              <a:t>Wogelius</a:t>
            </a:r>
            <a:r>
              <a:rPr lang="en-US" dirty="0"/>
              <a:t>,  James J. Rothwell,  Pierre </a:t>
            </a:r>
            <a:r>
              <a:rPr lang="en-US" dirty="0" err="1"/>
              <a:t>Garreau</a:t>
            </a:r>
            <a:r>
              <a:rPr lang="en-US" dirty="0"/>
              <a:t>, Florian Pohl. 05 Jun 2020: Seafloor Microplastic Hotspots Controlled By Deep-Sea Circulation. Science   Vol. 368, Issue 6495, pp. 1140-1145. DOI: 10.1126/science.aba5899</a:t>
            </a:r>
          </a:p>
          <a:p>
            <a:r>
              <a:rPr lang="en-US" dirty="0"/>
              <a:t>esemag.com/water/understanding-plastic-pollution-in-the-great-lakes/</a:t>
            </a:r>
          </a:p>
        </p:txBody>
      </p:sp>
      <p:sp>
        <p:nvSpPr>
          <p:cNvPr id="4" name="Slide Number Placeholder 3"/>
          <p:cNvSpPr>
            <a:spLocks noGrp="1"/>
          </p:cNvSpPr>
          <p:nvPr>
            <p:ph type="sldNum" sz="quarter" idx="10"/>
          </p:nvPr>
        </p:nvSpPr>
        <p:spPr/>
        <p:txBody>
          <a:bodyPr/>
          <a:lstStyle/>
          <a:p>
            <a:fld id="{40191CB4-5DBD-47EB-9B43-45EB91ADA7FB}" type="slidenum">
              <a:rPr lang="en-US" smtClean="0"/>
              <a:t>15</a:t>
            </a:fld>
            <a:endParaRPr lang="en-US"/>
          </a:p>
        </p:txBody>
      </p:sp>
    </p:spTree>
    <p:extLst>
      <p:ext uri="{BB962C8B-B14F-4D97-AF65-F5344CB8AC3E}">
        <p14:creationId xmlns:p14="http://schemas.microsoft.com/office/powerpoint/2010/main" val="12850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Julien </a:t>
            </a:r>
            <a:r>
              <a:rPr lang="en-US" dirty="0" err="1"/>
              <a:t>Gigault</a:t>
            </a:r>
            <a:r>
              <a:rPr lang="en-US" dirty="0"/>
              <a:t>, Alexandra </a:t>
            </a:r>
            <a:r>
              <a:rPr lang="en-US" dirty="0" err="1"/>
              <a:t>ter</a:t>
            </a:r>
            <a:r>
              <a:rPr lang="en-US" dirty="0"/>
              <a:t> Halle, </a:t>
            </a:r>
            <a:r>
              <a:rPr lang="en-US" dirty="0" err="1"/>
              <a:t>Magalie</a:t>
            </a:r>
            <a:r>
              <a:rPr lang="en-US" dirty="0"/>
              <a:t> </a:t>
            </a:r>
            <a:r>
              <a:rPr lang="en-US" dirty="0" err="1"/>
              <a:t>Baudrimont</a:t>
            </a:r>
            <a:r>
              <a:rPr lang="en-US" dirty="0"/>
              <a:t>, Pierre-Yves Pascal, </a:t>
            </a:r>
            <a:r>
              <a:rPr lang="en-US" dirty="0" err="1"/>
              <a:t>Fabienne</a:t>
            </a:r>
            <a:r>
              <a:rPr lang="en-US" dirty="0"/>
              <a:t> </a:t>
            </a:r>
            <a:r>
              <a:rPr lang="en-US" dirty="0" err="1"/>
              <a:t>Gauffre</a:t>
            </a:r>
            <a:r>
              <a:rPr lang="en-US" dirty="0"/>
              <a:t>, Thuy-Linh Phi, Hind El </a:t>
            </a:r>
            <a:r>
              <a:rPr lang="en-US" dirty="0" err="1"/>
              <a:t>Hadri</a:t>
            </a:r>
            <a:r>
              <a:rPr lang="en-US" dirty="0"/>
              <a:t>, Bruno </a:t>
            </a:r>
            <a:r>
              <a:rPr lang="en-US" dirty="0" err="1"/>
              <a:t>Grassl</a:t>
            </a:r>
            <a:r>
              <a:rPr lang="en-US" dirty="0"/>
              <a:t>, </a:t>
            </a:r>
            <a:r>
              <a:rPr lang="en-US" dirty="0" err="1"/>
              <a:t>Stéphanie</a:t>
            </a:r>
            <a:r>
              <a:rPr lang="en-US" dirty="0"/>
              <a:t> Reynaud. April 2018. Current opinion: What is a nanoplastic? Environmental Pollution, Volume 235, Pages 1030-1034.</a:t>
            </a:r>
          </a:p>
        </p:txBody>
      </p:sp>
      <p:sp>
        <p:nvSpPr>
          <p:cNvPr id="4" name="Slide Number Placeholder 3"/>
          <p:cNvSpPr>
            <a:spLocks noGrp="1"/>
          </p:cNvSpPr>
          <p:nvPr>
            <p:ph type="sldNum" sz="quarter" idx="10"/>
          </p:nvPr>
        </p:nvSpPr>
        <p:spPr/>
        <p:txBody>
          <a:bodyPr/>
          <a:lstStyle/>
          <a:p>
            <a:fld id="{40191CB4-5DBD-47EB-9B43-45EB91ADA7FB}" type="slidenum">
              <a:rPr lang="en-US" smtClean="0"/>
              <a:t>16</a:t>
            </a:fld>
            <a:endParaRPr lang="en-US"/>
          </a:p>
        </p:txBody>
      </p:sp>
    </p:spTree>
    <p:extLst>
      <p:ext uri="{BB962C8B-B14F-4D97-AF65-F5344CB8AC3E}">
        <p14:creationId xmlns:p14="http://schemas.microsoft.com/office/powerpoint/2010/main" val="428709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Macroplastics floating in water; Environmental Protection, 2017.  </a:t>
            </a:r>
          </a:p>
          <a:p>
            <a:r>
              <a:rPr lang="en-US" dirty="0"/>
              <a:t>Image of microplastics on finger; The Times Herald, 2015.</a:t>
            </a:r>
          </a:p>
          <a:p>
            <a:r>
              <a:rPr lang="en-US" dirty="0"/>
              <a:t>Hidalgo-</a:t>
            </a:r>
            <a:r>
              <a:rPr lang="en-US" dirty="0" err="1"/>
              <a:t>Ruz</a:t>
            </a:r>
            <a:r>
              <a:rPr lang="en-US" dirty="0"/>
              <a:t>, V., </a:t>
            </a:r>
            <a:r>
              <a:rPr lang="en-US" dirty="0" err="1"/>
              <a:t>Gutow</a:t>
            </a:r>
            <a:r>
              <a:rPr lang="en-US" dirty="0"/>
              <a:t>, L., Thompson, R.C., and Theil M., 2012. Microplastics in the Marine Environment: A Review of the Methods Used for Identification and Quantification. Environ. Sci. Technol. Dx.doi.org/10.1021/es2031505</a:t>
            </a:r>
          </a:p>
          <a:p>
            <a:r>
              <a:rPr lang="en-US" dirty="0" err="1"/>
              <a:t>Oluniyi</a:t>
            </a:r>
            <a:r>
              <a:rPr lang="en-US" dirty="0"/>
              <a:t> Solomon </a:t>
            </a:r>
            <a:r>
              <a:rPr lang="en-US" dirty="0" err="1"/>
              <a:t>Ogunola</a:t>
            </a:r>
            <a:r>
              <a:rPr lang="en-US" dirty="0"/>
              <a:t>, </a:t>
            </a:r>
            <a:r>
              <a:rPr lang="en-US" dirty="0" err="1"/>
              <a:t>Palanisami</a:t>
            </a:r>
            <a:r>
              <a:rPr lang="en-US" dirty="0"/>
              <a:t> </a:t>
            </a:r>
            <a:r>
              <a:rPr lang="en-US" dirty="0" err="1"/>
              <a:t>Thavamani</a:t>
            </a:r>
            <a:r>
              <a:rPr lang="en-US" dirty="0"/>
              <a:t>, December 2015. Microplastics in the Marine Environment: Current Status, Assessment Methodologies, Impacts and Solutions. Journal of Pollution Effects &amp; Control 04(02). DOI: 10.4172/2375-4397.1000161</a:t>
            </a:r>
          </a:p>
          <a:p>
            <a:r>
              <a:rPr lang="en-US" dirty="0"/>
              <a:t>Angela Koehler, Alison Anderson, Anthony L </a:t>
            </a:r>
            <a:r>
              <a:rPr lang="en-US" dirty="0" err="1"/>
              <a:t>Andrady</a:t>
            </a:r>
            <a:r>
              <a:rPr lang="en-US" dirty="0"/>
              <a:t>, Kayleigh </a:t>
            </a:r>
            <a:r>
              <a:rPr lang="en-US" dirty="0" err="1"/>
              <a:t>Wyles</a:t>
            </a:r>
            <a:r>
              <a:rPr lang="en-US" dirty="0"/>
              <a:t> et al., April 2015. Projects: Pollution in the Western Indian Ocean: Cellular Effects of microplastics-uptake, fate and pathologies. Joint Group of Experts on the Scientific Aspects of Marine Environmental Protection). Rep. Stud. GESAMP No. 90, 96p.</a:t>
            </a:r>
          </a:p>
          <a:p>
            <a:r>
              <a:rPr lang="en-US" dirty="0"/>
              <a:t>Kershaw, P. J., ed., 2015. Sources, fate and effects of microplastics in the marine environment: a global assessment. International Maritime Organization, 4 Albert Embankment, London SE1 7SR. www.imo.org Plastic. Joint Group of Experts on the Scientific Aspects of Marine Environmental Protection). DOI: 10.13140/RG.2.1.3803.7925 (IMO/FAO/UNESCO-IOC/UNIDO/WMO/IAEA/UN/UNEP/UNDP</a:t>
            </a:r>
          </a:p>
          <a:p>
            <a:r>
              <a:rPr lang="en-US" dirty="0"/>
              <a:t> </a:t>
            </a:r>
          </a:p>
          <a:p>
            <a:endParaRPr lang="en-US" dirty="0"/>
          </a:p>
        </p:txBody>
      </p:sp>
      <p:sp>
        <p:nvSpPr>
          <p:cNvPr id="4" name="Slide Number Placeholder 3"/>
          <p:cNvSpPr>
            <a:spLocks noGrp="1"/>
          </p:cNvSpPr>
          <p:nvPr>
            <p:ph type="sldNum" sz="quarter" idx="10"/>
          </p:nvPr>
        </p:nvSpPr>
        <p:spPr/>
        <p:txBody>
          <a:bodyPr/>
          <a:lstStyle/>
          <a:p>
            <a:fld id="{40191CB4-5DBD-47EB-9B43-45EB91ADA7FB}" type="slidenum">
              <a:rPr lang="en-US" smtClean="0"/>
              <a:t>17</a:t>
            </a:fld>
            <a:endParaRPr lang="en-US"/>
          </a:p>
        </p:txBody>
      </p:sp>
    </p:spTree>
    <p:extLst>
      <p:ext uri="{BB962C8B-B14F-4D97-AF65-F5344CB8AC3E}">
        <p14:creationId xmlns:p14="http://schemas.microsoft.com/office/powerpoint/2010/main" val="452597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Which plastics float? From; https://c1.staticflickr.com/1/696/32211531572_7054f6e303_b.jpg</a:t>
            </a:r>
            <a:endParaRPr lang="en-US" dirty="0"/>
          </a:p>
        </p:txBody>
      </p:sp>
      <p:sp>
        <p:nvSpPr>
          <p:cNvPr id="4" name="Slide Number Placeholder 3"/>
          <p:cNvSpPr>
            <a:spLocks noGrp="1"/>
          </p:cNvSpPr>
          <p:nvPr>
            <p:ph type="sldNum" sz="quarter" idx="10"/>
          </p:nvPr>
        </p:nvSpPr>
        <p:spPr/>
        <p:txBody>
          <a:bodyPr/>
          <a:lstStyle/>
          <a:p>
            <a:fld id="{40191CB4-5DBD-47EB-9B43-45EB91ADA7FB}" type="slidenum">
              <a:rPr lang="en-US" smtClean="0"/>
              <a:t>18</a:t>
            </a:fld>
            <a:endParaRPr lang="en-US"/>
          </a:p>
        </p:txBody>
      </p:sp>
    </p:spTree>
    <p:extLst>
      <p:ext uri="{BB962C8B-B14F-4D97-AF65-F5344CB8AC3E}">
        <p14:creationId xmlns:p14="http://schemas.microsoft.com/office/powerpoint/2010/main" val="2500269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Shah, A.A., Hasan, F., Hameed, A., and Ahmed, S., 2008. Biological degradation of plastics: a comprehensive review. </a:t>
            </a:r>
            <a:r>
              <a:rPr lang="en-US" dirty="0" err="1"/>
              <a:t>Biotechnol</a:t>
            </a:r>
            <a:r>
              <a:rPr lang="en-US" dirty="0"/>
              <a:t>. Adv. 26, pp. 246-</a:t>
            </a:r>
          </a:p>
          <a:p>
            <a:r>
              <a:rPr lang="en-US" dirty="0"/>
              <a:t>265.</a:t>
            </a:r>
          </a:p>
        </p:txBody>
      </p:sp>
      <p:sp>
        <p:nvSpPr>
          <p:cNvPr id="4" name="Slide Number Placeholder 3"/>
          <p:cNvSpPr>
            <a:spLocks noGrp="1"/>
          </p:cNvSpPr>
          <p:nvPr>
            <p:ph type="sldNum" sz="quarter" idx="10"/>
          </p:nvPr>
        </p:nvSpPr>
        <p:spPr/>
        <p:txBody>
          <a:bodyPr/>
          <a:lstStyle/>
          <a:p>
            <a:fld id="{40191CB4-5DBD-47EB-9B43-45EB91ADA7FB}" type="slidenum">
              <a:rPr lang="en-US" smtClean="0"/>
              <a:t>19</a:t>
            </a:fld>
            <a:endParaRPr lang="en-US"/>
          </a:p>
        </p:txBody>
      </p:sp>
    </p:spTree>
    <p:extLst>
      <p:ext uri="{BB962C8B-B14F-4D97-AF65-F5344CB8AC3E}">
        <p14:creationId xmlns:p14="http://schemas.microsoft.com/office/powerpoint/2010/main" val="944944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for Thermoplastics and Thermosets;</a:t>
            </a:r>
            <a:r>
              <a:rPr lang="en-US" baseline="0" dirty="0"/>
              <a:t> Canadian Plastics Industry Association; website:  </a:t>
            </a:r>
            <a:r>
              <a:rPr lang="en-US" dirty="0"/>
              <a:t>https://www.globenewswire.com/en/search/organization/Canadian%2520Plastics%2520Industry%2520Association</a:t>
            </a:r>
          </a:p>
        </p:txBody>
      </p:sp>
      <p:sp>
        <p:nvSpPr>
          <p:cNvPr id="4" name="Slide Number Placeholder 3"/>
          <p:cNvSpPr>
            <a:spLocks noGrp="1"/>
          </p:cNvSpPr>
          <p:nvPr>
            <p:ph type="sldNum" sz="quarter" idx="10"/>
          </p:nvPr>
        </p:nvSpPr>
        <p:spPr/>
        <p:txBody>
          <a:bodyPr/>
          <a:lstStyle/>
          <a:p>
            <a:fld id="{40191CB4-5DBD-47EB-9B43-45EB91ADA7FB}" type="slidenum">
              <a:rPr lang="en-US" smtClean="0"/>
              <a:t>20</a:t>
            </a:fld>
            <a:endParaRPr lang="en-US"/>
          </a:p>
        </p:txBody>
      </p:sp>
    </p:spTree>
    <p:extLst>
      <p:ext uri="{BB962C8B-B14F-4D97-AF65-F5344CB8AC3E}">
        <p14:creationId xmlns:p14="http://schemas.microsoft.com/office/powerpoint/2010/main" val="4281179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91CB4-5DBD-47EB-9B43-45EB91ADA7FB}" type="slidenum">
              <a:rPr lang="en-US" smtClean="0"/>
              <a:t>21</a:t>
            </a:fld>
            <a:endParaRPr lang="en-US"/>
          </a:p>
        </p:txBody>
      </p:sp>
    </p:spTree>
    <p:extLst>
      <p:ext uri="{BB962C8B-B14F-4D97-AF65-F5344CB8AC3E}">
        <p14:creationId xmlns:p14="http://schemas.microsoft.com/office/powerpoint/2010/main" val="4233937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Resin</a:t>
            </a:r>
            <a:r>
              <a:rPr lang="en-US" baseline="0" dirty="0"/>
              <a:t> Identification Codes from: </a:t>
            </a:r>
            <a:r>
              <a:rPr lang="en-US" dirty="0"/>
              <a:t>https://en.wikipedia.org/wiki/File:Symbol_Resin_Codes.svg  </a:t>
            </a:r>
          </a:p>
        </p:txBody>
      </p:sp>
      <p:sp>
        <p:nvSpPr>
          <p:cNvPr id="4" name="Slide Number Placeholder 3"/>
          <p:cNvSpPr>
            <a:spLocks noGrp="1"/>
          </p:cNvSpPr>
          <p:nvPr>
            <p:ph type="sldNum" sz="quarter" idx="10"/>
          </p:nvPr>
        </p:nvSpPr>
        <p:spPr/>
        <p:txBody>
          <a:bodyPr/>
          <a:lstStyle/>
          <a:p>
            <a:fld id="{40191CB4-5DBD-47EB-9B43-45EB91ADA7FB}" type="slidenum">
              <a:rPr lang="en-US" smtClean="0"/>
              <a:t>22</a:t>
            </a:fld>
            <a:endParaRPr lang="en-US"/>
          </a:p>
        </p:txBody>
      </p:sp>
    </p:spTree>
    <p:extLst>
      <p:ext uri="{BB962C8B-B14F-4D97-AF65-F5344CB8AC3E}">
        <p14:creationId xmlns:p14="http://schemas.microsoft.com/office/powerpoint/2010/main" val="2939480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91CB4-5DBD-47EB-9B43-45EB91ADA7FB}" type="slidenum">
              <a:rPr lang="en-US" smtClean="0"/>
              <a:t>5</a:t>
            </a:fld>
            <a:endParaRPr lang="en-US"/>
          </a:p>
        </p:txBody>
      </p:sp>
    </p:spTree>
    <p:extLst>
      <p:ext uri="{BB962C8B-B14F-4D97-AF65-F5344CB8AC3E}">
        <p14:creationId xmlns:p14="http://schemas.microsoft.com/office/powerpoint/2010/main" val="1531615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https://cancernz.org.nz/</a:t>
            </a:r>
          </a:p>
        </p:txBody>
      </p:sp>
      <p:sp>
        <p:nvSpPr>
          <p:cNvPr id="4" name="Slide Number Placeholder 3"/>
          <p:cNvSpPr>
            <a:spLocks noGrp="1"/>
          </p:cNvSpPr>
          <p:nvPr>
            <p:ph type="sldNum" sz="quarter" idx="10"/>
          </p:nvPr>
        </p:nvSpPr>
        <p:spPr/>
        <p:txBody>
          <a:bodyPr/>
          <a:lstStyle/>
          <a:p>
            <a:fld id="{40191CB4-5DBD-47EB-9B43-45EB91ADA7FB}" type="slidenum">
              <a:rPr lang="en-US" smtClean="0"/>
              <a:t>23</a:t>
            </a:fld>
            <a:endParaRPr lang="en-US"/>
          </a:p>
        </p:txBody>
      </p:sp>
    </p:spTree>
    <p:extLst>
      <p:ext uri="{BB962C8B-B14F-4D97-AF65-F5344CB8AC3E}">
        <p14:creationId xmlns:p14="http://schemas.microsoft.com/office/powerpoint/2010/main" val="490835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Phthalate Fact Sheet, Human Health Statement for phthalate 2010. </a:t>
            </a:r>
          </a:p>
          <a:p>
            <a:r>
              <a:rPr lang="en-US" dirty="0"/>
              <a:t>Braun, J.M., Gray, K, 2017. Challenges to studying the health effects of early life environmental chemical exposures on children’s health. PLOS Biology 15(12): e2002800. https://doi.org/10.1371/journal.pbio.2002800</a:t>
            </a:r>
          </a:p>
          <a:p>
            <a:r>
              <a:rPr lang="en-US" dirty="0"/>
              <a:t>Centers for Disease Control. Phthalate Fact Sheet. Archived from the original on December 29, 2010. Centers for Disease Control. National Report on Human Exposure to Environmental Chemicals. Updated Tables, February 2011. Archived from the original on November 29, 2010.</a:t>
            </a:r>
          </a:p>
          <a:p>
            <a:r>
              <a:rPr lang="en-US" dirty="0"/>
              <a:t>Kohn, M.C., Parham, F., </a:t>
            </a:r>
            <a:r>
              <a:rPr lang="en-US" dirty="0" err="1"/>
              <a:t>Masten</a:t>
            </a:r>
            <a:r>
              <a:rPr lang="en-US" dirty="0"/>
              <a:t>, S.A., et al., 2000. Human exposure estimates for phthalates. Environ. Health </a:t>
            </a:r>
            <a:r>
              <a:rPr lang="en-US" dirty="0" err="1"/>
              <a:t>Perspect</a:t>
            </a:r>
            <a:r>
              <a:rPr lang="en-US" dirty="0"/>
              <a:t>. 108(10): A440–2. doi:10.2307/3435033. JSTOR 3435033. PMC 1240144 Freely accessible. PMID 11097556.</a:t>
            </a:r>
          </a:p>
          <a:p>
            <a:r>
              <a:rPr lang="en-US" dirty="0"/>
              <a:t>Mendes, A.J.. 2002. The endocrine disruptors: a major medical challenge. Food and Chemical Toxicology, 40,(6) pp. 781–788. doi:10.1016/S0278-6915(02)00018-2. PMID 11983272.</a:t>
            </a:r>
          </a:p>
          <a:p>
            <a:r>
              <a:rPr lang="en-US" dirty="0" err="1"/>
              <a:t>Tickner</a:t>
            </a:r>
            <a:r>
              <a:rPr lang="en-US" dirty="0"/>
              <a:t>, J.A., </a:t>
            </a:r>
            <a:r>
              <a:rPr lang="en-US" dirty="0" err="1"/>
              <a:t>Schettler</a:t>
            </a:r>
            <a:r>
              <a:rPr lang="en-US" dirty="0"/>
              <a:t>, T., </a:t>
            </a:r>
            <a:r>
              <a:rPr lang="en-US" dirty="0" err="1"/>
              <a:t>Guidotti</a:t>
            </a:r>
            <a:r>
              <a:rPr lang="en-US" dirty="0"/>
              <a:t>, T., McCally, M., Rossi, M., 2001. Health risks posed by use of Di-2-ethylhexyl phthalate (DEHP) in PVC medical devices: a critical review. Am. J. Ind. Med. 39 (1), pp. 100–11. doi:10.1002/1097-0274(200101)39:1&lt;100::AID-AJIM10&gt;3.0.CO;2-Q. PMID 11148020.</a:t>
            </a:r>
          </a:p>
          <a:p>
            <a:r>
              <a:rPr lang="en-US" dirty="0" err="1"/>
              <a:t>Microplastic's</a:t>
            </a:r>
            <a:r>
              <a:rPr lang="en-US" dirty="0"/>
              <a:t> role in antibiotic resistance, Michael S. Bank, Yong </a:t>
            </a:r>
            <a:r>
              <a:rPr lang="en-US" dirty="0" err="1"/>
              <a:t>Sik</a:t>
            </a:r>
            <a:r>
              <a:rPr lang="en-US" dirty="0"/>
              <a:t> Ok, Peter W. </a:t>
            </a:r>
            <a:r>
              <a:rPr lang="en-US" dirty="0" err="1"/>
              <a:t>Swarzenski</a:t>
            </a:r>
            <a:r>
              <a:rPr lang="en-US" dirty="0"/>
              <a:t>, Science  11 Sep 2020: Vol. 369, Issue 6509, pp. 1315. DOI: 10.1126/science.abd9937</a:t>
            </a:r>
          </a:p>
        </p:txBody>
      </p:sp>
      <p:sp>
        <p:nvSpPr>
          <p:cNvPr id="4" name="Slide Number Placeholder 3"/>
          <p:cNvSpPr>
            <a:spLocks noGrp="1"/>
          </p:cNvSpPr>
          <p:nvPr>
            <p:ph type="sldNum" sz="quarter" idx="10"/>
          </p:nvPr>
        </p:nvSpPr>
        <p:spPr/>
        <p:txBody>
          <a:bodyPr/>
          <a:lstStyle/>
          <a:p>
            <a:fld id="{40191CB4-5DBD-47EB-9B43-45EB91ADA7FB}" type="slidenum">
              <a:rPr lang="en-US" smtClean="0"/>
              <a:t>26</a:t>
            </a:fld>
            <a:endParaRPr lang="en-US"/>
          </a:p>
        </p:txBody>
      </p:sp>
    </p:spTree>
    <p:extLst>
      <p:ext uri="{BB962C8B-B14F-4D97-AF65-F5344CB8AC3E}">
        <p14:creationId xmlns:p14="http://schemas.microsoft.com/office/powerpoint/2010/main" val="2149492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Sudhanshu</a:t>
            </a:r>
            <a:r>
              <a:rPr lang="en-US" dirty="0"/>
              <a:t> Kumara, Shankar G. </a:t>
            </a:r>
            <a:r>
              <a:rPr lang="en-US" dirty="0" err="1"/>
              <a:t>Aggarwala</a:t>
            </a:r>
            <a:r>
              <a:rPr lang="en-US" dirty="0"/>
              <a:t>, </a:t>
            </a:r>
            <a:r>
              <a:rPr lang="en-US" dirty="0" err="1"/>
              <a:t>Prabhat</a:t>
            </a:r>
            <a:r>
              <a:rPr lang="en-US" dirty="0"/>
              <a:t> K. </a:t>
            </a:r>
            <a:r>
              <a:rPr lang="en-US" dirty="0" err="1"/>
              <a:t>Guptaa</a:t>
            </a:r>
            <a:r>
              <a:rPr lang="en-US" dirty="0"/>
              <a:t>, </a:t>
            </a:r>
            <a:r>
              <a:rPr lang="en-US" dirty="0" err="1"/>
              <a:t>Kimitaka</a:t>
            </a:r>
            <a:r>
              <a:rPr lang="en-US" dirty="0"/>
              <a:t> Kawamura, 2015. Investigation of the tracers for plastic-enriched waste burning aerosols. Atmospheric Environment, Volume 108, Pages 49-58.</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U.S. Environmental Protection Agency (EPA), Office of Resource Conservation and Recovery, 2014. Municipal Solid Waste in the United States Facts and Figures A Methodology Document.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Rinku</a:t>
            </a:r>
            <a:r>
              <a:rPr lang="en-US" dirty="0"/>
              <a:t> </a:t>
            </a:r>
            <a:r>
              <a:rPr lang="en-US" dirty="0" err="1"/>
              <a:t>Verma</a:t>
            </a:r>
            <a:r>
              <a:rPr lang="en-US" dirty="0"/>
              <a:t>, </a:t>
            </a:r>
            <a:r>
              <a:rPr lang="en-US" dirty="0" err="1"/>
              <a:t>Vinoda</a:t>
            </a:r>
            <a:r>
              <a:rPr lang="en-US" dirty="0"/>
              <a:t>, K.S., </a:t>
            </a:r>
            <a:r>
              <a:rPr lang="en-US" dirty="0" err="1"/>
              <a:t>Papireddy</a:t>
            </a:r>
            <a:r>
              <a:rPr lang="en-US" dirty="0"/>
              <a:t>, M., Gowda, A.N.S. 2016. Toxic Pollutants from Plastic Waste. Procedia Environmental Sciences, Volume 35, Pages 701-708</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Phthalates (Type 3; PVC, Polyvinyl chloride), are plasticizers or plastic softeners.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Plastics in Water: </a:t>
            </a:r>
            <a:r>
              <a:rPr lang="en-US" dirty="0" err="1"/>
              <a:t>Andrady</a:t>
            </a:r>
            <a:r>
              <a:rPr lang="en-US" dirty="0"/>
              <a:t>, A.L., 2003. Plastics in the environment. In: </a:t>
            </a:r>
            <a:r>
              <a:rPr lang="en-US" dirty="0" err="1"/>
              <a:t>Andrady</a:t>
            </a:r>
            <a:r>
              <a:rPr lang="en-US" dirty="0"/>
              <a:t>, A.L. (Ed.), Plastics and the Environment. John Wiley &amp; Sons, Inc., New Jersey.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0191CB4-5DBD-47EB-9B43-45EB91ADA7FB}" type="slidenum">
              <a:rPr lang="en-US" smtClean="0"/>
              <a:t>27</a:t>
            </a:fld>
            <a:endParaRPr lang="en-US" dirty="0"/>
          </a:p>
        </p:txBody>
      </p:sp>
    </p:spTree>
    <p:extLst>
      <p:ext uri="{BB962C8B-B14F-4D97-AF65-F5344CB8AC3E}">
        <p14:creationId xmlns:p14="http://schemas.microsoft.com/office/powerpoint/2010/main" val="2087222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Rinku</a:t>
            </a:r>
            <a:r>
              <a:rPr lang="en-US" dirty="0"/>
              <a:t> </a:t>
            </a:r>
            <a:r>
              <a:rPr lang="en-US" dirty="0" err="1"/>
              <a:t>Verma</a:t>
            </a:r>
            <a:r>
              <a:rPr lang="en-US" dirty="0"/>
              <a:t>, </a:t>
            </a:r>
            <a:r>
              <a:rPr lang="en-US" dirty="0" err="1"/>
              <a:t>Vinoda</a:t>
            </a:r>
            <a:r>
              <a:rPr lang="en-US" dirty="0"/>
              <a:t>, K.S., </a:t>
            </a:r>
            <a:r>
              <a:rPr lang="en-US" dirty="0" err="1"/>
              <a:t>Papireddy</a:t>
            </a:r>
            <a:r>
              <a:rPr lang="en-US" dirty="0"/>
              <a:t>, M., Gowda, A.N.S. 2016. Toxic Pollutants from Plastic Waste. Procedia Environmental Sciences, Volume 35, Pages 701-708</a:t>
            </a:r>
          </a:p>
        </p:txBody>
      </p:sp>
      <p:sp>
        <p:nvSpPr>
          <p:cNvPr id="4" name="Slide Number Placeholder 3"/>
          <p:cNvSpPr>
            <a:spLocks noGrp="1"/>
          </p:cNvSpPr>
          <p:nvPr>
            <p:ph type="sldNum" sz="quarter" idx="10"/>
          </p:nvPr>
        </p:nvSpPr>
        <p:spPr/>
        <p:txBody>
          <a:bodyPr/>
          <a:lstStyle/>
          <a:p>
            <a:fld id="{40191CB4-5DBD-47EB-9B43-45EB91ADA7FB}" type="slidenum">
              <a:rPr lang="en-US" smtClean="0"/>
              <a:t>28</a:t>
            </a:fld>
            <a:endParaRPr lang="en-US"/>
          </a:p>
        </p:txBody>
      </p:sp>
    </p:spTree>
    <p:extLst>
      <p:ext uri="{BB962C8B-B14F-4D97-AF65-F5344CB8AC3E}">
        <p14:creationId xmlns:p14="http://schemas.microsoft.com/office/powerpoint/2010/main" val="261162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S. Bank, Yong </a:t>
            </a:r>
            <a:r>
              <a:rPr lang="en-US" dirty="0" err="1"/>
              <a:t>Sik</a:t>
            </a:r>
            <a:r>
              <a:rPr lang="en-US" dirty="0"/>
              <a:t> Ok, Peter W. </a:t>
            </a:r>
            <a:r>
              <a:rPr lang="en-US" dirty="0" err="1"/>
              <a:t>Swarzenski</a:t>
            </a:r>
            <a:r>
              <a:rPr lang="en-US" dirty="0"/>
              <a:t>, 11 Sep 2020. </a:t>
            </a:r>
            <a:r>
              <a:rPr lang="en-US" dirty="0" err="1"/>
              <a:t>Microplastic's</a:t>
            </a:r>
            <a:r>
              <a:rPr lang="en-US" dirty="0"/>
              <a:t> role in antibiotic resistance, Science. Vol. 369, Issue 6509, pp. 1315. DOI: 10.1126/science.abd9937</a:t>
            </a:r>
          </a:p>
          <a:p>
            <a:r>
              <a:rPr lang="en-US" dirty="0"/>
              <a:t>Dung </a:t>
            </a:r>
            <a:r>
              <a:rPr lang="en-US" dirty="0" err="1"/>
              <a:t>NgocPham</a:t>
            </a:r>
            <a:r>
              <a:rPr lang="en-US" dirty="0"/>
              <a:t>, </a:t>
            </a:r>
            <a:r>
              <a:rPr lang="en-US" dirty="0" err="1"/>
              <a:t>Lerone</a:t>
            </a:r>
            <a:r>
              <a:rPr lang="en-US" dirty="0"/>
              <a:t> Clark, </a:t>
            </a:r>
            <a:r>
              <a:rPr lang="en-US" dirty="0" err="1"/>
              <a:t>Mengyan</a:t>
            </a:r>
            <a:r>
              <a:rPr lang="en-US" dirty="0"/>
              <a:t> Li, November, 2021. Microplastics as hubs enriching antibiotic-resistant bacteria and pathogens in municipal activated sludge. Journal of Hazardous Materials Letters, Volume 2. https://doi.org/10.1016/j.hazl.2021.100014 </a:t>
            </a:r>
          </a:p>
          <a:p>
            <a:r>
              <a:rPr lang="en-US" dirty="0" err="1"/>
              <a:t>Yiqing</a:t>
            </a:r>
            <a:r>
              <a:rPr lang="en-US" dirty="0"/>
              <a:t> Zhu et al., 2012. Study protocol for One Health data collections, analyses and intervention of the Sino-Swedish integrated </a:t>
            </a:r>
            <a:r>
              <a:rPr lang="en-US" dirty="0" err="1"/>
              <a:t>multisectoral</a:t>
            </a:r>
            <a:r>
              <a:rPr lang="en-US" dirty="0"/>
              <a:t> partnership for antibiotic resistance containment (IMPACT). Genome Web.</a:t>
            </a:r>
          </a:p>
        </p:txBody>
      </p:sp>
      <p:sp>
        <p:nvSpPr>
          <p:cNvPr id="4" name="Slide Number Placeholder 3"/>
          <p:cNvSpPr>
            <a:spLocks noGrp="1"/>
          </p:cNvSpPr>
          <p:nvPr>
            <p:ph type="sldNum" sz="quarter" idx="10"/>
          </p:nvPr>
        </p:nvSpPr>
        <p:spPr/>
        <p:txBody>
          <a:bodyPr/>
          <a:lstStyle/>
          <a:p>
            <a:fld id="{40191CB4-5DBD-47EB-9B43-45EB91ADA7FB}" type="slidenum">
              <a:rPr lang="en-US" smtClean="0"/>
              <a:t>29</a:t>
            </a:fld>
            <a:endParaRPr lang="en-US"/>
          </a:p>
        </p:txBody>
      </p:sp>
    </p:spTree>
    <p:extLst>
      <p:ext uri="{BB962C8B-B14F-4D97-AF65-F5344CB8AC3E}">
        <p14:creationId xmlns:p14="http://schemas.microsoft.com/office/powerpoint/2010/main" val="3358628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 Jesse Smith, 12 Jun 2020: Here, There, And Everywhere. Science </a:t>
            </a:r>
          </a:p>
          <a:p>
            <a:r>
              <a:rPr lang="en-US" dirty="0"/>
              <a:t>Vol. 368, Issue 6496, pp. 1201-1203, DOI: 10.1126/science.368.6496.1201</a:t>
            </a:r>
          </a:p>
          <a:p>
            <a:r>
              <a:rPr lang="en-US" dirty="0"/>
              <a:t>Janice </a:t>
            </a:r>
            <a:r>
              <a:rPr lang="en-US" dirty="0" err="1"/>
              <a:t>Brahney</a:t>
            </a:r>
            <a:r>
              <a:rPr lang="en-US" dirty="0"/>
              <a:t>,  Margaret </a:t>
            </a:r>
            <a:r>
              <a:rPr lang="en-US" dirty="0" err="1"/>
              <a:t>Hallerud</a:t>
            </a:r>
            <a:r>
              <a:rPr lang="en-US" dirty="0"/>
              <a:t>,  Eric Heim,  Maura </a:t>
            </a:r>
            <a:r>
              <a:rPr lang="en-US" dirty="0" err="1"/>
              <a:t>Hahnenberger</a:t>
            </a:r>
            <a:r>
              <a:rPr lang="en-US" dirty="0"/>
              <a:t>, </a:t>
            </a:r>
            <a:r>
              <a:rPr lang="en-US" dirty="0" err="1"/>
              <a:t>Suja</a:t>
            </a:r>
            <a:r>
              <a:rPr lang="en-US" dirty="0"/>
              <a:t> Sukumaran. 12 Jun 2020: Plastic rain in protected areas of the United States. Science   Vol. 368, Issue 6496, pp. 1257-1260. DOI: 10.1126/science.aaz5819.</a:t>
            </a:r>
          </a:p>
          <a:p>
            <a:r>
              <a:rPr lang="en-US" dirty="0"/>
              <a:t>Matthias C. </a:t>
            </a:r>
            <a:r>
              <a:rPr lang="en-US" dirty="0" err="1"/>
              <a:t>Rillig</a:t>
            </a:r>
            <a:r>
              <a:rPr lang="en-US" dirty="0"/>
              <a:t> et al., 26 June 2020. Microplastic in terrestrial ecosystems. Science. Vol. 368, Issue 6498, pp. 1430-1431. DOI: 10.1126/science.abb5979</a:t>
            </a:r>
          </a:p>
        </p:txBody>
      </p:sp>
      <p:sp>
        <p:nvSpPr>
          <p:cNvPr id="4" name="Slide Number Placeholder 3"/>
          <p:cNvSpPr>
            <a:spLocks noGrp="1"/>
          </p:cNvSpPr>
          <p:nvPr>
            <p:ph type="sldNum" sz="quarter" idx="10"/>
          </p:nvPr>
        </p:nvSpPr>
        <p:spPr/>
        <p:txBody>
          <a:bodyPr/>
          <a:lstStyle/>
          <a:p>
            <a:fld id="{40191CB4-5DBD-47EB-9B43-45EB91ADA7FB}" type="slidenum">
              <a:rPr lang="en-US" smtClean="0"/>
              <a:t>30</a:t>
            </a:fld>
            <a:endParaRPr lang="en-US"/>
          </a:p>
        </p:txBody>
      </p:sp>
    </p:spTree>
    <p:extLst>
      <p:ext uri="{BB962C8B-B14F-4D97-AF65-F5344CB8AC3E}">
        <p14:creationId xmlns:p14="http://schemas.microsoft.com/office/powerpoint/2010/main" val="3303310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http://www.thedeliciousday.com/environment/rwanda-plastic-bag-ban/</a:t>
            </a:r>
          </a:p>
        </p:txBody>
      </p:sp>
      <p:sp>
        <p:nvSpPr>
          <p:cNvPr id="4" name="Slide Number Placeholder 3"/>
          <p:cNvSpPr>
            <a:spLocks noGrp="1"/>
          </p:cNvSpPr>
          <p:nvPr>
            <p:ph type="sldNum" sz="quarter" idx="10"/>
          </p:nvPr>
        </p:nvSpPr>
        <p:spPr/>
        <p:txBody>
          <a:bodyPr/>
          <a:lstStyle/>
          <a:p>
            <a:fld id="{40191CB4-5DBD-47EB-9B43-45EB91ADA7FB}" type="slidenum">
              <a:rPr lang="en-US" smtClean="0"/>
              <a:t>31</a:t>
            </a:fld>
            <a:endParaRPr lang="en-US"/>
          </a:p>
        </p:txBody>
      </p:sp>
    </p:spTree>
    <p:extLst>
      <p:ext uri="{BB962C8B-B14F-4D97-AF65-F5344CB8AC3E}">
        <p14:creationId xmlns:p14="http://schemas.microsoft.com/office/powerpoint/2010/main" val="1962903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493BBB38-DED5-4B2E-8CAB-760C05C84279}" type="slidenum">
              <a:rPr lang="en-US" smtClean="0">
                <a:solidFill>
                  <a:prstClr val="black"/>
                </a:solidFill>
              </a:rPr>
              <a:pPr>
                <a:defRPr/>
              </a:pPr>
              <a:t>33</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Royer, S-J, </a:t>
            </a:r>
            <a:r>
              <a:rPr lang="en-US" dirty="0" err="1"/>
              <a:t>Ferrón</a:t>
            </a:r>
            <a:r>
              <a:rPr lang="en-US" dirty="0"/>
              <a:t>,  S, Wilson, S.T., Karl, D.M. 2018. Production of methane and ethylene from plastic in the environment, PLoS ONE, 13 (8), https://doi.org/10.1371/journal.pone.0200574⨯ </a:t>
            </a:r>
          </a:p>
          <a:p>
            <a:r>
              <a:rPr lang="en-US" dirty="0"/>
              <a:t>Plastic</a:t>
            </a:r>
            <a:r>
              <a:rPr lang="en-US" baseline="0" dirty="0"/>
              <a:t> pollution; </a:t>
            </a:r>
            <a:r>
              <a:rPr lang="en-US" dirty="0"/>
              <a:t>http://www.plasticpollutioncoalition.org/.</a:t>
            </a:r>
          </a:p>
          <a:p>
            <a:endParaRPr lang="en-US" dirty="0"/>
          </a:p>
        </p:txBody>
      </p:sp>
      <p:sp>
        <p:nvSpPr>
          <p:cNvPr id="4" name="Slide Number Placeholder 3"/>
          <p:cNvSpPr>
            <a:spLocks noGrp="1"/>
          </p:cNvSpPr>
          <p:nvPr>
            <p:ph type="sldNum" sz="quarter" idx="10"/>
          </p:nvPr>
        </p:nvSpPr>
        <p:spPr/>
        <p:txBody>
          <a:bodyPr/>
          <a:lstStyle/>
          <a:p>
            <a:fld id="{40191CB4-5DBD-47EB-9B43-45EB91ADA7FB}" type="slidenum">
              <a:rPr lang="en-US" smtClean="0"/>
              <a:t>6</a:t>
            </a:fld>
            <a:endParaRPr lang="en-US"/>
          </a:p>
        </p:txBody>
      </p:sp>
    </p:spTree>
    <p:extLst>
      <p:ext uri="{BB962C8B-B14F-4D97-AF65-F5344CB8AC3E}">
        <p14:creationId xmlns:p14="http://schemas.microsoft.com/office/powerpoint/2010/main" val="231712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www.statista.com/statistics/282732/global-production-of-plastics</a:t>
            </a:r>
          </a:p>
          <a:p>
            <a:r>
              <a:rPr lang="en-US" dirty="0"/>
              <a:t>Ton is used in the imperial system of measurements.</a:t>
            </a:r>
            <a:r>
              <a:rPr lang="en-US" baseline="0" dirty="0"/>
              <a:t> One</a:t>
            </a:r>
            <a:r>
              <a:rPr lang="en-US" dirty="0"/>
              <a:t> Ton contains 2240 pounds, converted to kilograms equals 910 kilograms.</a:t>
            </a:r>
          </a:p>
          <a:p>
            <a:r>
              <a:rPr lang="en-US" dirty="0" err="1"/>
              <a:t>Tonne</a:t>
            </a:r>
            <a:r>
              <a:rPr lang="en-US" dirty="0"/>
              <a:t> is used in metric measurements and equals 1000 kilograms.</a:t>
            </a:r>
          </a:p>
          <a:p>
            <a:r>
              <a:rPr lang="en-US" dirty="0"/>
              <a:t>US</a:t>
            </a:r>
            <a:r>
              <a:rPr lang="en-US" baseline="0" dirty="0"/>
              <a:t> EPA, Office of Resource Conservation and Recovery, 2014. Municipal Solid Waste in the United States Facts and Figures A Methodology Document. </a:t>
            </a:r>
          </a:p>
          <a:p>
            <a:r>
              <a:rPr lang="en-US" baseline="0" dirty="0"/>
              <a:t>Value of plastics in US markets; www.grandviewresearch.com/industry-analysis/plastic-resins-market</a:t>
            </a:r>
          </a:p>
          <a:p>
            <a:r>
              <a:rPr lang="en-US" dirty="0"/>
              <a:t>Reference for Plastic production and Municipal Solid Waste (MSW): www.epa.gov/facts-and-figures-about-materials-waste-and-recycling/plastics-material-specific-data</a:t>
            </a:r>
          </a:p>
          <a:p>
            <a:endParaRPr lang="en-US" dirty="0"/>
          </a:p>
          <a:p>
            <a:endParaRPr lang="en-US" dirty="0"/>
          </a:p>
        </p:txBody>
      </p:sp>
      <p:sp>
        <p:nvSpPr>
          <p:cNvPr id="4" name="Slide Number Placeholder 3"/>
          <p:cNvSpPr>
            <a:spLocks noGrp="1"/>
          </p:cNvSpPr>
          <p:nvPr>
            <p:ph type="sldNum" sz="quarter" idx="10"/>
          </p:nvPr>
        </p:nvSpPr>
        <p:spPr/>
        <p:txBody>
          <a:bodyPr/>
          <a:lstStyle/>
          <a:p>
            <a:fld id="{40191CB4-5DBD-47EB-9B43-45EB91ADA7FB}" type="slidenum">
              <a:rPr lang="en-US" smtClean="0"/>
              <a:t>7</a:t>
            </a:fld>
            <a:endParaRPr lang="en-US"/>
          </a:p>
        </p:txBody>
      </p:sp>
    </p:spTree>
    <p:extLst>
      <p:ext uri="{BB962C8B-B14F-4D97-AF65-F5344CB8AC3E}">
        <p14:creationId xmlns:p14="http://schemas.microsoft.com/office/powerpoint/2010/main" val="987559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a:t>
            </a:r>
            <a:r>
              <a:rPr lang="en-US" baseline="0" dirty="0"/>
              <a:t> from https://www.bing.com/</a:t>
            </a:r>
            <a:endParaRPr lang="en-US" dirty="0"/>
          </a:p>
        </p:txBody>
      </p:sp>
      <p:sp>
        <p:nvSpPr>
          <p:cNvPr id="4" name="Slide Number Placeholder 3"/>
          <p:cNvSpPr>
            <a:spLocks noGrp="1"/>
          </p:cNvSpPr>
          <p:nvPr>
            <p:ph type="sldNum" sz="quarter" idx="10"/>
          </p:nvPr>
        </p:nvSpPr>
        <p:spPr/>
        <p:txBody>
          <a:bodyPr/>
          <a:lstStyle/>
          <a:p>
            <a:fld id="{40191CB4-5DBD-47EB-9B43-45EB91ADA7FB}" type="slidenum">
              <a:rPr lang="en-US" smtClean="0"/>
              <a:t>8</a:t>
            </a:fld>
            <a:endParaRPr lang="en-US"/>
          </a:p>
        </p:txBody>
      </p:sp>
    </p:spTree>
    <p:extLst>
      <p:ext uri="{BB962C8B-B14F-4D97-AF65-F5344CB8AC3E}">
        <p14:creationId xmlns:p14="http://schemas.microsoft.com/office/powerpoint/2010/main" val="2391262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UNEP and GRID-</a:t>
            </a:r>
            <a:r>
              <a:rPr lang="en-US" dirty="0" err="1"/>
              <a:t>Arendal</a:t>
            </a:r>
            <a:r>
              <a:rPr lang="en-US" dirty="0"/>
              <a:t>, 2016. Marine Litter Vital Graphics. United Nations Environment Programme and GRID-</a:t>
            </a:r>
            <a:r>
              <a:rPr lang="en-US" dirty="0" err="1"/>
              <a:t>Arendal</a:t>
            </a:r>
            <a:r>
              <a:rPr lang="en-US" dirty="0"/>
              <a:t>. Nairobi and </a:t>
            </a:r>
            <a:r>
              <a:rPr lang="en-US" dirty="0" err="1"/>
              <a:t>Arendal</a:t>
            </a:r>
            <a:r>
              <a:rPr lang="en-US" dirty="0"/>
              <a:t>. www.unep.org, www.grida.no </a:t>
            </a:r>
          </a:p>
          <a:p>
            <a:r>
              <a:rPr lang="en-US" dirty="0"/>
              <a:t>Valeria Hidalgo-</a:t>
            </a:r>
            <a:r>
              <a:rPr lang="en-US" dirty="0" err="1"/>
              <a:t>Ruz</a:t>
            </a:r>
            <a:r>
              <a:rPr lang="en-US" dirty="0"/>
              <a:t>, Lars </a:t>
            </a:r>
            <a:r>
              <a:rPr lang="en-US" dirty="0" err="1"/>
              <a:t>Gutow</a:t>
            </a:r>
            <a:r>
              <a:rPr lang="en-US" dirty="0"/>
              <a:t>, Richard C. Thompson and Martin Thiel, 2012. Microplastics in the Marine Environment: A Review of the Methods Used for Identification and Quantification. dx.doi.org/10.1021/es2031505 | Environ. Sci. </a:t>
            </a:r>
            <a:r>
              <a:rPr lang="en-US" dirty="0" err="1"/>
              <a:t>Technol</a:t>
            </a:r>
            <a:endParaRPr lang="en-US" dirty="0"/>
          </a:p>
          <a:p>
            <a:r>
              <a:rPr lang="en-US" dirty="0" err="1"/>
              <a:t>Jambeck</a:t>
            </a:r>
            <a:r>
              <a:rPr lang="en-US" dirty="0"/>
              <a:t>, J. R., et al. “Plastic Waste Inputs from Land into the Ocean.” Science, vol. 347, no. 6223, 13 Feb. 2015, pp. 768–771., doi:10.1126/science.1260352.</a:t>
            </a:r>
          </a:p>
          <a:p>
            <a:r>
              <a:rPr lang="en-US" dirty="0"/>
              <a:t>Erik van </a:t>
            </a:r>
            <a:r>
              <a:rPr lang="en-US" dirty="0" err="1"/>
              <a:t>Sebille</a:t>
            </a:r>
            <a:r>
              <a:rPr lang="en-US" dirty="0"/>
              <a:t> et al 2015 Environ. Res. Lett. 10 124006</a:t>
            </a:r>
          </a:p>
          <a:p>
            <a:r>
              <a:rPr lang="en-US" dirty="0"/>
              <a:t>Kershaw, P. J., ed., 2015. (IMO/FAO/UNESCO-IOC/UNIDO/WMO/IAEA/UN/UNEP/UNDP Joint Group of Experts on the Scientific Aspects of Marine Environmental Protection). Rep. Stud. GESAMP No. 90, 96 p.</a:t>
            </a:r>
          </a:p>
          <a:p>
            <a:endParaRPr lang="en-US" dirty="0"/>
          </a:p>
        </p:txBody>
      </p:sp>
      <p:sp>
        <p:nvSpPr>
          <p:cNvPr id="4" name="Slide Number Placeholder 3"/>
          <p:cNvSpPr>
            <a:spLocks noGrp="1"/>
          </p:cNvSpPr>
          <p:nvPr>
            <p:ph type="sldNum" sz="quarter" idx="10"/>
          </p:nvPr>
        </p:nvSpPr>
        <p:spPr/>
        <p:txBody>
          <a:bodyPr/>
          <a:lstStyle/>
          <a:p>
            <a:fld id="{40191CB4-5DBD-47EB-9B43-45EB91ADA7FB}" type="slidenum">
              <a:rPr lang="en-US" smtClean="0"/>
              <a:t>9</a:t>
            </a:fld>
            <a:endParaRPr lang="en-US"/>
          </a:p>
        </p:txBody>
      </p:sp>
    </p:spTree>
    <p:extLst>
      <p:ext uri="{BB962C8B-B14F-4D97-AF65-F5344CB8AC3E}">
        <p14:creationId xmlns:p14="http://schemas.microsoft.com/office/powerpoint/2010/main" val="1395218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showing Japan,</a:t>
            </a:r>
            <a:r>
              <a:rPr lang="en-US" baseline="0" dirty="0"/>
              <a:t> Okinawa and Kumejima by </a:t>
            </a:r>
            <a:r>
              <a:rPr lang="en-US" dirty="0"/>
              <a:t>Maximilian </a:t>
            </a:r>
            <a:r>
              <a:rPr lang="en-US" dirty="0" err="1"/>
              <a:t>Dörrbecker</a:t>
            </a:r>
            <a:r>
              <a:rPr lang="en-US" dirty="0"/>
              <a:t> (</a:t>
            </a:r>
            <a:r>
              <a:rPr lang="en-US" dirty="0" err="1"/>
              <a:t>Chumwa</a:t>
            </a:r>
            <a:r>
              <a:rPr lang="en-US" dirty="0"/>
              <a:t>) </a:t>
            </a:r>
          </a:p>
        </p:txBody>
      </p:sp>
      <p:sp>
        <p:nvSpPr>
          <p:cNvPr id="4" name="Slide Number Placeholder 3"/>
          <p:cNvSpPr>
            <a:spLocks noGrp="1"/>
          </p:cNvSpPr>
          <p:nvPr>
            <p:ph type="sldNum" sz="quarter" idx="10"/>
          </p:nvPr>
        </p:nvSpPr>
        <p:spPr/>
        <p:txBody>
          <a:bodyPr/>
          <a:lstStyle/>
          <a:p>
            <a:fld id="{40191CB4-5DBD-47EB-9B43-45EB91ADA7FB}" type="slidenum">
              <a:rPr lang="en-US" smtClean="0"/>
              <a:t>10</a:t>
            </a:fld>
            <a:endParaRPr lang="en-US"/>
          </a:p>
        </p:txBody>
      </p:sp>
    </p:spTree>
    <p:extLst>
      <p:ext uri="{BB962C8B-B14F-4D97-AF65-F5344CB8AC3E}">
        <p14:creationId xmlns:p14="http://schemas.microsoft.com/office/powerpoint/2010/main" val="1259287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of </a:t>
            </a:r>
            <a:r>
              <a:rPr lang="en-US" dirty="0"/>
              <a:t>Fish and plastics copied from KQED</a:t>
            </a:r>
            <a:r>
              <a:rPr lang="en-US" baseline="0" dirty="0"/>
              <a:t> 2021.</a:t>
            </a:r>
          </a:p>
          <a:p>
            <a:r>
              <a:rPr lang="en-US" baseline="0" dirty="0"/>
              <a:t>Image of Beach and plastic pollution, Alliance for the Great Lakes, 2019.</a:t>
            </a:r>
          </a:p>
          <a:p>
            <a:r>
              <a:rPr lang="en-US" dirty="0"/>
              <a:t>Austin K. Baldwin, Steven R. </a:t>
            </a:r>
            <a:r>
              <a:rPr lang="en-US" dirty="0" err="1"/>
              <a:t>Corsi</a:t>
            </a:r>
            <a:r>
              <a:rPr lang="en-US" dirty="0"/>
              <a:t>, and Sherri A. Mason, 2016. Plastic Debris in 29 Great Lakes Tributaries: Relations to Watershed Attributes and Hydrology. Environ. Sci. Technol. 50, 10377−10385. DOI: 10.1021/acs.est.6b02917 </a:t>
            </a:r>
          </a:p>
          <a:p>
            <a:r>
              <a:rPr lang="en-US" dirty="0"/>
              <a:t>Baldwin, A.K., </a:t>
            </a:r>
            <a:r>
              <a:rPr lang="en-US" dirty="0" err="1"/>
              <a:t>Corsi</a:t>
            </a:r>
            <a:r>
              <a:rPr lang="en-US" dirty="0"/>
              <a:t>, S.R., and S.A., Mason, 2016. Plastic Debris in 29 Great Lakes Tributaries: Relations to Watershed Attributes and Hydrology. Environ. Science. </a:t>
            </a:r>
          </a:p>
          <a:p>
            <a:r>
              <a:rPr lang="en-US" dirty="0"/>
              <a:t>Technology. 50, 10377-10385</a:t>
            </a:r>
          </a:p>
          <a:p>
            <a:r>
              <a:rPr lang="en-US" dirty="0" err="1"/>
              <a:t>Maciej</a:t>
            </a:r>
            <a:r>
              <a:rPr lang="en-US" dirty="0"/>
              <a:t> </a:t>
            </a:r>
            <a:r>
              <a:rPr lang="en-US" dirty="0" err="1"/>
              <a:t>Zbyszewski</a:t>
            </a:r>
            <a:r>
              <a:rPr lang="en-US" dirty="0"/>
              <a:t>, Patricia L. Corcoran, Alexandra </a:t>
            </a:r>
            <a:r>
              <a:rPr lang="en-US" dirty="0" err="1"/>
              <a:t>Hockin</a:t>
            </a:r>
            <a:r>
              <a:rPr lang="en-US" dirty="0"/>
              <a:t>, 2014. Comparison of the distribution and degradation of plastic debris along shorelines of the Great Lakes, North America. Journal of Great Lakes Research, Vol 40 pp 288–299.</a:t>
            </a:r>
          </a:p>
          <a:p>
            <a:r>
              <a:rPr lang="en-US" dirty="0"/>
              <a:t>Matthew </a:t>
            </a:r>
            <a:r>
              <a:rPr lang="en-US" dirty="0" err="1"/>
              <a:t>J.Hoffmana</a:t>
            </a:r>
            <a:r>
              <a:rPr lang="en-US" dirty="0"/>
              <a:t>, Eric </a:t>
            </a:r>
            <a:r>
              <a:rPr lang="en-US" dirty="0" err="1"/>
              <a:t>Hittingerb</a:t>
            </a:r>
            <a:r>
              <a:rPr lang="en-US" dirty="0"/>
              <a:t>, February 2017. Inventory and transport of plastic debris in the Laurentian Great Lakes. Volume 115, Issues 1–2, 15 Pages 273-281.</a:t>
            </a:r>
          </a:p>
          <a:p>
            <a:endParaRPr lang="en-US" dirty="0"/>
          </a:p>
        </p:txBody>
      </p:sp>
      <p:sp>
        <p:nvSpPr>
          <p:cNvPr id="4" name="Slide Number Placeholder 3"/>
          <p:cNvSpPr>
            <a:spLocks noGrp="1"/>
          </p:cNvSpPr>
          <p:nvPr>
            <p:ph type="sldNum" sz="quarter" idx="10"/>
          </p:nvPr>
        </p:nvSpPr>
        <p:spPr/>
        <p:txBody>
          <a:bodyPr/>
          <a:lstStyle/>
          <a:p>
            <a:fld id="{40191CB4-5DBD-47EB-9B43-45EB91ADA7FB}" type="slidenum">
              <a:rPr lang="en-US" smtClean="0"/>
              <a:t>11</a:t>
            </a:fld>
            <a:endParaRPr lang="en-US"/>
          </a:p>
        </p:txBody>
      </p:sp>
    </p:spTree>
    <p:extLst>
      <p:ext uri="{BB962C8B-B14F-4D97-AF65-F5344CB8AC3E}">
        <p14:creationId xmlns:p14="http://schemas.microsoft.com/office/powerpoint/2010/main" val="334094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 Hoffman, assistant professor in the Rochester Institute of Technology (RIT). School of Mathematical Sciences, used computer simulations to follow the volume of plastic debris moving across state and international boundaries—from Illinois to Michigan and from Canada to the United States.</a:t>
            </a:r>
          </a:p>
          <a:p>
            <a:r>
              <a:rPr lang="en-US" dirty="0" err="1"/>
              <a:t>Zbyszewski</a:t>
            </a:r>
            <a:r>
              <a:rPr lang="en-US" dirty="0"/>
              <a:t>, M., Corcoran, P.L., </a:t>
            </a:r>
            <a:r>
              <a:rPr lang="en-US" dirty="0" err="1"/>
              <a:t>Hockin</a:t>
            </a:r>
            <a:r>
              <a:rPr lang="en-US" dirty="0"/>
              <a:t>, A., 2014. Comparison of the distribution and degradation of plastic debris along shorelines of the Great Lakes, </a:t>
            </a:r>
          </a:p>
          <a:p>
            <a:r>
              <a:rPr lang="en-US" dirty="0"/>
              <a:t>North America.</a:t>
            </a:r>
          </a:p>
          <a:p>
            <a:r>
              <a:rPr lang="en-US" dirty="0"/>
              <a:t>Matthew </a:t>
            </a:r>
            <a:r>
              <a:rPr lang="en-US" dirty="0" err="1"/>
              <a:t>J.Hoffmana</a:t>
            </a:r>
            <a:r>
              <a:rPr lang="en-US" dirty="0"/>
              <a:t>, Eric </a:t>
            </a:r>
            <a:r>
              <a:rPr lang="en-US" dirty="0" err="1"/>
              <a:t>Hittingerb</a:t>
            </a:r>
            <a:r>
              <a:rPr lang="en-US" dirty="0"/>
              <a:t>, February 2017. Inventory and transport of plastic debris in the Laurentian Great Lakes. Volume 115, Issues 1–2, 15 Pages 273-281. Marine Pollution Bulletin.</a:t>
            </a:r>
          </a:p>
          <a:p>
            <a:endParaRPr lang="en-US" dirty="0"/>
          </a:p>
          <a:p>
            <a:endParaRPr lang="en-US" dirty="0"/>
          </a:p>
        </p:txBody>
      </p:sp>
      <p:sp>
        <p:nvSpPr>
          <p:cNvPr id="4" name="Slide Number Placeholder 3"/>
          <p:cNvSpPr>
            <a:spLocks noGrp="1"/>
          </p:cNvSpPr>
          <p:nvPr>
            <p:ph type="sldNum" sz="quarter" idx="10"/>
          </p:nvPr>
        </p:nvSpPr>
        <p:spPr/>
        <p:txBody>
          <a:bodyPr/>
          <a:lstStyle/>
          <a:p>
            <a:fld id="{40191CB4-5DBD-47EB-9B43-45EB91ADA7FB}" type="slidenum">
              <a:rPr lang="en-US" smtClean="0"/>
              <a:t>12</a:t>
            </a:fld>
            <a:endParaRPr lang="en-US"/>
          </a:p>
        </p:txBody>
      </p:sp>
    </p:spTree>
    <p:extLst>
      <p:ext uri="{BB962C8B-B14F-4D97-AF65-F5344CB8AC3E}">
        <p14:creationId xmlns:p14="http://schemas.microsoft.com/office/powerpoint/2010/main" val="1251571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2824" y="617308"/>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22860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C64C67B1-DBC2-401C-A49D-D6116478B5C8}" type="datetimeFigureOut">
              <a:rPr lang="en-US"/>
              <a:pPr>
                <a:defRPr/>
              </a:pPr>
              <a:t>4/12/2021</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6F1486E6-08BC-4D76-B831-73C84D637609}" type="slidenum">
              <a:rPr lang="en-US"/>
              <a:pPr>
                <a:defRPr/>
              </a:pPr>
              <a:t>‹#›</a:t>
            </a:fld>
            <a:endParaRPr lang="en-US" dirty="0"/>
          </a:p>
        </p:txBody>
      </p:sp>
    </p:spTree>
    <p:extLst>
      <p:ext uri="{BB962C8B-B14F-4D97-AF65-F5344CB8AC3E}">
        <p14:creationId xmlns:p14="http://schemas.microsoft.com/office/powerpoint/2010/main" val="2901306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54AC0DF0-DE9C-4447-8780-FAA061DB731E}" type="datetimeFigureOut">
              <a:rPr lang="en-US"/>
              <a:pPr>
                <a:defRPr/>
              </a:pPr>
              <a:t>4/12/2021</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A29F9232-5F23-43D0-8119-B85AFAC023CE}" type="slidenum">
              <a:rPr lang="en-US"/>
              <a:pPr>
                <a:defRPr/>
              </a:pPr>
              <a:t>‹#›</a:t>
            </a:fld>
            <a:endParaRPr lang="en-US" dirty="0"/>
          </a:p>
        </p:txBody>
      </p:sp>
    </p:spTree>
    <p:extLst>
      <p:ext uri="{BB962C8B-B14F-4D97-AF65-F5344CB8AC3E}">
        <p14:creationId xmlns:p14="http://schemas.microsoft.com/office/powerpoint/2010/main" val="1329445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2BA47F10-E2E6-4103-BF1C-D97D8677B4A5}" type="datetimeFigureOut">
              <a:rPr lang="en-US"/>
              <a:pPr>
                <a:defRPr/>
              </a:pPr>
              <a:t>4/12/2021</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28D523BB-5F5F-473A-8B5C-839CC114B1AA}" type="slidenum">
              <a:rPr lang="en-US"/>
              <a:pPr>
                <a:defRPr/>
              </a:pPr>
              <a:t>‹#›</a:t>
            </a:fld>
            <a:endParaRPr lang="en-US" dirty="0"/>
          </a:p>
        </p:txBody>
      </p:sp>
    </p:spTree>
    <p:extLst>
      <p:ext uri="{BB962C8B-B14F-4D97-AF65-F5344CB8AC3E}">
        <p14:creationId xmlns:p14="http://schemas.microsoft.com/office/powerpoint/2010/main" val="1134663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1307" y="1922378"/>
            <a:ext cx="6622639" cy="757766"/>
          </a:xfrm>
        </p:spPr>
        <p:txBody>
          <a:bodyPr anchor="t">
            <a:normAutofit/>
          </a:bodyPr>
          <a:lstStyle>
            <a:lvl1pPr algn="r">
              <a:defRPr sz="3200" b="1" cap="none">
                <a:solidFill>
                  <a:schemeClr val="tx1"/>
                </a:solidFill>
              </a:defRPr>
            </a:lvl1pPr>
          </a:lstStyle>
          <a:p>
            <a:r>
              <a:rPr lang="en-US" dirty="0"/>
              <a:t>Click to edit Master title style</a:t>
            </a:r>
          </a:p>
        </p:txBody>
      </p:sp>
      <p:sp>
        <p:nvSpPr>
          <p:cNvPr id="8" name="TextBox 7"/>
          <p:cNvSpPr txBox="1"/>
          <p:nvPr userDrawn="1"/>
        </p:nvSpPr>
        <p:spPr>
          <a:xfrm>
            <a:off x="1062318" y="4049412"/>
            <a:ext cx="3953435" cy="369332"/>
          </a:xfrm>
          <a:prstGeom prst="rect">
            <a:avLst/>
          </a:prstGeom>
          <a:noFill/>
        </p:spPr>
        <p:txBody>
          <a:bodyPr wrap="square" rtlCol="0">
            <a:spAutoFit/>
          </a:bodyPr>
          <a:lstStyle/>
          <a:p>
            <a:pPr fontAlgn="base">
              <a:spcBef>
                <a:spcPct val="0"/>
              </a:spcBef>
              <a:spcAft>
                <a:spcPct val="0"/>
              </a:spcAft>
            </a:pPr>
            <a:endParaRPr lang="en-US" dirty="0">
              <a:solidFill>
                <a:prstClr val="black"/>
              </a:solidFill>
            </a:endParaRPr>
          </a:p>
        </p:txBody>
      </p:sp>
      <p:sp>
        <p:nvSpPr>
          <p:cNvPr id="9" name="Content Placeholder 2"/>
          <p:cNvSpPr>
            <a:spLocks noGrp="1"/>
          </p:cNvSpPr>
          <p:nvPr>
            <p:ph idx="1" hasCustomPrompt="1"/>
          </p:nvPr>
        </p:nvSpPr>
        <p:spPr>
          <a:xfrm>
            <a:off x="5109882" y="3347595"/>
            <a:ext cx="3549985" cy="2076751"/>
          </a:xfrm>
        </p:spPr>
        <p:txBody>
          <a:bodyPr>
            <a:normAutofit/>
          </a:bodyPr>
          <a:lstStyle>
            <a:lvl1pPr marL="0" indent="0">
              <a:buClr>
                <a:srgbClr val="008000"/>
              </a:buClr>
              <a:buFont typeface="Wingdings" charset="2"/>
              <a:buNone/>
              <a:defRPr sz="2800">
                <a:latin typeface="Georgia"/>
                <a:cs typeface="Georgia"/>
              </a:defRPr>
            </a:lvl1pPr>
            <a:lvl2pPr>
              <a:buClr>
                <a:schemeClr val="accent5">
                  <a:lumMod val="50000"/>
                </a:schemeClr>
              </a:buClr>
              <a:defRPr sz="2400">
                <a:latin typeface="Georgia"/>
                <a:cs typeface="Georgia"/>
              </a:defRPr>
            </a:lvl2pPr>
            <a:lvl3pPr>
              <a:defRPr>
                <a:latin typeface="Georgia"/>
                <a:cs typeface="Georgia"/>
              </a:defRPr>
            </a:lvl3pPr>
            <a:lvl4pPr>
              <a:defRPr>
                <a:latin typeface="Georgia"/>
                <a:cs typeface="Georgia"/>
              </a:defRPr>
            </a:lvl4pPr>
            <a:lvl5pPr>
              <a:defRPr>
                <a:latin typeface="Georgia"/>
                <a:cs typeface="Georgia"/>
              </a:defRPr>
            </a:lvl5pPr>
          </a:lstStyle>
          <a:p>
            <a:pPr lvl="0"/>
            <a:r>
              <a:rPr lang="en-US" dirty="0"/>
              <a:t>Add picture</a:t>
            </a:r>
          </a:p>
        </p:txBody>
      </p:sp>
      <p:sp>
        <p:nvSpPr>
          <p:cNvPr id="11" name="Text Placeholder 2"/>
          <p:cNvSpPr>
            <a:spLocks noGrp="1"/>
          </p:cNvSpPr>
          <p:nvPr>
            <p:ph type="body" idx="11" hasCustomPrompt="1"/>
          </p:nvPr>
        </p:nvSpPr>
        <p:spPr>
          <a:xfrm>
            <a:off x="470646" y="3261160"/>
            <a:ext cx="4437530" cy="653059"/>
          </a:xfrm>
          <a:noFill/>
          <a:ln>
            <a:noFill/>
          </a:ln>
        </p:spPr>
        <p:txBody>
          <a:bodyPr vert="horz" wrap="square" lIns="91440" tIns="45720" rIns="91440" bIns="45720" numCol="1" anchor="b" anchorCtr="0" compatLnSpc="1">
            <a:prstTxWarp prst="textNoShape">
              <a:avLst/>
            </a:prstTxWarp>
          </a:bodyPr>
          <a:lstStyle>
            <a:lvl1pPr marL="342900" indent="-342900">
              <a:buNone/>
              <a:defRPr lang="en-US" sz="1800" b="1" i="1" dirty="0" smtClean="0"/>
            </a:lvl1pPr>
          </a:lstStyle>
          <a:p>
            <a:pPr marL="0" lvl="0" indent="0"/>
            <a:r>
              <a:rPr lang="en-US" dirty="0"/>
              <a:t>Click to edit Presenter, credentials</a:t>
            </a:r>
          </a:p>
        </p:txBody>
      </p:sp>
      <p:sp>
        <p:nvSpPr>
          <p:cNvPr id="12" name="Text Placeholder 2"/>
          <p:cNvSpPr>
            <a:spLocks noGrp="1"/>
          </p:cNvSpPr>
          <p:nvPr>
            <p:ph type="body" idx="12" hasCustomPrompt="1"/>
          </p:nvPr>
        </p:nvSpPr>
        <p:spPr>
          <a:xfrm>
            <a:off x="470646" y="4234078"/>
            <a:ext cx="4437530" cy="936750"/>
          </a:xfrm>
          <a:noFill/>
          <a:ln>
            <a:noFill/>
          </a:ln>
        </p:spPr>
        <p:txBody>
          <a:bodyPr vert="horz" wrap="square" lIns="91440" tIns="45720" rIns="91440" bIns="45720" numCol="1" anchor="b" anchorCtr="0" compatLnSpc="1">
            <a:prstTxWarp prst="textNoShape">
              <a:avLst/>
            </a:prstTxWarp>
          </a:bodyPr>
          <a:lstStyle>
            <a:lvl1pPr marL="0" marR="0" indent="0" algn="l" defTabSz="457200" rtl="0" eaLnBrk="0" fontAlgn="base" latinLnBrk="0" hangingPunct="0">
              <a:lnSpc>
                <a:spcPct val="100000"/>
              </a:lnSpc>
              <a:spcBef>
                <a:spcPct val="20000"/>
              </a:spcBef>
              <a:spcAft>
                <a:spcPct val="0"/>
              </a:spcAft>
              <a:buClr>
                <a:srgbClr val="008000"/>
              </a:buClr>
              <a:buSzTx/>
              <a:buFont typeface="Wingdings" charset="0"/>
              <a:buNone/>
              <a:tabLst/>
              <a:defRPr lang="en-US" sz="1800" b="0" i="0" baseline="0" dirty="0" smtClean="0">
                <a:solidFill>
                  <a:schemeClr val="bg1">
                    <a:lumMod val="50000"/>
                  </a:schemeClr>
                </a:solidFill>
              </a:defRPr>
            </a:lvl1pPr>
          </a:lstStyle>
          <a:p>
            <a:pPr marL="0" marR="0" lvl="0" indent="0" algn="l" defTabSz="457200" rtl="0" eaLnBrk="0" fontAlgn="base" latinLnBrk="0" hangingPunct="0">
              <a:lnSpc>
                <a:spcPct val="100000"/>
              </a:lnSpc>
              <a:spcBef>
                <a:spcPct val="20000"/>
              </a:spcBef>
              <a:spcAft>
                <a:spcPct val="0"/>
              </a:spcAft>
              <a:buClr>
                <a:srgbClr val="008000"/>
              </a:buClr>
              <a:buSzTx/>
              <a:buFont typeface="Wingdings" charset="0"/>
              <a:buNone/>
              <a:tabLst/>
              <a:defRPr/>
            </a:pPr>
            <a:r>
              <a:rPr lang="en-US" dirty="0"/>
              <a:t>Click to edit Meeting name</a:t>
            </a:r>
            <a:br>
              <a:rPr lang="en-US" dirty="0"/>
            </a:br>
            <a:r>
              <a:rPr lang="en-US" dirty="0"/>
              <a:t>Date</a:t>
            </a:r>
            <a:br>
              <a:rPr lang="en-US" dirty="0"/>
            </a:br>
            <a:r>
              <a:rPr lang="en-US" dirty="0"/>
              <a:t>Location</a:t>
            </a:r>
            <a:endParaRPr lang="en-US" sz="1800" dirty="0">
              <a:solidFill>
                <a:srgbClr val="404040"/>
              </a:solidFill>
              <a:latin typeface="Georgia" charset="0"/>
              <a:cs typeface="Georgia" charset="0"/>
              <a:sym typeface="Georgia" charset="0"/>
            </a:endParaRPr>
          </a:p>
        </p:txBody>
      </p:sp>
    </p:spTree>
    <p:extLst>
      <p:ext uri="{BB962C8B-B14F-4D97-AF65-F5344CB8AC3E}">
        <p14:creationId xmlns:p14="http://schemas.microsoft.com/office/powerpoint/2010/main" val="3511463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34731970-9A4C-4222-B5A8-498F15E43E74}" type="datetimeFigureOut">
              <a:rPr lang="en-US"/>
              <a:pPr>
                <a:defRPr/>
              </a:pPr>
              <a:t>4/12/2021</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893CFA4C-CFD3-436E-B807-2C4DB2CB44D7}" type="slidenum">
              <a:rPr lang="en-US"/>
              <a:pPr>
                <a:defRPr/>
              </a:pPr>
              <a:t>‹#›</a:t>
            </a:fld>
            <a:endParaRPr lang="en-US" dirty="0"/>
          </a:p>
        </p:txBody>
      </p:sp>
    </p:spTree>
    <p:extLst>
      <p:ext uri="{BB962C8B-B14F-4D97-AF65-F5344CB8AC3E}">
        <p14:creationId xmlns:p14="http://schemas.microsoft.com/office/powerpoint/2010/main" val="532093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cbh2">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CB874D6D-47BB-404F-B82C-C27F7C1B702D}" type="datetimeFigureOut">
              <a:rPr lang="en-US"/>
              <a:pPr>
                <a:defRPr/>
              </a:pPr>
              <a:t>4/12/2021</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FAD7E42D-F6A4-4F0D-A972-79F15FFCA5ED}" type="slidenum">
              <a:rPr lang="en-US"/>
              <a:pPr>
                <a:defRPr/>
              </a:pPr>
              <a:t>‹#›</a:t>
            </a:fld>
            <a:endParaRPr lang="en-US" dirty="0"/>
          </a:p>
        </p:txBody>
      </p:sp>
    </p:spTree>
    <p:extLst>
      <p:ext uri="{BB962C8B-B14F-4D97-AF65-F5344CB8AC3E}">
        <p14:creationId xmlns:p14="http://schemas.microsoft.com/office/powerpoint/2010/main" val="298817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4C555CDA-1376-42C8-B661-FDCAC48BA30F}" type="datetimeFigureOut">
              <a:rPr lang="en-US"/>
              <a:pPr>
                <a:defRPr/>
              </a:pPr>
              <a:t>4/12/2021</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4C1237BD-8C83-4090-837E-BD52AFFFAD9D}" type="slidenum">
              <a:rPr lang="en-US"/>
              <a:pPr>
                <a:defRPr/>
              </a:pPr>
              <a:t>‹#›</a:t>
            </a:fld>
            <a:endParaRPr lang="en-US" dirty="0"/>
          </a:p>
        </p:txBody>
      </p:sp>
    </p:spTree>
    <p:extLst>
      <p:ext uri="{BB962C8B-B14F-4D97-AF65-F5344CB8AC3E}">
        <p14:creationId xmlns:p14="http://schemas.microsoft.com/office/powerpoint/2010/main" val="2922908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C8B64E46-BF08-49A8-A6FE-C7CDA8814549}" type="datetimeFigureOut">
              <a:rPr lang="en-US"/>
              <a:pPr>
                <a:defRPr/>
              </a:pPr>
              <a:t>4/12/2021</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9" name="Slide Number Placeholder 8"/>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54DAA544-BDA9-4480-B8E0-C258A36027A0}" type="slidenum">
              <a:rPr lang="en-US"/>
              <a:pPr>
                <a:defRPr/>
              </a:pPr>
              <a:t>‹#›</a:t>
            </a:fld>
            <a:endParaRPr lang="en-US" dirty="0"/>
          </a:p>
        </p:txBody>
      </p:sp>
    </p:spTree>
    <p:extLst>
      <p:ext uri="{BB962C8B-B14F-4D97-AF65-F5344CB8AC3E}">
        <p14:creationId xmlns:p14="http://schemas.microsoft.com/office/powerpoint/2010/main" val="403809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EB6CA137-0B49-43F8-8C77-6A136C475D50}" type="datetimeFigureOut">
              <a:rPr lang="en-US"/>
              <a:pPr>
                <a:defRPr/>
              </a:pPr>
              <a:t>4/12/2021</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5" name="Slide Number Placeholder 4"/>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FC8F5915-62E2-401C-9492-7744E757AB82}" type="slidenum">
              <a:rPr lang="en-US"/>
              <a:pPr>
                <a:defRPr/>
              </a:pPr>
              <a:t>‹#›</a:t>
            </a:fld>
            <a:endParaRPr lang="en-US" dirty="0"/>
          </a:p>
        </p:txBody>
      </p:sp>
    </p:spTree>
    <p:extLst>
      <p:ext uri="{BB962C8B-B14F-4D97-AF65-F5344CB8AC3E}">
        <p14:creationId xmlns:p14="http://schemas.microsoft.com/office/powerpoint/2010/main" val="3894717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007A8055-ACEE-4A21-A629-18BA337F6F2E}" type="datetimeFigureOut">
              <a:rPr lang="en-US"/>
              <a:pPr>
                <a:defRPr/>
              </a:pPr>
              <a:t>4/12/2021</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4" name="Slide Number Placeholder 3"/>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C31249FB-BDE7-47AA-8DF6-407ED97085A6}" type="slidenum">
              <a:rPr lang="en-US"/>
              <a:pPr>
                <a:defRPr/>
              </a:pPr>
              <a:t>‹#›</a:t>
            </a:fld>
            <a:endParaRPr lang="en-US" dirty="0"/>
          </a:p>
        </p:txBody>
      </p:sp>
    </p:spTree>
    <p:extLst>
      <p:ext uri="{BB962C8B-B14F-4D97-AF65-F5344CB8AC3E}">
        <p14:creationId xmlns:p14="http://schemas.microsoft.com/office/powerpoint/2010/main" val="3932575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02FC67A9-536A-484F-9DC4-078E7B6294E3}" type="datetimeFigureOut">
              <a:rPr lang="en-US"/>
              <a:pPr>
                <a:defRPr/>
              </a:pPr>
              <a:t>4/12/2021</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47028E54-2599-4EA7-949A-2A3C31994184}" type="slidenum">
              <a:rPr lang="en-US"/>
              <a:pPr>
                <a:defRPr/>
              </a:pPr>
              <a:t>‹#›</a:t>
            </a:fld>
            <a:endParaRPr lang="en-US" dirty="0"/>
          </a:p>
        </p:txBody>
      </p:sp>
    </p:spTree>
    <p:extLst>
      <p:ext uri="{BB962C8B-B14F-4D97-AF65-F5344CB8AC3E}">
        <p14:creationId xmlns:p14="http://schemas.microsoft.com/office/powerpoint/2010/main" val="2727429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kern="1200">
                <a:latin typeface="Arial" charset="0"/>
                <a:cs typeface="+mn-cs"/>
              </a:defRPr>
            </a:lvl1pPr>
          </a:lstStyle>
          <a:p>
            <a:pPr>
              <a:defRPr/>
            </a:pPr>
            <a:fld id="{6C1233A0-698E-4830-BB3A-DD7775B6372D}" type="datetimeFigureOut">
              <a:rPr lang="en-US"/>
              <a:pPr>
                <a:defRPr/>
              </a:pPr>
              <a:t>4/12/2021</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kern="1200">
                <a:latin typeface="Arial" charset="0"/>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kern="1200">
                <a:latin typeface="Arial" charset="0"/>
                <a:cs typeface="+mn-cs"/>
              </a:defRPr>
            </a:lvl1pPr>
          </a:lstStyle>
          <a:p>
            <a:pPr>
              <a:defRPr/>
            </a:pPr>
            <a:fld id="{E3DC89DF-1C75-4C00-A409-29CA2E4F7446}" type="slidenum">
              <a:rPr lang="en-US"/>
              <a:pPr>
                <a:defRPr/>
              </a:pPr>
              <a:t>‹#›</a:t>
            </a:fld>
            <a:endParaRPr lang="en-US" dirty="0"/>
          </a:p>
        </p:txBody>
      </p:sp>
    </p:spTree>
    <p:extLst>
      <p:ext uri="{BB962C8B-B14F-4D97-AF65-F5344CB8AC3E}">
        <p14:creationId xmlns:p14="http://schemas.microsoft.com/office/powerpoint/2010/main" val="1284468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kern="0" smtClean="0">
                <a:solidFill>
                  <a:prstClr val="black">
                    <a:tint val="75000"/>
                  </a:prstClr>
                </a:solidFill>
                <a:latin typeface="Arial"/>
                <a:cs typeface="Arial"/>
                <a:sym typeface="Arial"/>
              </a:defRPr>
            </a:lvl1pPr>
          </a:lstStyle>
          <a:p>
            <a:pPr>
              <a:defRPr/>
            </a:pPr>
            <a:fld id="{F7D3C229-BD02-4ED5-B65A-18DFEF5CCBEC}" type="datetimeFigureOut">
              <a:rPr lang="en-US"/>
              <a:pPr>
                <a:defRPr/>
              </a:pPr>
              <a:t>4/12/2021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kern="0">
                <a:solidFill>
                  <a:prstClr val="black">
                    <a:tint val="75000"/>
                  </a:prstClr>
                </a:solidFill>
                <a:latin typeface="Arial"/>
                <a:cs typeface="Arial"/>
                <a:sym typeface="Aria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kern="0" smtClean="0">
                <a:solidFill>
                  <a:prstClr val="black">
                    <a:tint val="75000"/>
                  </a:prstClr>
                </a:solidFill>
                <a:latin typeface="Arial"/>
                <a:cs typeface="Arial"/>
                <a:sym typeface="Arial"/>
              </a:defRPr>
            </a:lvl1pPr>
          </a:lstStyle>
          <a:p>
            <a:pPr>
              <a:defRPr/>
            </a:pPr>
            <a:fld id="{F867F39A-0E43-4DF0-BFBD-DB8664AA8BDB}" type="slidenum">
              <a:rPr lang="en-US"/>
              <a:pPr>
                <a:defRPr/>
              </a:pPr>
              <a:t>‹#›</a:t>
            </a:fld>
            <a:endParaRPr lang="en-US" dirty="0"/>
          </a:p>
        </p:txBody>
      </p:sp>
      <p:sp>
        <p:nvSpPr>
          <p:cNvPr id="7" name="Rectangle 6"/>
          <p:cNvSpPr/>
          <p:nvPr/>
        </p:nvSpPr>
        <p:spPr>
          <a:xfrm>
            <a:off x="0" y="0"/>
            <a:ext cx="9144000" cy="6858000"/>
          </a:xfrm>
          <a:prstGeom prst="rect">
            <a:avLst/>
          </a:prstGeom>
          <a:noFill/>
          <a:ln w="114300">
            <a:solidFill>
              <a:srgbClr val="13574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kern="0" dirty="0">
              <a:solidFill>
                <a:prstClr val="white"/>
              </a:solidFill>
              <a:sym typeface="Arial"/>
            </a:endParaRPr>
          </a:p>
        </p:txBody>
      </p:sp>
      <p:pic>
        <p:nvPicPr>
          <p:cNvPr id="15368" name="Picture 7" descr="smallicon_RGB_72.jpg"/>
          <p:cNvPicPr>
            <a:picLocks noChangeAspect="1"/>
          </p:cNvPicPr>
          <p:nvPr/>
        </p:nvPicPr>
        <p:blipFill>
          <a:blip r:embed="rId14"/>
          <a:srcRect/>
          <a:stretch>
            <a:fillRect/>
          </a:stretch>
        </p:blipFill>
        <p:spPr bwMode="auto">
          <a:xfrm>
            <a:off x="7924800" y="5486400"/>
            <a:ext cx="736600" cy="736600"/>
          </a:xfrm>
          <a:prstGeom prst="rect">
            <a:avLst/>
          </a:prstGeom>
          <a:noFill/>
          <a:ln w="9525">
            <a:noFill/>
            <a:miter lim="800000"/>
            <a:headEnd/>
            <a:tailEnd/>
          </a:ln>
        </p:spPr>
      </p:pic>
    </p:spTree>
    <p:extLst>
      <p:ext uri="{BB962C8B-B14F-4D97-AF65-F5344CB8AC3E}">
        <p14:creationId xmlns:p14="http://schemas.microsoft.com/office/powerpoint/2010/main" val="2302324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Arial" charset="0"/>
        </a:defRPr>
      </a:lvl2pPr>
      <a:lvl3pPr algn="ctr" defTabSz="457200" rtl="0" fontAlgn="base">
        <a:spcBef>
          <a:spcPct val="0"/>
        </a:spcBef>
        <a:spcAft>
          <a:spcPct val="0"/>
        </a:spcAft>
        <a:defRPr sz="4400">
          <a:solidFill>
            <a:schemeClr val="tx1"/>
          </a:solidFill>
          <a:latin typeface="Arial" charset="0"/>
        </a:defRPr>
      </a:lvl3pPr>
      <a:lvl4pPr algn="ctr" defTabSz="457200" rtl="0" fontAlgn="base">
        <a:spcBef>
          <a:spcPct val="0"/>
        </a:spcBef>
        <a:spcAft>
          <a:spcPct val="0"/>
        </a:spcAft>
        <a:defRPr sz="4400">
          <a:solidFill>
            <a:schemeClr val="tx1"/>
          </a:solidFill>
          <a:latin typeface="Arial" charset="0"/>
        </a:defRPr>
      </a:lvl4pPr>
      <a:lvl5pPr algn="ctr" defTabSz="457200" rtl="0" fontAlgn="base">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thedeliciousday.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rbrand@ccbh.net"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905000"/>
            <a:ext cx="9067800" cy="2286000"/>
          </a:xfrm>
        </p:spPr>
        <p:txBody>
          <a:bodyPr/>
          <a:lstStyle/>
          <a:p>
            <a:pPr algn="ctr"/>
            <a:r>
              <a:rPr lang="en-US" sz="3600" dirty="0">
                <a:solidFill>
                  <a:srgbClr val="0070C0"/>
                </a:solidFill>
                <a:latin typeface="Georgia" panose="02040502050405020303" pitchFamily="18" charset="0"/>
              </a:rPr>
              <a:t>Climate Change, Plastic Pollution, </a:t>
            </a:r>
            <a:br>
              <a:rPr lang="en-US" sz="3600" dirty="0">
                <a:solidFill>
                  <a:srgbClr val="0070C0"/>
                </a:solidFill>
                <a:latin typeface="Georgia" panose="02040502050405020303" pitchFamily="18" charset="0"/>
              </a:rPr>
            </a:br>
            <a:r>
              <a:rPr lang="en-US" sz="3600" dirty="0">
                <a:solidFill>
                  <a:srgbClr val="0070C0"/>
                </a:solidFill>
                <a:latin typeface="Georgia" panose="02040502050405020303" pitchFamily="18" charset="0"/>
              </a:rPr>
              <a:t>and Effects on</a:t>
            </a:r>
            <a:br>
              <a:rPr lang="en-US" sz="3600" dirty="0">
                <a:solidFill>
                  <a:srgbClr val="0070C0"/>
                </a:solidFill>
                <a:latin typeface="Georgia" panose="02040502050405020303" pitchFamily="18" charset="0"/>
              </a:rPr>
            </a:br>
            <a:r>
              <a:rPr lang="en-US" sz="3600" dirty="0">
                <a:solidFill>
                  <a:srgbClr val="0070C0"/>
                </a:solidFill>
                <a:latin typeface="Georgia" panose="02040502050405020303" pitchFamily="18" charset="0"/>
              </a:rPr>
              <a:t>Ecosystems and Human Health. </a:t>
            </a:r>
          </a:p>
        </p:txBody>
      </p:sp>
      <p:sp>
        <p:nvSpPr>
          <p:cNvPr id="4" name="Text Placeholder 3"/>
          <p:cNvSpPr>
            <a:spLocks noGrp="1"/>
          </p:cNvSpPr>
          <p:nvPr>
            <p:ph type="body" sz="half" idx="2"/>
          </p:nvPr>
        </p:nvSpPr>
        <p:spPr>
          <a:xfrm>
            <a:off x="381000" y="4800600"/>
            <a:ext cx="8382000" cy="1981200"/>
          </a:xfrm>
        </p:spPr>
        <p:txBody>
          <a:bodyPr>
            <a:normAutofit/>
          </a:bodyPr>
          <a:lstStyle/>
          <a:p>
            <a:pPr algn="ctr"/>
            <a:r>
              <a:rPr lang="en-US" sz="3200" b="1" dirty="0">
                <a:solidFill>
                  <a:schemeClr val="tx1"/>
                </a:solidFill>
                <a:ea typeface="+mj-ea"/>
                <a:cs typeface="+mj-cs"/>
              </a:rPr>
              <a:t>Robert F. Brand Ph.D.</a:t>
            </a:r>
            <a:r>
              <a:rPr lang="en-US" sz="2800" dirty="0">
                <a:solidFill>
                  <a:schemeClr val="tx1"/>
                </a:solidFill>
              </a:rPr>
              <a:t> </a:t>
            </a:r>
          </a:p>
          <a:p>
            <a:pPr algn="ctr"/>
            <a:r>
              <a:rPr lang="en-US" sz="2000" b="1" dirty="0">
                <a:solidFill>
                  <a:schemeClr val="tx1"/>
                </a:solidFill>
              </a:rPr>
              <a:t>Watershed Program Manager </a:t>
            </a:r>
          </a:p>
          <a:p>
            <a:pPr algn="ctr"/>
            <a:r>
              <a:rPr lang="en-US" sz="2000" dirty="0">
                <a:solidFill>
                  <a:schemeClr val="tx1"/>
                </a:solidFill>
              </a:rPr>
              <a:t>Cell: 216 213 9083 </a:t>
            </a:r>
          </a:p>
          <a:p>
            <a:pPr algn="ctr"/>
            <a:r>
              <a:rPr lang="en-US" sz="2000" b="1" dirty="0">
                <a:solidFill>
                  <a:schemeClr val="tx1"/>
                </a:solidFill>
              </a:rPr>
              <a:t>rbrand@ccbh.net</a:t>
            </a:r>
            <a:r>
              <a:rPr lang="en-US" sz="2000" dirty="0">
                <a:solidFill>
                  <a:schemeClr val="tx1"/>
                </a:solidFill>
              </a:rPr>
              <a:t>  </a:t>
            </a:r>
            <a:endParaRPr lang="en-US" sz="2000" b="1" dirty="0">
              <a:solidFill>
                <a:schemeClr val="tx1"/>
              </a:solidFill>
              <a:ea typeface="+mj-ea"/>
              <a:cs typeface="+mj-cs"/>
            </a:endParaRPr>
          </a:p>
        </p:txBody>
      </p:sp>
      <p:pic>
        <p:nvPicPr>
          <p:cNvPr id="1026"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304800"/>
            <a:ext cx="6934200" cy="313707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230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1" y="152400"/>
            <a:ext cx="8968409" cy="1295400"/>
          </a:xfrm>
        </p:spPr>
        <p:txBody>
          <a:bodyPr/>
          <a:lstStyle/>
          <a:p>
            <a:pPr algn="r"/>
            <a:r>
              <a:rPr lang="en-US" b="1" dirty="0">
                <a:solidFill>
                  <a:srgbClr val="0070C0"/>
                </a:solidFill>
              </a:rPr>
              <a:t>Kumejima 100 km  west </a:t>
            </a:r>
            <a:br>
              <a:rPr lang="en-US" b="1" dirty="0">
                <a:solidFill>
                  <a:srgbClr val="0070C0"/>
                </a:solidFill>
              </a:rPr>
            </a:br>
            <a:r>
              <a:rPr lang="en-US" b="1" dirty="0">
                <a:solidFill>
                  <a:srgbClr val="0070C0"/>
                </a:solidFill>
              </a:rPr>
              <a:t>of Okinawa</a:t>
            </a:r>
          </a:p>
        </p:txBody>
      </p:sp>
      <p:pic>
        <p:nvPicPr>
          <p:cNvPr id="2048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914400"/>
            <a:ext cx="7528277" cy="423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7800" y="2965409"/>
            <a:ext cx="6400800" cy="3923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84250"/>
            <a:ext cx="6502400" cy="58737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9688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4057650"/>
            <a:ext cx="3835400" cy="28765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b="1" dirty="0">
                <a:solidFill>
                  <a:srgbClr val="0070C0"/>
                </a:solidFill>
              </a:rPr>
              <a:t>Plastics in Great Lakes</a:t>
            </a:r>
          </a:p>
        </p:txBody>
      </p:sp>
      <p:sp>
        <p:nvSpPr>
          <p:cNvPr id="3" name="Content Placeholder 2"/>
          <p:cNvSpPr>
            <a:spLocks noGrp="1"/>
          </p:cNvSpPr>
          <p:nvPr>
            <p:ph idx="1"/>
          </p:nvPr>
        </p:nvSpPr>
        <p:spPr>
          <a:xfrm>
            <a:off x="457200" y="1295400"/>
            <a:ext cx="8229600" cy="4525963"/>
          </a:xfrm>
        </p:spPr>
        <p:txBody>
          <a:bodyPr/>
          <a:lstStyle/>
          <a:p>
            <a:r>
              <a:rPr lang="en-US" dirty="0"/>
              <a:t>10,000 tonnes annually in Great Lakes.</a:t>
            </a:r>
          </a:p>
          <a:p>
            <a:r>
              <a:rPr lang="en-US" dirty="0"/>
              <a:t>2,500 tonnes in Lake Erie, second most polluted of 5 Great Lakes. </a:t>
            </a:r>
          </a:p>
          <a:p>
            <a:r>
              <a:rPr lang="en-US" dirty="0"/>
              <a:t>500 000 objects per km2.</a:t>
            </a:r>
          </a:p>
          <a:p>
            <a:r>
              <a:rPr lang="en-US" dirty="0"/>
              <a:t>Fish and aquatic animals eating plastics.  </a:t>
            </a:r>
          </a:p>
          <a:p>
            <a:endParaRPr lang="en-US" dirty="0"/>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013200"/>
            <a:ext cx="4267200" cy="284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0312" y="3048000"/>
            <a:ext cx="3720314" cy="381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5906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rgbClr val="0070C0"/>
                </a:solidFill>
              </a:rPr>
              <a:t>Model of Plastics in Lake Erie</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1" y="1143000"/>
            <a:ext cx="6781799" cy="4315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5638800"/>
            <a:ext cx="8458200" cy="1077218"/>
          </a:xfrm>
          <a:prstGeom prst="rect">
            <a:avLst/>
          </a:prstGeom>
          <a:noFill/>
        </p:spPr>
        <p:txBody>
          <a:bodyPr wrap="square" rtlCol="0">
            <a:spAutoFit/>
          </a:bodyPr>
          <a:lstStyle/>
          <a:p>
            <a:r>
              <a:rPr lang="en-US" dirty="0"/>
              <a:t>Plastics concentration in Great Lakes from 43,000 particles/km2 to 6.7 million  particles/km2, greater than in ocean’s garbage patches.</a:t>
            </a:r>
          </a:p>
          <a:p>
            <a:r>
              <a:rPr lang="en-US" sz="1400" dirty="0"/>
              <a:t>Model of plastic movement produced by Matthew Hoffman, assistant professor, RIT School of Mathematical Sciences</a:t>
            </a:r>
          </a:p>
        </p:txBody>
      </p:sp>
    </p:spTree>
    <p:extLst>
      <p:ext uri="{BB962C8B-B14F-4D97-AF65-F5344CB8AC3E}">
        <p14:creationId xmlns:p14="http://schemas.microsoft.com/office/powerpoint/2010/main" val="2386723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Plastics in Cuyahoga County</a:t>
            </a:r>
          </a:p>
        </p:txBody>
      </p:sp>
      <p:sp>
        <p:nvSpPr>
          <p:cNvPr id="3" name="Content Placeholder 2"/>
          <p:cNvSpPr>
            <a:spLocks noGrp="1"/>
          </p:cNvSpPr>
          <p:nvPr>
            <p:ph idx="1"/>
          </p:nvPr>
        </p:nvSpPr>
        <p:spPr>
          <a:xfrm>
            <a:off x="228600" y="1447800"/>
            <a:ext cx="8763000" cy="4953000"/>
          </a:xfrm>
        </p:spPr>
        <p:txBody>
          <a:bodyPr/>
          <a:lstStyle/>
          <a:p>
            <a:r>
              <a:rPr lang="en-US" dirty="0"/>
              <a:t>Over 319 million grocery shopping plastic bags used annually.</a:t>
            </a:r>
          </a:p>
          <a:p>
            <a:r>
              <a:rPr lang="en-US" dirty="0"/>
              <a:t>Plastic grocery shopping bags cost 10c. </a:t>
            </a:r>
          </a:p>
          <a:p>
            <a:r>
              <a:rPr lang="en-US" dirty="0"/>
              <a:t>Used for 12 minutes on average.</a:t>
            </a:r>
          </a:p>
          <a:p>
            <a:r>
              <a:rPr lang="en-US" dirty="0"/>
              <a:t>Ban introduced in 2020 defuncted by COVID.</a:t>
            </a:r>
          </a:p>
          <a:p>
            <a:r>
              <a:rPr lang="en-US" dirty="0"/>
              <a:t>Takes 450 to 1000 years to ‘decompose’.</a:t>
            </a:r>
          </a:p>
          <a:p>
            <a:r>
              <a:rPr lang="en-US" dirty="0"/>
              <a:t>80% of plastics go to landfills.</a:t>
            </a:r>
          </a:p>
          <a:p>
            <a:r>
              <a:rPr lang="en-US" dirty="0"/>
              <a:t>Toxic plastic leachate pollutes air, soil        and water. </a:t>
            </a:r>
          </a:p>
        </p:txBody>
      </p:sp>
    </p:spTree>
    <p:extLst>
      <p:ext uri="{BB962C8B-B14F-4D97-AF65-F5344CB8AC3E}">
        <p14:creationId xmlns:p14="http://schemas.microsoft.com/office/powerpoint/2010/main" val="153320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COVID and Plastic Pollution</a:t>
            </a:r>
          </a:p>
        </p:txBody>
      </p:sp>
      <p:sp>
        <p:nvSpPr>
          <p:cNvPr id="3" name="Content Placeholder 2"/>
          <p:cNvSpPr>
            <a:spLocks noGrp="1"/>
          </p:cNvSpPr>
          <p:nvPr>
            <p:ph idx="1"/>
          </p:nvPr>
        </p:nvSpPr>
        <p:spPr>
          <a:xfrm>
            <a:off x="381000" y="1371600"/>
            <a:ext cx="8229600" cy="5410200"/>
          </a:xfrm>
        </p:spPr>
        <p:txBody>
          <a:bodyPr/>
          <a:lstStyle/>
          <a:p>
            <a:r>
              <a:rPr lang="en-US" dirty="0"/>
              <a:t>In 2020 &gt; 1.5 billion masks in the ocean.</a:t>
            </a:r>
          </a:p>
          <a:p>
            <a:r>
              <a:rPr lang="en-US" dirty="0"/>
              <a:t>More face masks than Jellyfish.</a:t>
            </a:r>
            <a:r>
              <a:rPr lang="en-US" sz="1400" dirty="0"/>
              <a:t> </a:t>
            </a:r>
          </a:p>
          <a:p>
            <a:r>
              <a:rPr lang="en-US" dirty="0"/>
              <a:t>Lifespan of 450 years; an ecological timebomb with lasting environmental consequences.</a:t>
            </a:r>
          </a:p>
          <a:p>
            <a:r>
              <a:rPr lang="en-US" dirty="0"/>
              <a:t>Hubei Province, China, 2020, daily output of medical waste reached 240 metric tons.</a:t>
            </a:r>
          </a:p>
          <a:p>
            <a:r>
              <a:rPr lang="en-US" dirty="0"/>
              <a:t>Divert governments attention from green issues.</a:t>
            </a:r>
          </a:p>
          <a:p>
            <a:endParaRPr lang="en-US" dirty="0"/>
          </a:p>
          <a:p>
            <a:endParaRPr lang="en-US" dirty="0"/>
          </a:p>
          <a:p>
            <a:endParaRPr lang="en-US" dirty="0"/>
          </a:p>
        </p:txBody>
      </p:sp>
    </p:spTree>
    <p:extLst>
      <p:ext uri="{BB962C8B-B14F-4D97-AF65-F5344CB8AC3E}">
        <p14:creationId xmlns:p14="http://schemas.microsoft.com/office/powerpoint/2010/main" val="228031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Plastics Ubiquitous in</a:t>
            </a:r>
            <a:br>
              <a:rPr lang="en-US" b="1" dirty="0">
                <a:solidFill>
                  <a:srgbClr val="0070C0"/>
                </a:solidFill>
              </a:rPr>
            </a:br>
            <a:r>
              <a:rPr lang="en-US" b="1" dirty="0">
                <a:solidFill>
                  <a:srgbClr val="0070C0"/>
                </a:solidFill>
              </a:rPr>
              <a:t> Water, Air, Soil and Us!</a:t>
            </a:r>
          </a:p>
        </p:txBody>
      </p:sp>
      <p:sp>
        <p:nvSpPr>
          <p:cNvPr id="3" name="Content Placeholder 2"/>
          <p:cNvSpPr>
            <a:spLocks noGrp="1"/>
          </p:cNvSpPr>
          <p:nvPr>
            <p:ph idx="1"/>
          </p:nvPr>
        </p:nvSpPr>
        <p:spPr>
          <a:xfrm>
            <a:off x="152400" y="1600200"/>
            <a:ext cx="9067800" cy="5257800"/>
          </a:xfrm>
        </p:spPr>
        <p:txBody>
          <a:bodyPr/>
          <a:lstStyle/>
          <a:p>
            <a:r>
              <a:rPr lang="en-US" dirty="0"/>
              <a:t>Single-use, plastic water bottles, major items  of litter in waterways and Lake Erie.</a:t>
            </a:r>
          </a:p>
          <a:p>
            <a:r>
              <a:rPr lang="en-US" dirty="0"/>
              <a:t>Most US residents have phthalates in urine </a:t>
            </a:r>
          </a:p>
          <a:p>
            <a:r>
              <a:rPr lang="en-US" dirty="0"/>
              <a:t>80% of cellular tissue is water!</a:t>
            </a:r>
          </a:p>
          <a:p>
            <a:r>
              <a:rPr lang="en-US" dirty="0"/>
              <a:t>Float on surface, in water column, sediments. </a:t>
            </a:r>
          </a:p>
          <a:p>
            <a:r>
              <a:rPr lang="en-US" dirty="0"/>
              <a:t>Plastics in Mariana Trench at 11 000m depth.</a:t>
            </a:r>
          </a:p>
          <a:p>
            <a:r>
              <a:rPr lang="en-US" dirty="0"/>
              <a:t>In snow in Alps and Everest summit over 8000 m altitude.</a:t>
            </a:r>
          </a:p>
          <a:p>
            <a:r>
              <a:rPr lang="en-US" dirty="0"/>
              <a:t>In camels in the deserts.</a:t>
            </a:r>
          </a:p>
        </p:txBody>
      </p:sp>
    </p:spTree>
    <p:extLst>
      <p:ext uri="{BB962C8B-B14F-4D97-AF65-F5344CB8AC3E}">
        <p14:creationId xmlns:p14="http://schemas.microsoft.com/office/powerpoint/2010/main" val="169599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lstStyle/>
          <a:p>
            <a:r>
              <a:rPr lang="en-US" b="1" dirty="0">
                <a:solidFill>
                  <a:srgbClr val="0070C0"/>
                </a:solidFill>
              </a:rPr>
              <a:t>Plastic pollution; Why size matters</a:t>
            </a:r>
          </a:p>
        </p:txBody>
      </p:sp>
      <p:sp>
        <p:nvSpPr>
          <p:cNvPr id="3" name="Content Placeholder 2"/>
          <p:cNvSpPr>
            <a:spLocks noGrp="1"/>
          </p:cNvSpPr>
          <p:nvPr>
            <p:ph idx="1"/>
          </p:nvPr>
        </p:nvSpPr>
        <p:spPr>
          <a:xfrm>
            <a:off x="990600" y="1752600"/>
            <a:ext cx="7162800" cy="4572000"/>
          </a:xfrm>
        </p:spPr>
        <p:txBody>
          <a:bodyPr/>
          <a:lstStyle/>
          <a:p>
            <a:r>
              <a:rPr lang="en-US" dirty="0"/>
              <a:t>Macroplastics; particles &gt; 5mm to  10’s of meters; fishing nets, buoys, weight in grams to kilograms.</a:t>
            </a:r>
          </a:p>
          <a:p>
            <a:r>
              <a:rPr lang="en-US" dirty="0"/>
              <a:t>Microplastics; particles ≤5 mm, </a:t>
            </a:r>
          </a:p>
          <a:p>
            <a:r>
              <a:rPr lang="en-US" dirty="0"/>
              <a:t>Nanoplastics; particles 1-1000 nm. Produced by degradation and manufacture of plastics presenting a colloidal behaviour.</a:t>
            </a:r>
          </a:p>
          <a:p>
            <a:endParaRPr lang="en-US" dirty="0"/>
          </a:p>
        </p:txBody>
      </p:sp>
    </p:spTree>
    <p:extLst>
      <p:ext uri="{BB962C8B-B14F-4D97-AF65-F5344CB8AC3E}">
        <p14:creationId xmlns:p14="http://schemas.microsoft.com/office/powerpoint/2010/main" val="745683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6200"/>
            <a:ext cx="9372600" cy="1143000"/>
          </a:xfrm>
        </p:spPr>
        <p:txBody>
          <a:bodyPr/>
          <a:lstStyle/>
          <a:p>
            <a:pPr algn="l"/>
            <a:r>
              <a:rPr lang="en-US" b="1" dirty="0">
                <a:solidFill>
                  <a:srgbClr val="0070C0"/>
                </a:solidFill>
              </a:rPr>
              <a:t>Plastic sizes; macro, micro, nano</a:t>
            </a:r>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76" y="1600200"/>
            <a:ext cx="6855823" cy="5139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143000"/>
            <a:ext cx="4133850"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0469" y="2520362"/>
            <a:ext cx="5551131" cy="418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52400" y="1343961"/>
            <a:ext cx="4419600" cy="238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69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593" y="1905000"/>
            <a:ext cx="770235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346224"/>
            <a:ext cx="3122600" cy="208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b="1" dirty="0">
                <a:solidFill>
                  <a:srgbClr val="0070C0"/>
                </a:solidFill>
              </a:rPr>
              <a:t>ALL PLASTICS FLOAT: BUT!</a:t>
            </a:r>
          </a:p>
        </p:txBody>
      </p:sp>
      <p:sp>
        <p:nvSpPr>
          <p:cNvPr id="4" name="TextBox 3"/>
          <p:cNvSpPr txBox="1"/>
          <p:nvPr/>
        </p:nvSpPr>
        <p:spPr>
          <a:xfrm>
            <a:off x="76200" y="1219200"/>
            <a:ext cx="6248400" cy="830997"/>
          </a:xfrm>
          <a:prstGeom prst="rect">
            <a:avLst/>
          </a:prstGeom>
          <a:noFill/>
        </p:spPr>
        <p:txBody>
          <a:bodyPr wrap="square" rtlCol="0">
            <a:spAutoFit/>
          </a:bodyPr>
          <a:lstStyle/>
          <a:p>
            <a:r>
              <a:rPr lang="en-US" sz="2400" dirty="0"/>
              <a:t>Bacteria adhere increases density; Plastics gradually sink accumulating in sediments.</a:t>
            </a:r>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669280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1417638"/>
          </a:xfrm>
        </p:spPr>
        <p:txBody>
          <a:bodyPr/>
          <a:lstStyle/>
          <a:p>
            <a:r>
              <a:rPr lang="en-US" dirty="0"/>
              <a:t> </a:t>
            </a:r>
            <a:r>
              <a:rPr lang="en-US" b="1" dirty="0">
                <a:solidFill>
                  <a:srgbClr val="0070C0"/>
                </a:solidFill>
              </a:rPr>
              <a:t>Why Plastics Differ from Other Pollutants</a:t>
            </a:r>
          </a:p>
        </p:txBody>
      </p:sp>
      <p:sp>
        <p:nvSpPr>
          <p:cNvPr id="3" name="Content Placeholder 2"/>
          <p:cNvSpPr>
            <a:spLocks noGrp="1"/>
          </p:cNvSpPr>
          <p:nvPr>
            <p:ph idx="1"/>
          </p:nvPr>
        </p:nvSpPr>
        <p:spPr>
          <a:xfrm>
            <a:off x="0" y="1447800"/>
            <a:ext cx="9144000" cy="5257800"/>
          </a:xfrm>
        </p:spPr>
        <p:txBody>
          <a:bodyPr/>
          <a:lstStyle/>
          <a:p>
            <a:r>
              <a:rPr lang="en-US" dirty="0"/>
              <a:t>Effects mediated by physical parameters;  shape and size, and chemical toxicity.</a:t>
            </a:r>
          </a:p>
          <a:p>
            <a:r>
              <a:rPr lang="en-US" dirty="0"/>
              <a:t>Are not oxidize (metals) or weathered (rocks).</a:t>
            </a:r>
          </a:p>
          <a:p>
            <a:r>
              <a:rPr lang="en-US" dirty="0"/>
              <a:t>Digestion or decay by bacteria, fungi, plants, animals, don’t reduced to original components.</a:t>
            </a:r>
          </a:p>
          <a:p>
            <a:r>
              <a:rPr lang="en-US" dirty="0"/>
              <a:t>Reduced in size, but retain the same chemical composition.</a:t>
            </a:r>
          </a:p>
          <a:p>
            <a:r>
              <a:rPr lang="en-US" dirty="0"/>
              <a:t>As size decreases, surface area/volume      ratio increases, producing Greenhouse gas;  Methane.</a:t>
            </a:r>
          </a:p>
          <a:p>
            <a:endParaRPr lang="en-US" dirty="0"/>
          </a:p>
          <a:p>
            <a:endParaRPr lang="en-US" dirty="0"/>
          </a:p>
        </p:txBody>
      </p:sp>
    </p:spTree>
    <p:extLst>
      <p:ext uri="{BB962C8B-B14F-4D97-AF65-F5344CB8AC3E}">
        <p14:creationId xmlns:p14="http://schemas.microsoft.com/office/powerpoint/2010/main" val="216278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74638"/>
            <a:ext cx="9067800" cy="1143000"/>
          </a:xfrm>
        </p:spPr>
        <p:txBody>
          <a:bodyPr/>
          <a:lstStyle/>
          <a:p>
            <a:r>
              <a:rPr lang="en-US" b="1" dirty="0">
                <a:solidFill>
                  <a:srgbClr val="0070C0"/>
                </a:solidFill>
              </a:rPr>
              <a:t>Three Greatest Threats to Health</a:t>
            </a:r>
          </a:p>
        </p:txBody>
      </p:sp>
      <p:sp>
        <p:nvSpPr>
          <p:cNvPr id="6" name="Content Placeholder 5"/>
          <p:cNvSpPr>
            <a:spLocks noGrp="1"/>
          </p:cNvSpPr>
          <p:nvPr>
            <p:ph idx="1"/>
          </p:nvPr>
        </p:nvSpPr>
        <p:spPr/>
        <p:txBody>
          <a:bodyPr/>
          <a:lstStyle/>
          <a:p>
            <a:pPr algn="ctr"/>
            <a:endParaRPr lang="en-US" dirty="0"/>
          </a:p>
          <a:p>
            <a:pPr algn="ctr"/>
            <a:r>
              <a:rPr lang="en-US" b="1" dirty="0">
                <a:solidFill>
                  <a:srgbClr val="FF0000"/>
                </a:solidFill>
              </a:rPr>
              <a:t>Nuclear Weapons</a:t>
            </a:r>
          </a:p>
          <a:p>
            <a:pPr algn="ctr"/>
            <a:endParaRPr lang="en-US" dirty="0"/>
          </a:p>
          <a:p>
            <a:pPr algn="ctr"/>
            <a:r>
              <a:rPr lang="en-US" b="1" dirty="0">
                <a:solidFill>
                  <a:srgbClr val="FFC000"/>
                </a:solidFill>
              </a:rPr>
              <a:t>Climate Change </a:t>
            </a:r>
          </a:p>
          <a:p>
            <a:pPr algn="ctr"/>
            <a:endParaRPr lang="en-US" dirty="0"/>
          </a:p>
          <a:p>
            <a:pPr algn="ctr"/>
            <a:r>
              <a:rPr lang="en-US" b="1" dirty="0">
                <a:solidFill>
                  <a:srgbClr val="0070C0"/>
                </a:solidFill>
              </a:rPr>
              <a:t>Plastic Pollution</a:t>
            </a:r>
          </a:p>
        </p:txBody>
      </p:sp>
    </p:spTree>
    <p:extLst>
      <p:ext uri="{BB962C8B-B14F-4D97-AF65-F5344CB8AC3E}">
        <p14:creationId xmlns:p14="http://schemas.microsoft.com/office/powerpoint/2010/main" val="318121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067800" cy="1143000"/>
          </a:xfrm>
        </p:spPr>
        <p:txBody>
          <a:bodyPr/>
          <a:lstStyle/>
          <a:p>
            <a:r>
              <a:rPr lang="en-US" b="1" dirty="0">
                <a:solidFill>
                  <a:srgbClr val="0070C0"/>
                </a:solidFill>
              </a:rPr>
              <a:t>Two General Classes of Plastics</a:t>
            </a:r>
          </a:p>
        </p:txBody>
      </p:sp>
      <p:sp>
        <p:nvSpPr>
          <p:cNvPr id="3" name="Content Placeholder 2"/>
          <p:cNvSpPr>
            <a:spLocks noGrp="1"/>
          </p:cNvSpPr>
          <p:nvPr>
            <p:ph idx="1"/>
          </p:nvPr>
        </p:nvSpPr>
        <p:spPr>
          <a:xfrm>
            <a:off x="76200" y="1447800"/>
            <a:ext cx="8991600" cy="5410200"/>
          </a:xfrm>
        </p:spPr>
        <p:txBody>
          <a:bodyPr/>
          <a:lstStyle/>
          <a:p>
            <a:pPr marL="0" indent="0" algn="ctr">
              <a:buNone/>
            </a:pPr>
            <a:r>
              <a:rPr lang="en-US" b="1" dirty="0">
                <a:solidFill>
                  <a:srgbClr val="0070C0"/>
                </a:solidFill>
              </a:rPr>
              <a:t>Thermoplastics</a:t>
            </a:r>
            <a:r>
              <a:rPr lang="en-US" dirty="0"/>
              <a:t> and </a:t>
            </a:r>
            <a:r>
              <a:rPr lang="en-US" b="1" dirty="0">
                <a:solidFill>
                  <a:srgbClr val="FF0000"/>
                </a:solidFill>
              </a:rPr>
              <a:t>Thermosets</a:t>
            </a:r>
            <a:r>
              <a:rPr lang="en-US" dirty="0"/>
              <a:t>.</a:t>
            </a:r>
          </a:p>
          <a:p>
            <a:r>
              <a:rPr lang="en-US" b="1" dirty="0">
                <a:solidFill>
                  <a:srgbClr val="0070C0"/>
                </a:solidFill>
              </a:rPr>
              <a:t>Thermoplastics:</a:t>
            </a:r>
            <a:r>
              <a:rPr lang="en-US" dirty="0"/>
              <a:t> Small pellets, re-melted and returned to original state. </a:t>
            </a:r>
            <a:r>
              <a:rPr lang="en-US" b="1" dirty="0"/>
              <a:t>Can be recycled</a:t>
            </a:r>
            <a:r>
              <a:rPr lang="en-US" dirty="0"/>
              <a:t>, e.g. polyethylene, polypropylene, polyvinyl chloride, polystyrene, nylon, polycarbonate.</a:t>
            </a:r>
          </a:p>
          <a:p>
            <a:r>
              <a:rPr lang="en-US" b="1" dirty="0">
                <a:solidFill>
                  <a:srgbClr val="FF0000"/>
                </a:solidFill>
              </a:rPr>
              <a:t>Thermosets:</a:t>
            </a:r>
            <a:r>
              <a:rPr lang="en-US" dirty="0"/>
              <a:t> Heat-formed into products. </a:t>
            </a:r>
            <a:r>
              <a:rPr lang="en-US" b="1" dirty="0"/>
              <a:t>Cannot be recycled</a:t>
            </a:r>
            <a:r>
              <a:rPr lang="en-US" dirty="0"/>
              <a:t>; vulcanized synthetic rubber, acrylics, polyurethanes, melamine, silicone, epoxies.</a:t>
            </a:r>
          </a:p>
          <a:p>
            <a:endParaRPr lang="en-US" dirty="0"/>
          </a:p>
          <a:p>
            <a:endParaRPr lang="en-US" dirty="0"/>
          </a:p>
        </p:txBody>
      </p:sp>
    </p:spTree>
    <p:extLst>
      <p:ext uri="{BB962C8B-B14F-4D97-AF65-F5344CB8AC3E}">
        <p14:creationId xmlns:p14="http://schemas.microsoft.com/office/powerpoint/2010/main" val="3876733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0070C0"/>
                </a:solidFill>
              </a:rPr>
              <a:t>Seven Main Types of Plastics</a:t>
            </a:r>
          </a:p>
        </p:txBody>
      </p:sp>
      <p:sp>
        <p:nvSpPr>
          <p:cNvPr id="3" name="Content Placeholder 2"/>
          <p:cNvSpPr>
            <a:spLocks noGrp="1"/>
          </p:cNvSpPr>
          <p:nvPr>
            <p:ph idx="1"/>
          </p:nvPr>
        </p:nvSpPr>
        <p:spPr>
          <a:xfrm>
            <a:off x="0" y="914400"/>
            <a:ext cx="9144000" cy="6324600"/>
          </a:xfrm>
        </p:spPr>
        <p:txBody>
          <a:bodyPr/>
          <a:lstStyle/>
          <a:p>
            <a:r>
              <a:rPr lang="en-US" sz="2400" dirty="0"/>
              <a:t>Type 1 – PET (polyethylene terephthalate), plastic bottles, food containers. </a:t>
            </a:r>
          </a:p>
          <a:p>
            <a:r>
              <a:rPr lang="en-US" sz="2400" dirty="0"/>
              <a:t>Type 2 – HDPE (high-density polyethylene), milk, juice containers, detergent and cleaning products. </a:t>
            </a:r>
          </a:p>
          <a:p>
            <a:r>
              <a:rPr lang="en-US" sz="2400" dirty="0"/>
              <a:t>Type 3 – PVC (Polyvinyl chloride), pipes, wraps (phthalates), inflatable products, plastic curtains, cooking oil recipients. </a:t>
            </a:r>
          </a:p>
          <a:p>
            <a:r>
              <a:rPr lang="en-US" sz="2400" dirty="0"/>
              <a:t>Type 4 – LDPE (Low-density polyethylene), bags at grocery stores. </a:t>
            </a:r>
          </a:p>
          <a:p>
            <a:r>
              <a:rPr lang="en-US" sz="2400" dirty="0"/>
              <a:t>Type 5 – PP (Polypropylene), medicine bottles or ketchup and yogurt recipients. </a:t>
            </a:r>
          </a:p>
          <a:p>
            <a:r>
              <a:rPr lang="en-US" sz="2400" dirty="0"/>
              <a:t>Type 6 – Polystyrene (Polystyrene), packaging, containers to store and transport food. </a:t>
            </a:r>
          </a:p>
          <a:p>
            <a:r>
              <a:rPr lang="en-US" sz="2400" dirty="0"/>
              <a:t>Type 7 – All Other plastics (polycarbonate containing BPA), baby bottles, medical and sports equipment, computer parts.</a:t>
            </a:r>
          </a:p>
        </p:txBody>
      </p:sp>
    </p:spTree>
    <p:extLst>
      <p:ext uri="{BB962C8B-B14F-4D97-AF65-F5344CB8AC3E}">
        <p14:creationId xmlns:p14="http://schemas.microsoft.com/office/powerpoint/2010/main" val="3401104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1143000"/>
          </a:xfrm>
        </p:spPr>
        <p:txBody>
          <a:bodyPr/>
          <a:lstStyle/>
          <a:p>
            <a:r>
              <a:rPr lang="en-US" b="1" dirty="0">
                <a:solidFill>
                  <a:srgbClr val="0070C0"/>
                </a:solidFill>
              </a:rPr>
              <a:t>Recycling:</a:t>
            </a:r>
            <a:br>
              <a:rPr lang="en-US" b="1" dirty="0">
                <a:solidFill>
                  <a:srgbClr val="0070C0"/>
                </a:solidFill>
              </a:rPr>
            </a:br>
            <a:r>
              <a:rPr lang="en-US" b="1" dirty="0">
                <a:solidFill>
                  <a:srgbClr val="0070C0"/>
                </a:solidFill>
              </a:rPr>
              <a:t>The Plastic Industry Myth!</a:t>
            </a:r>
          </a:p>
        </p:txBody>
      </p:sp>
      <p:sp>
        <p:nvSpPr>
          <p:cNvPr id="3" name="Content Placeholder 2"/>
          <p:cNvSpPr>
            <a:spLocks noGrp="1"/>
          </p:cNvSpPr>
          <p:nvPr>
            <p:ph idx="1"/>
          </p:nvPr>
        </p:nvSpPr>
        <p:spPr>
          <a:xfrm>
            <a:off x="114300" y="1447800"/>
            <a:ext cx="8915400" cy="5638800"/>
          </a:xfrm>
        </p:spPr>
        <p:txBody>
          <a:bodyPr/>
          <a:lstStyle/>
          <a:p>
            <a:r>
              <a:rPr lang="en-US" b="1" dirty="0">
                <a:solidFill>
                  <a:srgbClr val="0070C0"/>
                </a:solidFill>
              </a:rPr>
              <a:t>Thermoplastics</a:t>
            </a:r>
            <a:r>
              <a:rPr lang="en-US" dirty="0"/>
              <a:t> </a:t>
            </a:r>
            <a:r>
              <a:rPr lang="en-US" b="1" dirty="0"/>
              <a:t>CAN</a:t>
            </a:r>
            <a:r>
              <a:rPr lang="en-US" dirty="0"/>
              <a:t> be recycled. </a:t>
            </a:r>
            <a:r>
              <a:rPr lang="en-US" b="1" dirty="0">
                <a:solidFill>
                  <a:srgbClr val="FF0000"/>
                </a:solidFill>
              </a:rPr>
              <a:t>Thermosets</a:t>
            </a:r>
            <a:r>
              <a:rPr lang="en-US" dirty="0"/>
              <a:t> </a:t>
            </a:r>
            <a:r>
              <a:rPr lang="en-US" b="1" dirty="0"/>
              <a:t>CANNOT</a:t>
            </a:r>
            <a:r>
              <a:rPr lang="en-US" dirty="0"/>
              <a:t> be recycled.    </a:t>
            </a:r>
          </a:p>
          <a:p>
            <a:r>
              <a:rPr lang="en-US" dirty="0"/>
              <a:t>Too Expensive To Recycle Most Plastics.         </a:t>
            </a:r>
          </a:p>
          <a:p>
            <a:r>
              <a:rPr lang="en-US" dirty="0"/>
              <a:t>Industry Created Resin Identification Codes: Symbols of all 7 types of plastics.  </a:t>
            </a:r>
          </a:p>
          <a:p>
            <a:r>
              <a:rPr lang="en-US" dirty="0"/>
              <a:t>1, 2, recycled; 3 cannot; 4, 5, 6, 7 sometimes </a:t>
            </a:r>
          </a:p>
        </p:txBody>
      </p:sp>
      <p:pic>
        <p:nvPicPr>
          <p:cNvPr id="6148" name="Picture 4" descr="Plastic-recyc-01.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76800"/>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lastic-recyc-02.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876800"/>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Plastic-recyc-03.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876800"/>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Plastic-recyc-04.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4910191"/>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Plastic-recyc-05.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910190"/>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Plastic-recyc-06.s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939300"/>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Plastic-recyc-07.sv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4947862"/>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6161"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6461" y="1905000"/>
            <a:ext cx="6197600" cy="4648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9699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61"/>
                                        </p:tgtEl>
                                        <p:attrNameLst>
                                          <p:attrName>style.visibility</p:attrName>
                                        </p:attrNameLst>
                                      </p:cBhvr>
                                      <p:to>
                                        <p:strVal val="visible"/>
                                      </p:to>
                                    </p:set>
                                    <p:anim calcmode="lin" valueType="num">
                                      <p:cBhvr additive="base">
                                        <p:cTn id="7" dur="500" fill="hold"/>
                                        <p:tgtEl>
                                          <p:spTgt spid="6161"/>
                                        </p:tgtEl>
                                        <p:attrNameLst>
                                          <p:attrName>ppt_x</p:attrName>
                                        </p:attrNameLst>
                                      </p:cBhvr>
                                      <p:tavLst>
                                        <p:tav tm="0">
                                          <p:val>
                                            <p:strVal val="#ppt_x"/>
                                          </p:val>
                                        </p:tav>
                                        <p:tav tm="100000">
                                          <p:val>
                                            <p:strVal val="#ppt_x"/>
                                          </p:val>
                                        </p:tav>
                                      </p:tavLst>
                                    </p:anim>
                                    <p:anim calcmode="lin" valueType="num">
                                      <p:cBhvr additive="base">
                                        <p:cTn id="8" dur="500" fill="hold"/>
                                        <p:tgtEl>
                                          <p:spTgt spid="6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229600" cy="1143000"/>
          </a:xfrm>
        </p:spPr>
        <p:txBody>
          <a:bodyPr/>
          <a:lstStyle/>
          <a:p>
            <a:pPr algn="l"/>
            <a:r>
              <a:rPr lang="en-US" b="1" dirty="0">
                <a:solidFill>
                  <a:srgbClr val="0070C0"/>
                </a:solidFill>
              </a:rPr>
              <a:t>Specifics BPA, Type 7 </a:t>
            </a:r>
          </a:p>
        </p:txBody>
      </p:sp>
      <p:sp>
        <p:nvSpPr>
          <p:cNvPr id="3" name="Content Placeholder 2"/>
          <p:cNvSpPr>
            <a:spLocks noGrp="1"/>
          </p:cNvSpPr>
          <p:nvPr>
            <p:ph idx="1"/>
          </p:nvPr>
        </p:nvSpPr>
        <p:spPr>
          <a:xfrm>
            <a:off x="152400" y="1524000"/>
            <a:ext cx="8839200" cy="5181600"/>
          </a:xfrm>
        </p:spPr>
        <p:txBody>
          <a:bodyPr/>
          <a:lstStyle/>
          <a:p>
            <a:r>
              <a:rPr lang="en-US" dirty="0"/>
              <a:t>Type 7 – All Other plastics (polycarbonate containing BPA), baby bottles, medical and sports equipment, computer parts, flame retardants.</a:t>
            </a:r>
          </a:p>
          <a:p>
            <a:r>
              <a:rPr lang="en-US" dirty="0"/>
              <a:t>BPA = Bisphenol A might disrupt endocrine system – </a:t>
            </a:r>
            <a:r>
              <a:rPr lang="en-US" b="1" dirty="0"/>
              <a:t>VERY LIMITED </a:t>
            </a:r>
            <a:r>
              <a:rPr lang="en-US" dirty="0"/>
              <a:t>recycling.</a:t>
            </a:r>
          </a:p>
          <a:p>
            <a:r>
              <a:rPr lang="en-US" dirty="0"/>
              <a:t>Phthalates in PVC (Type 3)            released and absorbed by fatty foods,          meat and cheese, when  wrapped or microwaved heated – </a:t>
            </a:r>
            <a:r>
              <a:rPr lang="en-US" b="1" dirty="0"/>
              <a:t>NOT RECYCLED!</a:t>
            </a:r>
            <a:r>
              <a:rPr lang="en-US" dirty="0"/>
              <a:t> </a:t>
            </a:r>
          </a:p>
          <a:p>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025" y="381000"/>
            <a:ext cx="1146175"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625" y="4568825"/>
            <a:ext cx="1146175"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3963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Plastics: What’s in Your House?</a:t>
            </a:r>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6200"/>
            <a:ext cx="29718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
            <a:ext cx="3358633" cy="4478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descr="C:\Users\rbrand\Documents\Case lectures 2021\Plastics and human health\Photos 7 Plastic types\NO 4 from Okinaw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2155406"/>
            <a:ext cx="2590800" cy="4778794"/>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descr="C:\Users\rbrand\Documents\Case lectures 2021\Plastics and human health\Photos 7 Plastic types\PS No 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152400"/>
            <a:ext cx="3211996" cy="4204795"/>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0420" y="2776312"/>
            <a:ext cx="427755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0487" y="3223577"/>
            <a:ext cx="2779713" cy="3710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09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Health Impacts of Plastics</a:t>
            </a:r>
          </a:p>
        </p:txBody>
      </p:sp>
      <p:sp>
        <p:nvSpPr>
          <p:cNvPr id="3" name="Content Placeholder 2"/>
          <p:cNvSpPr>
            <a:spLocks noGrp="1"/>
          </p:cNvSpPr>
          <p:nvPr>
            <p:ph idx="1"/>
          </p:nvPr>
        </p:nvSpPr>
        <p:spPr>
          <a:xfrm>
            <a:off x="152400" y="1447800"/>
            <a:ext cx="8915400" cy="5334000"/>
          </a:xfrm>
        </p:spPr>
        <p:txBody>
          <a:bodyPr/>
          <a:lstStyle/>
          <a:p>
            <a:pPr marL="0" indent="0" algn="ctr">
              <a:buNone/>
            </a:pPr>
            <a:r>
              <a:rPr lang="en-US" b="1" dirty="0">
                <a:solidFill>
                  <a:srgbClr val="0070C0"/>
                </a:solidFill>
              </a:rPr>
              <a:t>Of Two Types; </a:t>
            </a:r>
          </a:p>
          <a:p>
            <a:r>
              <a:rPr lang="en-US" dirty="0"/>
              <a:t>Chemicals – many are toxic and novel. Toxic effects increase with bioaccumulation. </a:t>
            </a:r>
          </a:p>
          <a:p>
            <a:r>
              <a:rPr lang="en-US" sz="2800" dirty="0"/>
              <a:t>No plastic is safe to heat in microwaves or hold hot liquids. Volatiles leach into liquids.</a:t>
            </a:r>
            <a:r>
              <a:rPr lang="en-US" dirty="0"/>
              <a:t> </a:t>
            </a:r>
          </a:p>
          <a:p>
            <a:endParaRPr lang="en-US" dirty="0"/>
          </a:p>
          <a:p>
            <a:r>
              <a:rPr lang="en-US" dirty="0"/>
              <a:t>Solid Plastics – physical contact; entanglement or ingestion causes injury        or death.</a:t>
            </a:r>
          </a:p>
        </p:txBody>
      </p:sp>
    </p:spTree>
    <p:extLst>
      <p:ext uri="{BB962C8B-B14F-4D97-AF65-F5344CB8AC3E}">
        <p14:creationId xmlns:p14="http://schemas.microsoft.com/office/powerpoint/2010/main" val="3029745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09600"/>
            <a:ext cx="9144000" cy="1066800"/>
          </a:xfrm>
        </p:spPr>
        <p:txBody>
          <a:bodyPr/>
          <a:lstStyle/>
          <a:p>
            <a:r>
              <a:rPr lang="en-US" b="1" dirty="0">
                <a:solidFill>
                  <a:srgbClr val="0070C0"/>
                </a:solidFill>
              </a:rPr>
              <a:t>Human Health Impacts of </a:t>
            </a:r>
            <a:br>
              <a:rPr lang="en-US" b="1" dirty="0">
                <a:solidFill>
                  <a:srgbClr val="0070C0"/>
                </a:solidFill>
              </a:rPr>
            </a:br>
            <a:r>
              <a:rPr lang="en-US" b="1" dirty="0">
                <a:solidFill>
                  <a:srgbClr val="0070C0"/>
                </a:solidFill>
              </a:rPr>
              <a:t>Toxic Plastics Chemical</a:t>
            </a:r>
            <a:br>
              <a:rPr lang="en-US" dirty="0"/>
            </a:br>
            <a:endParaRPr lang="en-US" dirty="0"/>
          </a:p>
        </p:txBody>
      </p:sp>
      <p:sp>
        <p:nvSpPr>
          <p:cNvPr id="3" name="Content Placeholder 2"/>
          <p:cNvSpPr>
            <a:spLocks noGrp="1"/>
          </p:cNvSpPr>
          <p:nvPr>
            <p:ph idx="1"/>
          </p:nvPr>
        </p:nvSpPr>
        <p:spPr>
          <a:xfrm>
            <a:off x="152400" y="1905000"/>
            <a:ext cx="8763000" cy="5181600"/>
          </a:xfrm>
        </p:spPr>
        <p:txBody>
          <a:bodyPr/>
          <a:lstStyle/>
          <a:p>
            <a:pPr algn="ctr"/>
            <a:r>
              <a:rPr lang="en-US" dirty="0"/>
              <a:t>Four main categories </a:t>
            </a:r>
          </a:p>
          <a:p>
            <a:endParaRPr lang="en-US" dirty="0"/>
          </a:p>
          <a:p>
            <a:pPr algn="ctr"/>
            <a:r>
              <a:rPr lang="en-US" dirty="0"/>
              <a:t>Carcinogenic – causes cancer.</a:t>
            </a:r>
          </a:p>
          <a:p>
            <a:pPr algn="ctr"/>
            <a:r>
              <a:rPr lang="en-US" dirty="0"/>
              <a:t>Mutagenic – mutations in fetus. </a:t>
            </a:r>
          </a:p>
          <a:p>
            <a:pPr algn="ctr"/>
            <a:r>
              <a:rPr lang="en-US" dirty="0"/>
              <a:t>Endocrine – disruption in hormones. </a:t>
            </a:r>
          </a:p>
          <a:p>
            <a:pPr algn="ctr"/>
            <a:r>
              <a:rPr lang="en-US" dirty="0"/>
              <a:t>Antibiotic resistance – increase in infection.</a:t>
            </a:r>
          </a:p>
        </p:txBody>
      </p:sp>
    </p:spTree>
    <p:extLst>
      <p:ext uri="{BB962C8B-B14F-4D97-AF65-F5344CB8AC3E}">
        <p14:creationId xmlns:p14="http://schemas.microsoft.com/office/powerpoint/2010/main" val="232940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b="1" dirty="0">
                <a:solidFill>
                  <a:srgbClr val="0070C0"/>
                </a:solidFill>
              </a:rPr>
              <a:t>How this happens: </a:t>
            </a:r>
            <a:br>
              <a:rPr lang="en-US" b="1" dirty="0">
                <a:solidFill>
                  <a:srgbClr val="0070C0"/>
                </a:solidFill>
              </a:rPr>
            </a:br>
            <a:r>
              <a:rPr lang="en-US" b="1" dirty="0">
                <a:solidFill>
                  <a:srgbClr val="0070C0"/>
                </a:solidFill>
              </a:rPr>
              <a:t>Inhalation, Ingestion, Absorption.</a:t>
            </a:r>
          </a:p>
        </p:txBody>
      </p:sp>
      <p:sp>
        <p:nvSpPr>
          <p:cNvPr id="3" name="Content Placeholder 2"/>
          <p:cNvSpPr>
            <a:spLocks noGrp="1"/>
          </p:cNvSpPr>
          <p:nvPr>
            <p:ph idx="1"/>
          </p:nvPr>
        </p:nvSpPr>
        <p:spPr>
          <a:xfrm>
            <a:off x="0" y="1447800"/>
            <a:ext cx="8991600" cy="5334000"/>
          </a:xfrm>
        </p:spPr>
        <p:txBody>
          <a:bodyPr/>
          <a:lstStyle/>
          <a:p>
            <a:r>
              <a:rPr lang="en-US" dirty="0"/>
              <a:t>Municipal Solid Waste containing about 12% of plastics which is </a:t>
            </a:r>
            <a:r>
              <a:rPr lang="en-US" b="1" dirty="0">
                <a:solidFill>
                  <a:srgbClr val="FF0000"/>
                </a:solidFill>
              </a:rPr>
              <a:t>BURNT</a:t>
            </a:r>
            <a:r>
              <a:rPr lang="en-US" dirty="0"/>
              <a:t>, releasing toxic gases; Polychlorinated Biphenyls (cloth flame retardants), Dioxins, Furans, and Mercury. </a:t>
            </a:r>
          </a:p>
          <a:p>
            <a:r>
              <a:rPr lang="en-US" dirty="0"/>
              <a:t>Poly Vinyl Chloride frees hazardous halogens and pollutes air, exacerbating climate change.  </a:t>
            </a:r>
          </a:p>
          <a:p>
            <a:r>
              <a:rPr lang="en-US" dirty="0"/>
              <a:t>Plastics now in </a:t>
            </a:r>
            <a:r>
              <a:rPr lang="en-US" b="1" dirty="0">
                <a:solidFill>
                  <a:srgbClr val="0070C0"/>
                </a:solidFill>
              </a:rPr>
              <a:t>ALL FRESHWATER</a:t>
            </a:r>
            <a:r>
              <a:rPr lang="en-US" dirty="0"/>
              <a:t>; beer, soda, bottled water. </a:t>
            </a:r>
          </a:p>
          <a:p>
            <a:r>
              <a:rPr lang="en-US" dirty="0"/>
              <a:t>Effects on pollinators, insects other animals: </a:t>
            </a:r>
            <a:r>
              <a:rPr lang="en-US" b="1" dirty="0"/>
              <a:t>unknown? Plastics in honey from pollen!</a:t>
            </a:r>
            <a:r>
              <a:rPr lang="en-US" dirty="0"/>
              <a:t> </a:t>
            </a:r>
          </a:p>
          <a:p>
            <a:endParaRPr lang="en-US" dirty="0"/>
          </a:p>
        </p:txBody>
      </p:sp>
    </p:spTree>
    <p:extLst>
      <p:ext uri="{BB962C8B-B14F-4D97-AF65-F5344CB8AC3E}">
        <p14:creationId xmlns:p14="http://schemas.microsoft.com/office/powerpoint/2010/main" val="53054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229600" cy="1143000"/>
          </a:xfrm>
        </p:spPr>
        <p:txBody>
          <a:bodyPr/>
          <a:lstStyle/>
          <a:p>
            <a:r>
              <a:rPr lang="en-US" b="1" dirty="0">
                <a:solidFill>
                  <a:srgbClr val="0070C0"/>
                </a:solidFill>
              </a:rPr>
              <a:t>Carcinogens, Mutagens, Endocrine disruptors.</a:t>
            </a:r>
          </a:p>
        </p:txBody>
      </p:sp>
      <p:sp>
        <p:nvSpPr>
          <p:cNvPr id="3" name="Content Placeholder 2"/>
          <p:cNvSpPr>
            <a:spLocks noGrp="1"/>
          </p:cNvSpPr>
          <p:nvPr>
            <p:ph idx="1"/>
          </p:nvPr>
        </p:nvSpPr>
        <p:spPr>
          <a:xfrm>
            <a:off x="152400" y="1524000"/>
            <a:ext cx="8839200" cy="5257800"/>
          </a:xfrm>
        </p:spPr>
        <p:txBody>
          <a:bodyPr/>
          <a:lstStyle/>
          <a:p>
            <a:r>
              <a:rPr lang="en-US" dirty="0"/>
              <a:t>          Polystyrene is harmful to the Central Nervous System. Hazardous brominated compounds are carcinogens and mutagens.</a:t>
            </a:r>
          </a:p>
          <a:p>
            <a:r>
              <a:rPr lang="en-US" dirty="0"/>
              <a:t>Dioxins = </a:t>
            </a:r>
            <a:r>
              <a:rPr lang="en-US" dirty="0" err="1"/>
              <a:t>Agentorange</a:t>
            </a:r>
            <a:r>
              <a:rPr lang="en-US" dirty="0"/>
              <a:t>; cancer, neurological damage, disrupts reproductive thyroid and respiratory systems, aggravates asthma and emphysema, increase risk of heart disease, cause rashes, nausea, headaches.</a:t>
            </a:r>
          </a:p>
          <a:p>
            <a:r>
              <a:rPr lang="en-US" dirty="0"/>
              <a:t>On crops, in water, enters food chain causing human and ecosystem health problems.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50912"/>
            <a:ext cx="1139825"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194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solidFill>
                  <a:srgbClr val="0070C0"/>
                </a:solidFill>
              </a:rPr>
              <a:t>Antibiotic resistance.</a:t>
            </a:r>
          </a:p>
        </p:txBody>
      </p:sp>
      <p:sp>
        <p:nvSpPr>
          <p:cNvPr id="3" name="Content Placeholder 2"/>
          <p:cNvSpPr>
            <a:spLocks noGrp="1"/>
          </p:cNvSpPr>
          <p:nvPr>
            <p:ph idx="1"/>
          </p:nvPr>
        </p:nvSpPr>
        <p:spPr>
          <a:xfrm>
            <a:off x="685800" y="1570037"/>
            <a:ext cx="8229600" cy="4525963"/>
          </a:xfrm>
        </p:spPr>
        <p:txBody>
          <a:bodyPr/>
          <a:lstStyle/>
          <a:p>
            <a:r>
              <a:rPr lang="en-US" dirty="0"/>
              <a:t>Microplastics from home washing machines enter wastewater plants.</a:t>
            </a:r>
          </a:p>
          <a:p>
            <a:r>
              <a:rPr lang="en-US" dirty="0"/>
              <a:t>Bacteria attach to microplastics forming bacterial enriched microplastic sludge.</a:t>
            </a:r>
          </a:p>
          <a:p>
            <a:r>
              <a:rPr lang="en-US" dirty="0"/>
              <a:t>Bacterial sludge contains genes that promote antibacterial resistance.</a:t>
            </a:r>
          </a:p>
          <a:p>
            <a:r>
              <a:rPr lang="en-US" dirty="0"/>
              <a:t>Impacts on non-human animals unknown.</a:t>
            </a:r>
          </a:p>
        </p:txBody>
      </p:sp>
    </p:spTree>
    <p:extLst>
      <p:ext uri="{BB962C8B-B14F-4D97-AF65-F5344CB8AC3E}">
        <p14:creationId xmlns:p14="http://schemas.microsoft.com/office/powerpoint/2010/main" val="460715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0070C0"/>
                </a:solidFill>
              </a:rPr>
              <a:t>What are plastics? </a:t>
            </a:r>
          </a:p>
        </p:txBody>
      </p:sp>
      <p:sp>
        <p:nvSpPr>
          <p:cNvPr id="3" name="Content Placeholder 2"/>
          <p:cNvSpPr>
            <a:spLocks noGrp="1"/>
          </p:cNvSpPr>
          <p:nvPr>
            <p:ph idx="1"/>
          </p:nvPr>
        </p:nvSpPr>
        <p:spPr>
          <a:xfrm>
            <a:off x="76200" y="1219200"/>
            <a:ext cx="9220200" cy="5486400"/>
          </a:xfrm>
        </p:spPr>
        <p:txBody>
          <a:bodyPr/>
          <a:lstStyle/>
          <a:p>
            <a:r>
              <a:rPr lang="en-US" sz="3000" dirty="0"/>
              <a:t>All plastics are synthetic, manufactured, petrochemicals from oil or natural gas.</a:t>
            </a:r>
          </a:p>
          <a:p>
            <a:r>
              <a:rPr lang="en-US" sz="3000" dirty="0"/>
              <a:t>Thousands of plastic molecules, 2 general classes, with 7 main categories.</a:t>
            </a:r>
          </a:p>
          <a:p>
            <a:r>
              <a:rPr lang="en-US" sz="3000" dirty="0"/>
              <a:t>Not natural products, Anthropogenic; produced only by humans. </a:t>
            </a:r>
          </a:p>
          <a:p>
            <a:r>
              <a:rPr lang="en-US" sz="3000" dirty="0"/>
              <a:t>Never existed before. Only 114 years old. </a:t>
            </a:r>
          </a:p>
          <a:p>
            <a:r>
              <a:rPr lang="en-US" sz="3000" dirty="0"/>
              <a:t>Bakelite, first plastic produced in 1907 by Leo Baekeland in Yonkers, New York.</a:t>
            </a:r>
          </a:p>
          <a:p>
            <a:r>
              <a:rPr lang="en-US" sz="3000" dirty="0"/>
              <a:t>Nylon in 1929 by DuPont, chemists Wallace Carothers &amp; Elmer Keiser Bolton</a:t>
            </a:r>
          </a:p>
          <a:p>
            <a:endParaRPr lang="en-US" dirty="0"/>
          </a:p>
        </p:txBody>
      </p:sp>
    </p:spTree>
    <p:extLst>
      <p:ext uri="{BB962C8B-B14F-4D97-AF65-F5344CB8AC3E}">
        <p14:creationId xmlns:p14="http://schemas.microsoft.com/office/powerpoint/2010/main" val="83611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lstStyle/>
          <a:p>
            <a:r>
              <a:rPr lang="en-US" b="1" dirty="0">
                <a:solidFill>
                  <a:srgbClr val="0070C0"/>
                </a:solidFill>
              </a:rPr>
              <a:t>Health Impacts of Solid Plastic </a:t>
            </a:r>
          </a:p>
        </p:txBody>
      </p:sp>
      <p:sp>
        <p:nvSpPr>
          <p:cNvPr id="3" name="Content Placeholder 2"/>
          <p:cNvSpPr>
            <a:spLocks noGrp="1"/>
          </p:cNvSpPr>
          <p:nvPr>
            <p:ph idx="1"/>
          </p:nvPr>
        </p:nvSpPr>
        <p:spPr>
          <a:xfrm>
            <a:off x="152400" y="1295400"/>
            <a:ext cx="8991600" cy="5562600"/>
          </a:xfrm>
        </p:spPr>
        <p:txBody>
          <a:bodyPr/>
          <a:lstStyle/>
          <a:p>
            <a:r>
              <a:rPr lang="en-US" dirty="0"/>
              <a:t>Ingestion or physical contact </a:t>
            </a:r>
            <a:r>
              <a:rPr lang="en-US" b="1" dirty="0"/>
              <a:t>cause death or reduces fitness.</a:t>
            </a:r>
            <a:r>
              <a:rPr lang="en-US" dirty="0"/>
              <a:t> </a:t>
            </a:r>
          </a:p>
          <a:p>
            <a:r>
              <a:rPr lang="en-US" dirty="0"/>
              <a:t>Amasses in ecosystems; all effects negative. </a:t>
            </a:r>
          </a:p>
          <a:p>
            <a:r>
              <a:rPr lang="en-US" dirty="0"/>
              <a:t>Nanoplastics in human and non-human tissue; </a:t>
            </a:r>
            <a:r>
              <a:rPr lang="en-US" b="1" dirty="0">
                <a:solidFill>
                  <a:srgbClr val="C00000"/>
                </a:solidFill>
              </a:rPr>
              <a:t>largely unknown</a:t>
            </a:r>
            <a:r>
              <a:rPr lang="en-US" dirty="0">
                <a:solidFill>
                  <a:srgbClr val="C00000"/>
                </a:solidFill>
              </a:rPr>
              <a:t>.</a:t>
            </a:r>
            <a:r>
              <a:rPr lang="en-US" dirty="0"/>
              <a:t> </a:t>
            </a:r>
          </a:p>
          <a:p>
            <a:r>
              <a:rPr lang="en-US" dirty="0"/>
              <a:t>Ecosystem effects in Water, Soil, Air, Rain and Plants - </a:t>
            </a:r>
            <a:r>
              <a:rPr lang="en-US" b="1" dirty="0">
                <a:solidFill>
                  <a:srgbClr val="FF0000"/>
                </a:solidFill>
              </a:rPr>
              <a:t>largely unknown; &gt;1000 metric tons of plastic deposition by RAIN in western U.S. protected lands annually.</a:t>
            </a:r>
          </a:p>
          <a:p>
            <a:r>
              <a:rPr lang="en-US" dirty="0"/>
              <a:t>Effects </a:t>
            </a:r>
            <a:r>
              <a:rPr lang="en-US" b="1" dirty="0">
                <a:solidFill>
                  <a:srgbClr val="FFC000"/>
                </a:solidFill>
              </a:rPr>
              <a:t>exacerbated by climate change</a:t>
            </a:r>
            <a:r>
              <a:rPr lang="en-US" dirty="0">
                <a:solidFill>
                  <a:srgbClr val="FFC000"/>
                </a:solidFill>
              </a:rPr>
              <a:t>.</a:t>
            </a:r>
          </a:p>
          <a:p>
            <a:pPr marL="0" indent="0">
              <a:buNone/>
            </a:pPr>
            <a:endParaRPr lang="en-US" dirty="0"/>
          </a:p>
        </p:txBody>
      </p:sp>
    </p:spTree>
    <p:extLst>
      <p:ext uri="{BB962C8B-B14F-4D97-AF65-F5344CB8AC3E}">
        <p14:creationId xmlns:p14="http://schemas.microsoft.com/office/powerpoint/2010/main" val="2937939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Before we finish: </a:t>
            </a:r>
            <a:br>
              <a:rPr lang="en-US" b="1" dirty="0">
                <a:solidFill>
                  <a:srgbClr val="0070C0"/>
                </a:solidFill>
              </a:rPr>
            </a:br>
            <a:r>
              <a:rPr lang="en-US" b="1" dirty="0">
                <a:solidFill>
                  <a:srgbClr val="0070C0"/>
                </a:solidFill>
              </a:rPr>
              <a:t>Plastics Not-So-Trivia!</a:t>
            </a:r>
          </a:p>
        </p:txBody>
      </p:sp>
      <p:sp>
        <p:nvSpPr>
          <p:cNvPr id="3" name="Content Placeholder 2"/>
          <p:cNvSpPr>
            <a:spLocks noGrp="1"/>
          </p:cNvSpPr>
          <p:nvPr>
            <p:ph idx="1"/>
          </p:nvPr>
        </p:nvSpPr>
        <p:spPr>
          <a:xfrm>
            <a:off x="457200" y="1951037"/>
            <a:ext cx="8229600" cy="4525963"/>
          </a:xfrm>
        </p:spPr>
        <p:txBody>
          <a:bodyPr/>
          <a:lstStyle/>
          <a:p>
            <a:r>
              <a:rPr lang="en-US" dirty="0"/>
              <a:t>Which country is the cleanest and has the least plastic? </a:t>
            </a:r>
          </a:p>
          <a:p>
            <a:r>
              <a:rPr lang="en-US" dirty="0"/>
              <a:t>Rwanda! </a:t>
            </a:r>
          </a:p>
          <a:p>
            <a:r>
              <a:rPr lang="en-US" dirty="0"/>
              <a:t>Why? </a:t>
            </a:r>
          </a:p>
          <a:p>
            <a:r>
              <a:rPr lang="en-US" dirty="0"/>
              <a:t>Total ban on ALL polyethylene plastic bags since 2007.</a:t>
            </a:r>
          </a:p>
          <a:p>
            <a:r>
              <a:rPr lang="en-US" dirty="0"/>
              <a:t>Find more: </a:t>
            </a:r>
            <a:r>
              <a:rPr lang="en-US" dirty="0">
                <a:hlinkClick r:id="rId3"/>
              </a:rPr>
              <a:t>www.thedeliciousday.com</a:t>
            </a:r>
            <a:r>
              <a:rPr lang="en-US" dirty="0"/>
              <a:t> </a:t>
            </a:r>
          </a:p>
        </p:txBody>
      </p:sp>
    </p:spTree>
    <p:extLst>
      <p:ext uri="{BB962C8B-B14F-4D97-AF65-F5344CB8AC3E}">
        <p14:creationId xmlns:p14="http://schemas.microsoft.com/office/powerpoint/2010/main" val="197037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Conclusion: Plastics are here to stay! What to do?</a:t>
            </a:r>
          </a:p>
        </p:txBody>
      </p:sp>
      <p:sp>
        <p:nvSpPr>
          <p:cNvPr id="3" name="Content Placeholder 2"/>
          <p:cNvSpPr>
            <a:spLocks noGrp="1"/>
          </p:cNvSpPr>
          <p:nvPr>
            <p:ph idx="1"/>
          </p:nvPr>
        </p:nvSpPr>
        <p:spPr>
          <a:xfrm>
            <a:off x="457200" y="1752600"/>
            <a:ext cx="8229600" cy="4953000"/>
          </a:xfrm>
        </p:spPr>
        <p:txBody>
          <a:bodyPr/>
          <a:lstStyle/>
          <a:p>
            <a:pPr algn="ctr"/>
            <a:r>
              <a:rPr lang="en-US" dirty="0"/>
              <a:t>Global society cannot exist without plastics – politics, money &amp; jobs involved.</a:t>
            </a:r>
          </a:p>
          <a:p>
            <a:pPr algn="ctr"/>
            <a:r>
              <a:rPr lang="en-US" dirty="0"/>
              <a:t>Extremely useful.</a:t>
            </a:r>
          </a:p>
          <a:p>
            <a:pPr algn="ctr"/>
            <a:r>
              <a:rPr lang="en-US" b="1" dirty="0"/>
              <a:t>What you can do!!!</a:t>
            </a:r>
          </a:p>
          <a:p>
            <a:r>
              <a:rPr lang="en-US" dirty="0"/>
              <a:t>Reduce your use of all plastics.</a:t>
            </a:r>
          </a:p>
          <a:p>
            <a:r>
              <a:rPr lang="en-US" dirty="0"/>
              <a:t>Know the 7 types of plastics. </a:t>
            </a:r>
          </a:p>
          <a:p>
            <a:r>
              <a:rPr lang="en-US" dirty="0"/>
              <a:t>Recycle the few which can be reused.</a:t>
            </a:r>
          </a:p>
          <a:p>
            <a:r>
              <a:rPr lang="en-US" dirty="0"/>
              <a:t>This will reduce destructive environmental health effects.</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2971800"/>
            <a:ext cx="1600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943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rtlCol="0">
            <a:normAutofit fontScale="90000"/>
          </a:bodyPr>
          <a:lstStyle/>
          <a:p>
            <a:pPr fontAlgn="auto">
              <a:spcAft>
                <a:spcPts val="0"/>
              </a:spcAft>
              <a:defRPr/>
            </a:pPr>
            <a:br>
              <a:rPr lang="en-US" dirty="0"/>
            </a:br>
            <a:r>
              <a:rPr lang="en-US" dirty="0"/>
              <a:t>Questions????</a:t>
            </a:r>
          </a:p>
        </p:txBody>
      </p:sp>
      <p:sp>
        <p:nvSpPr>
          <p:cNvPr id="94210" name="Content Placeholder 2"/>
          <p:cNvSpPr>
            <a:spLocks noGrp="1"/>
          </p:cNvSpPr>
          <p:nvPr>
            <p:ph idx="1"/>
          </p:nvPr>
        </p:nvSpPr>
        <p:spPr>
          <a:xfrm>
            <a:off x="457200" y="2209800"/>
            <a:ext cx="8229600" cy="4525963"/>
          </a:xfrm>
        </p:spPr>
        <p:txBody>
          <a:bodyPr/>
          <a:lstStyle/>
          <a:p>
            <a:pPr marL="0" indent="0" algn="ctr">
              <a:buFont typeface="Arial" charset="0"/>
              <a:buNone/>
            </a:pPr>
            <a:r>
              <a:rPr lang="en-US" dirty="0"/>
              <a:t>Robert F. Brand</a:t>
            </a:r>
          </a:p>
          <a:p>
            <a:pPr marL="0" indent="0" algn="ctr">
              <a:buFont typeface="Arial" charset="0"/>
              <a:buNone/>
            </a:pPr>
            <a:r>
              <a:rPr lang="en-US" dirty="0"/>
              <a:t>Office: 216-201-2001 x 1236</a:t>
            </a:r>
          </a:p>
          <a:p>
            <a:pPr marL="0" indent="0" algn="ctr">
              <a:buFont typeface="Arial" charset="0"/>
              <a:buNone/>
            </a:pPr>
            <a:r>
              <a:rPr lang="en-US" dirty="0"/>
              <a:t>Cell: 216 213 9083</a:t>
            </a:r>
          </a:p>
          <a:p>
            <a:pPr marL="0" indent="0" algn="ctr">
              <a:buFont typeface="Arial" charset="0"/>
              <a:buNone/>
            </a:pPr>
            <a:r>
              <a:rPr lang="en-US" dirty="0">
                <a:hlinkClick r:id="rId3"/>
              </a:rPr>
              <a:t>rbrand@ccbh.net</a:t>
            </a:r>
            <a:r>
              <a:rPr lang="en-US" dirty="0"/>
              <a:t> </a:t>
            </a:r>
          </a:p>
          <a:p>
            <a:pPr marL="0" indent="0" algn="ctr">
              <a:buFont typeface="Arial" charset="0"/>
              <a:buNone/>
            </a:pPr>
            <a:endParaRPr lang="en-US" dirty="0"/>
          </a:p>
        </p:txBody>
      </p:sp>
    </p:spTree>
    <p:extLst>
      <p:ext uri="{BB962C8B-B14F-4D97-AF65-F5344CB8AC3E}">
        <p14:creationId xmlns:p14="http://schemas.microsoft.com/office/powerpoint/2010/main" val="2430048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419600"/>
            <a:ext cx="3742336" cy="22828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390" y="990600"/>
            <a:ext cx="4043410" cy="32455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353060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844925"/>
            <a:ext cx="3810000" cy="2857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457200" y="-76200"/>
            <a:ext cx="8229600" cy="1143000"/>
          </a:xfrm>
        </p:spPr>
        <p:txBody>
          <a:bodyPr/>
          <a:lstStyle/>
          <a:p>
            <a:r>
              <a:rPr lang="en-US" b="1" dirty="0">
                <a:solidFill>
                  <a:srgbClr val="0070C0"/>
                </a:solidFill>
              </a:rPr>
              <a:t>Bakelite Products</a:t>
            </a:r>
          </a:p>
        </p:txBody>
      </p:sp>
      <p:pic>
        <p:nvPicPr>
          <p:cNvPr id="4" name="Content Placeholder 3" descr="http://4.bp.blogspot.com/_Rx2Q8vf5FCw/SiyALpHzfeI/AAAAAAAAAEI/UfPJwieWFts/w1200-h630-p-k-no-nu/Bakelite+Radio1.JPG"/>
          <p:cNvPicPr>
            <a:picLocks noGrp="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209800" y="3754539"/>
            <a:ext cx="3505200" cy="3048000"/>
          </a:xfrm>
          <a:prstGeom prst="rect">
            <a:avLst/>
          </a:prstGeom>
          <a:noFill/>
          <a:ln w="12700">
            <a:solidFill>
              <a:sysClr val="windowText" lastClr="000000"/>
            </a:solidFill>
            <a:miter lim="800000"/>
            <a:headEnd/>
            <a:tailEnd/>
          </a:ln>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1143000"/>
            <a:ext cx="3810000" cy="2611539"/>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7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additive="base">
                                        <p:cTn id="27" dur="500" fill="hold"/>
                                        <p:tgtEl>
                                          <p:spTgt spid="1030"/>
                                        </p:tgtEl>
                                        <p:attrNameLst>
                                          <p:attrName>ppt_x</p:attrName>
                                        </p:attrNameLst>
                                      </p:cBhvr>
                                      <p:tavLst>
                                        <p:tav tm="0">
                                          <p:val>
                                            <p:strVal val="#ppt_x"/>
                                          </p:val>
                                        </p:tav>
                                        <p:tav tm="100000">
                                          <p:val>
                                            <p:strVal val="#ppt_x"/>
                                          </p:val>
                                        </p:tav>
                                      </p:tavLst>
                                    </p:anim>
                                    <p:anim calcmode="lin" valueType="num">
                                      <p:cBhvr additive="base">
                                        <p:cTn id="2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724525" cy="38100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b="1" dirty="0">
                <a:solidFill>
                  <a:srgbClr val="0070C0"/>
                </a:solidFill>
              </a:rPr>
              <a:t>1950’s Plastics: The Wonder Product!</a:t>
            </a:r>
          </a:p>
        </p:txBody>
      </p:sp>
      <p:sp>
        <p:nvSpPr>
          <p:cNvPr id="3" name="Content Placeholder 2"/>
          <p:cNvSpPr>
            <a:spLocks noGrp="1"/>
          </p:cNvSpPr>
          <p:nvPr>
            <p:ph idx="1"/>
          </p:nvPr>
        </p:nvSpPr>
        <p:spPr>
          <a:xfrm>
            <a:off x="152399" y="1371600"/>
            <a:ext cx="8924925" cy="5486400"/>
          </a:xfrm>
        </p:spPr>
        <p:txBody>
          <a:bodyPr/>
          <a:lstStyle/>
          <a:p>
            <a:r>
              <a:rPr lang="en-US" dirty="0"/>
              <a:t>Permeate all Facets of Daily Life and Society, Economics, Water, Soils and Environment.</a:t>
            </a:r>
          </a:p>
          <a:p>
            <a:r>
              <a:rPr lang="en-US" dirty="0"/>
              <a:t>Polymers are main plastic ingredients, able to be moulded, extruded or pressed into solid objects. </a:t>
            </a:r>
          </a:p>
          <a:p>
            <a:r>
              <a:rPr lang="en-US" dirty="0"/>
              <a:t>Light weight, durable flexible, and inexpensive to produce; </a:t>
            </a:r>
            <a:r>
              <a:rPr lang="en-US" sz="2000" dirty="0"/>
              <a:t>packaging, construction materials, piping, vehicle parts, toys, electronic devices, eye shadow,  moisturizer, windows, sidings, doors, boats, bicycles wheels, bullet proof vests, helmets, weapons, clothes, ropes, toys, shoes, medical, kitchen and garden equipment, furniture, tools, backpacks, bags, bottles, lenses, cellphones, computers, diapers.</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058811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15400" cy="1143000"/>
          </a:xfrm>
        </p:spPr>
        <p:txBody>
          <a:bodyPr/>
          <a:lstStyle/>
          <a:p>
            <a:r>
              <a:rPr lang="en-US" b="1" dirty="0">
                <a:solidFill>
                  <a:srgbClr val="0070C0"/>
                </a:solidFill>
              </a:rPr>
              <a:t>Plastic Manufacture, Climate and Greenhouse Gases (GHG’s)</a:t>
            </a:r>
          </a:p>
        </p:txBody>
      </p:sp>
      <p:sp>
        <p:nvSpPr>
          <p:cNvPr id="3" name="Content Placeholder 2"/>
          <p:cNvSpPr>
            <a:spLocks noGrp="1"/>
          </p:cNvSpPr>
          <p:nvPr>
            <p:ph idx="1"/>
          </p:nvPr>
        </p:nvSpPr>
        <p:spPr>
          <a:xfrm>
            <a:off x="152400" y="1600200"/>
            <a:ext cx="8839200" cy="5257800"/>
          </a:xfrm>
        </p:spPr>
        <p:txBody>
          <a:bodyPr/>
          <a:lstStyle/>
          <a:p>
            <a:r>
              <a:rPr lang="en-US" dirty="0"/>
              <a:t>Extraction of oil; drilling and fracking, and manufacture of plastics produces GHG’s; CO2 and Methane. </a:t>
            </a:r>
          </a:p>
          <a:p>
            <a:r>
              <a:rPr lang="en-US" dirty="0"/>
              <a:t>Production of 1 kg of polyethylene (used for bags and bottles) releases 6 kg’s CO2.</a:t>
            </a:r>
          </a:p>
          <a:p>
            <a:r>
              <a:rPr lang="en-US" dirty="0"/>
              <a:t>Incineration and recycling produces 6 kg’s of CO2. </a:t>
            </a:r>
          </a:p>
          <a:p>
            <a:r>
              <a:rPr lang="en-US" dirty="0"/>
              <a:t>PVC, PCB’s release GHG’s; Methane and Ethylene, by mechanical size reduction. </a:t>
            </a:r>
          </a:p>
        </p:txBody>
      </p:sp>
    </p:spTree>
    <p:extLst>
      <p:ext uri="{BB962C8B-B14F-4D97-AF65-F5344CB8AC3E}">
        <p14:creationId xmlns:p14="http://schemas.microsoft.com/office/powerpoint/2010/main" val="109939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1143000"/>
          </a:xfrm>
        </p:spPr>
        <p:txBody>
          <a:bodyPr/>
          <a:lstStyle/>
          <a:p>
            <a:r>
              <a:rPr lang="en-US" dirty="0"/>
              <a:t>	</a:t>
            </a:r>
            <a:r>
              <a:rPr lang="en-US" b="1" dirty="0">
                <a:solidFill>
                  <a:srgbClr val="0070C0"/>
                </a:solidFill>
              </a:rPr>
              <a:t>Tonnes of Plastics Produced</a:t>
            </a:r>
          </a:p>
        </p:txBody>
      </p:sp>
      <p:sp>
        <p:nvSpPr>
          <p:cNvPr id="3" name="Content Placeholder 2"/>
          <p:cNvSpPr>
            <a:spLocks noGrp="1"/>
          </p:cNvSpPr>
          <p:nvPr>
            <p:ph idx="1"/>
          </p:nvPr>
        </p:nvSpPr>
        <p:spPr>
          <a:xfrm>
            <a:off x="152401" y="1295400"/>
            <a:ext cx="8610600" cy="6629400"/>
          </a:xfrm>
        </p:spPr>
        <p:txBody>
          <a:bodyPr/>
          <a:lstStyle/>
          <a:p>
            <a:r>
              <a:rPr lang="en-US" dirty="0"/>
              <a:t>2019 Global production 368 million tonnes. In 1950 it was 1.5 million tonnes.</a:t>
            </a:r>
          </a:p>
          <a:p>
            <a:r>
              <a:rPr lang="en-US" dirty="0"/>
              <a:t>2018 US produced 35,680 million tonnes. Recycled 13.2 % = 4,71 million tonnes. Landfill solid waste, 26,970 million tonnes.</a:t>
            </a:r>
          </a:p>
          <a:p>
            <a:r>
              <a:rPr lang="de-DE" dirty="0"/>
              <a:t>In 2019 Global plastics market valued at             US $ 693.7 billion (2020, $ 711.0 billion). </a:t>
            </a:r>
          </a:p>
          <a:p>
            <a:r>
              <a:rPr lang="en-US" dirty="0"/>
              <a:t>4% growth projected from 2020 to 2027. </a:t>
            </a:r>
          </a:p>
          <a:p>
            <a:r>
              <a:rPr lang="en-US" dirty="0"/>
              <a:t>Increasing demand from construction, automotive, electrical and electronics.  </a:t>
            </a:r>
          </a:p>
          <a:p>
            <a:pPr marL="0" indent="0">
              <a:buNone/>
            </a:pPr>
            <a:endParaRPr lang="en-US" dirty="0"/>
          </a:p>
        </p:txBody>
      </p:sp>
    </p:spTree>
    <p:extLst>
      <p:ext uri="{BB962C8B-B14F-4D97-AF65-F5344CB8AC3E}">
        <p14:creationId xmlns:p14="http://schemas.microsoft.com/office/powerpoint/2010/main" val="385717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10600" cy="1143000"/>
          </a:xfrm>
        </p:spPr>
        <p:txBody>
          <a:bodyPr/>
          <a:lstStyle/>
          <a:p>
            <a:r>
              <a:rPr lang="en-US" b="1" dirty="0">
                <a:solidFill>
                  <a:srgbClr val="0070C0"/>
                </a:solidFill>
              </a:rPr>
              <a:t>Where does all the plastic go? </a:t>
            </a:r>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 y="1295400"/>
            <a:ext cx="4953000" cy="32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900363"/>
            <a:ext cx="5287866" cy="395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1295399"/>
            <a:ext cx="4114800" cy="3398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7835" y="3175000"/>
            <a:ext cx="5546165" cy="368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471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500"/>
                                        <p:tgtEl>
                                          <p:spTgt spid="112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fade">
                                      <p:cBhvr>
                                        <p:cTn id="17" dur="500"/>
                                        <p:tgtEl>
                                          <p:spTgt spid="112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67"/>
                                        </p:tgtEl>
                                        <p:attrNameLst>
                                          <p:attrName>style.visibility</p:attrName>
                                        </p:attrNameLst>
                                      </p:cBhvr>
                                      <p:to>
                                        <p:strVal val="visible"/>
                                      </p:to>
                                    </p:set>
                                    <p:animEffect transition="in" filter="fade">
                                      <p:cBhvr>
                                        <p:cTn id="22"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510369"/>
            <a:ext cx="7586399" cy="426148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600" y="0"/>
            <a:ext cx="8229600" cy="1143000"/>
          </a:xfrm>
        </p:spPr>
        <p:txBody>
          <a:bodyPr/>
          <a:lstStyle/>
          <a:p>
            <a:r>
              <a:rPr lang="en-US" b="1" dirty="0">
                <a:solidFill>
                  <a:srgbClr val="0070C0"/>
                </a:solidFill>
              </a:rPr>
              <a:t>Plastics in Oceans</a:t>
            </a:r>
          </a:p>
        </p:txBody>
      </p:sp>
      <p:sp>
        <p:nvSpPr>
          <p:cNvPr id="3" name="Content Placeholder 2"/>
          <p:cNvSpPr>
            <a:spLocks noGrp="1"/>
          </p:cNvSpPr>
          <p:nvPr>
            <p:ph idx="1"/>
          </p:nvPr>
        </p:nvSpPr>
        <p:spPr>
          <a:xfrm>
            <a:off x="0" y="1066800"/>
            <a:ext cx="8915400" cy="2895600"/>
          </a:xfrm>
        </p:spPr>
        <p:txBody>
          <a:bodyPr/>
          <a:lstStyle/>
          <a:p>
            <a:r>
              <a:rPr lang="fr-FR" dirty="0"/>
              <a:t>Cumulative global production 8 Billion tonnes.</a:t>
            </a:r>
            <a:endParaRPr lang="en-US" dirty="0"/>
          </a:p>
          <a:p>
            <a:r>
              <a:rPr lang="en-US" dirty="0"/>
              <a:t>Annually 8 million tonnes pollute oceans.</a:t>
            </a:r>
          </a:p>
          <a:p>
            <a:r>
              <a:rPr lang="en-US" dirty="0"/>
              <a:t>236,000 tonnes are microplastics.</a:t>
            </a:r>
          </a:p>
          <a:p>
            <a:r>
              <a:rPr lang="en-US" dirty="0"/>
              <a:t>150 million tonnes already in oceans</a:t>
            </a:r>
          </a:p>
          <a:p>
            <a:r>
              <a:rPr lang="en-US" dirty="0"/>
              <a:t>Concentration by Bioaccumulation </a:t>
            </a:r>
          </a:p>
        </p:txBody>
      </p:sp>
    </p:spTree>
    <p:extLst>
      <p:ext uri="{BB962C8B-B14F-4D97-AF65-F5344CB8AC3E}">
        <p14:creationId xmlns:p14="http://schemas.microsoft.com/office/powerpoint/2010/main" val="90931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cb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29437</TotalTime>
  <Words>4030</Words>
  <Application>Microsoft Office PowerPoint</Application>
  <PresentationFormat>On-screen Show (4:3)</PresentationFormat>
  <Paragraphs>265</Paragraphs>
  <Slides>33</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Georgia</vt:lpstr>
      <vt:lpstr>Wingdings</vt:lpstr>
      <vt:lpstr>ccbh</vt:lpstr>
      <vt:lpstr>Climate Change, Plastic Pollution,  and Effects on Ecosystems and Human Health. </vt:lpstr>
      <vt:lpstr>Three Greatest Threats to Health</vt:lpstr>
      <vt:lpstr>What are plastics? </vt:lpstr>
      <vt:lpstr>Bakelite Products</vt:lpstr>
      <vt:lpstr>1950’s Plastics: The Wonder Product!</vt:lpstr>
      <vt:lpstr>Plastic Manufacture, Climate and Greenhouse Gases (GHG’s)</vt:lpstr>
      <vt:lpstr> Tonnes of Plastics Produced</vt:lpstr>
      <vt:lpstr>Where does all the plastic go? </vt:lpstr>
      <vt:lpstr>Plastics in Oceans</vt:lpstr>
      <vt:lpstr>Kumejima 100 km  west  of Okinawa</vt:lpstr>
      <vt:lpstr>Plastics in Great Lakes</vt:lpstr>
      <vt:lpstr>Model of Plastics in Lake Erie</vt:lpstr>
      <vt:lpstr>Plastics in Cuyahoga County</vt:lpstr>
      <vt:lpstr>COVID and Plastic Pollution</vt:lpstr>
      <vt:lpstr>Plastics Ubiquitous in  Water, Air, Soil and Us!</vt:lpstr>
      <vt:lpstr>Plastic pollution; Why size matters</vt:lpstr>
      <vt:lpstr>Plastic sizes; macro, micro, nano</vt:lpstr>
      <vt:lpstr>ALL PLASTICS FLOAT: BUT!</vt:lpstr>
      <vt:lpstr> Why Plastics Differ from Other Pollutants</vt:lpstr>
      <vt:lpstr>Two General Classes of Plastics</vt:lpstr>
      <vt:lpstr>Seven Main Types of Plastics</vt:lpstr>
      <vt:lpstr>Recycling: The Plastic Industry Myth!</vt:lpstr>
      <vt:lpstr>Specifics BPA, Type 7 </vt:lpstr>
      <vt:lpstr>Plastics: What’s in Your House?</vt:lpstr>
      <vt:lpstr>Health Impacts of Plastics</vt:lpstr>
      <vt:lpstr>Human Health Impacts of  Toxic Plastics Chemical </vt:lpstr>
      <vt:lpstr>How this happens:  Inhalation, Ingestion, Absorption.</vt:lpstr>
      <vt:lpstr>Carcinogens, Mutagens, Endocrine disruptors.</vt:lpstr>
      <vt:lpstr>Antibiotic resistance.</vt:lpstr>
      <vt:lpstr>Health Impacts of Solid Plastic </vt:lpstr>
      <vt:lpstr>Before we finish:  Plastics Not-So-Trivia!</vt:lpstr>
      <vt:lpstr>Conclusion: Plastics are here to stay! What to do?</vt:lpstr>
      <vt:lpstr> Questions????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Plastic Pollution,  and Effects on Ecosystems and Human Health.</dc:title>
  <dc:creator>Hewlett-Packard Company</dc:creator>
  <cp:lastModifiedBy>Elodie Nonguierma</cp:lastModifiedBy>
  <cp:revision>131</cp:revision>
  <dcterms:created xsi:type="dcterms:W3CDTF">2021-03-22T13:34:14Z</dcterms:created>
  <dcterms:modified xsi:type="dcterms:W3CDTF">2021-04-12T16:49:20Z</dcterms:modified>
</cp:coreProperties>
</file>