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8" r:id="rId3"/>
    <p:sldId id="336" r:id="rId4"/>
    <p:sldId id="287" r:id="rId5"/>
    <p:sldId id="309" r:id="rId6"/>
    <p:sldId id="257" r:id="rId7"/>
    <p:sldId id="290" r:id="rId8"/>
    <p:sldId id="343" r:id="rId9"/>
    <p:sldId id="344" r:id="rId10"/>
    <p:sldId id="326" r:id="rId11"/>
    <p:sldId id="277" r:id="rId12"/>
    <p:sldId id="348" r:id="rId13"/>
    <p:sldId id="305" r:id="rId14"/>
    <p:sldId id="292" r:id="rId15"/>
    <p:sldId id="310" r:id="rId16"/>
    <p:sldId id="296" r:id="rId17"/>
    <p:sldId id="294" r:id="rId18"/>
    <p:sldId id="300" r:id="rId19"/>
    <p:sldId id="339" r:id="rId20"/>
    <p:sldId id="281" r:id="rId21"/>
    <p:sldId id="314" r:id="rId22"/>
    <p:sldId id="341" r:id="rId23"/>
    <p:sldId id="315" r:id="rId24"/>
    <p:sldId id="340" r:id="rId25"/>
    <p:sldId id="327" r:id="rId26"/>
    <p:sldId id="330" r:id="rId27"/>
    <p:sldId id="349" r:id="rId28"/>
    <p:sldId id="331" r:id="rId29"/>
    <p:sldId id="284" r:id="rId30"/>
    <p:sldId id="322" r:id="rId31"/>
    <p:sldId id="323" r:id="rId32"/>
    <p:sldId id="345" r:id="rId33"/>
    <p:sldId id="346" r:id="rId34"/>
    <p:sldId id="347" r:id="rId35"/>
    <p:sldId id="325" r:id="rId36"/>
    <p:sldId id="275" r:id="rId37"/>
    <p:sldId id="328" r:id="rId38"/>
    <p:sldId id="286" r:id="rId39"/>
    <p:sldId id="303" r:id="rId40"/>
    <p:sldId id="293"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3208" autoAdjust="0"/>
  </p:normalViewPr>
  <p:slideViewPr>
    <p:cSldViewPr snapToGrid="0">
      <p:cViewPr varScale="1">
        <p:scale>
          <a:sx n="68" d="100"/>
          <a:sy n="68" d="100"/>
        </p:scale>
        <p:origin x="894" y="60"/>
      </p:cViewPr>
      <p:guideLst/>
    </p:cSldViewPr>
  </p:slideViewPr>
  <p:outlineViewPr>
    <p:cViewPr>
      <p:scale>
        <a:sx n="33" d="100"/>
        <a:sy n="33" d="100"/>
      </p:scale>
      <p:origin x="0" y="-10620"/>
    </p:cViewPr>
  </p:outlineViewPr>
  <p:notesTextViewPr>
    <p:cViewPr>
      <p:scale>
        <a:sx n="1" d="1"/>
        <a:sy n="1" d="1"/>
      </p:scale>
      <p:origin x="0" y="0"/>
    </p:cViewPr>
  </p:notesTextViewPr>
  <p:sorterViewPr>
    <p:cViewPr varScale="1">
      <p:scale>
        <a:sx n="100" d="100"/>
        <a:sy n="100" d="100"/>
      </p:scale>
      <p:origin x="0" y="-18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36B13A0-8C30-41A4-816B-9B4FF264CC2F}" type="datetimeFigureOut">
              <a:rPr lang="en-US" smtClean="0"/>
              <a:t>4/21/2021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FACC594-F965-4304-8363-91AC44B7DB0C}" type="slidenum">
              <a:rPr lang="en-US" smtClean="0"/>
              <a:t>‹#›</a:t>
            </a:fld>
            <a:endParaRPr lang="en-US"/>
          </a:p>
        </p:txBody>
      </p:sp>
    </p:spTree>
    <p:extLst>
      <p:ext uri="{BB962C8B-B14F-4D97-AF65-F5344CB8AC3E}">
        <p14:creationId xmlns:p14="http://schemas.microsoft.com/office/powerpoint/2010/main" val="475679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B98784-CE3B-4AA4-880F-908D32AFC386}" type="datetimeFigureOut">
              <a:rPr lang="en-US" smtClean="0"/>
              <a:t>4/21/2021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62779E-3FB6-45D9-A50B-17C145F73701}" type="slidenum">
              <a:rPr lang="en-US" smtClean="0"/>
              <a:t>‹#›</a:t>
            </a:fld>
            <a:endParaRPr lang="en-US"/>
          </a:p>
        </p:txBody>
      </p:sp>
    </p:spTree>
    <p:extLst>
      <p:ext uri="{BB962C8B-B14F-4D97-AF65-F5344CB8AC3E}">
        <p14:creationId xmlns:p14="http://schemas.microsoft.com/office/powerpoint/2010/main" val="172136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bi.ac.uk/pdbe/entry/pdb/3j6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mc/articles/PMC7469740/#bibr2-204993612094172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cdc.gov/eid/article/9/1/02-0047_article#r8"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nc.cdc.gov/eid/content/9/1/86-t2.htm" TargetMode="External"/><Relationship Id="rId4" Type="http://schemas.openxmlformats.org/officeDocument/2006/relationships/hyperlink" Target="https://wwwnc.cdc.gov/eid/content/9/1/86-t1.ht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c.cdc.gov/eid/article/9/1/02-0047_article#r8"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nc.cdc.gov/eid/content/9/1/86-t2.htm" TargetMode="External"/><Relationship Id="rId4" Type="http://schemas.openxmlformats.org/officeDocument/2006/relationships/hyperlink" Target="https://wwwnc.cdc.gov/eid/content/9/1/86-t1.ht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nn.com/2013/07/05/world/earthquakes-fast-facts/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fdma.go.jp/disaster/higashinihon/items/159.pdf" TargetMode="External"/><Relationship Id="rId5" Type="http://schemas.openxmlformats.org/officeDocument/2006/relationships/hyperlink" Target="http://www.cnn.com/2013/07/26/world/asia/japan-fast-facts/index.html" TargetMode="External"/><Relationship Id="rId4" Type="http://schemas.openxmlformats.org/officeDocument/2006/relationships/hyperlink" Target="http://www.cnn.com/2013/08/20/world/tsunamis-fast-facts/index.htm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rdcn.org/refining-evidence-british-columbias-carbon-tax-and-household-gasoline-consumption" TargetMode="External"/><Relationship Id="rId7" Type="http://schemas.openxmlformats.org/officeDocument/2006/relationships/hyperlink" Target="https://ecofiscal.ca/2018/04/11/carbon-pricing-works-in-sweden/"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c2es.org/content/regional-greenhouse-gas-initiative-rggi/" TargetMode="External"/><Relationship Id="rId5" Type="http://schemas.openxmlformats.org/officeDocument/2006/relationships/hyperlink" Target="https://www.c2es.org/content/california-cap-and-trade/" TargetMode="External"/><Relationship Id="rId4" Type="http://schemas.openxmlformats.org/officeDocument/2006/relationships/hyperlink" Target="https://www.sciencedirect.com/science/article/pii/S0140988318304869"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ytimes.com/2019/04/15/climate/climate-migration-duluth.html" TargetMode="External"/><Relationship Id="rId7" Type="http://schemas.openxmlformats.org/officeDocument/2006/relationships/hyperlink" Target="https://www.nytimes.com/2015/03/03/science/earth/study-links-syria-conflict-to-drought-caused-by-climate-change.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science.sciencemag.org/content/341/6151/1235367.abstract" TargetMode="External"/><Relationship Id="rId5" Type="http://schemas.openxmlformats.org/officeDocument/2006/relationships/hyperlink" Target="https://www.npr.org/sections/goatsandsoda/2017/04/21/523066394/-curiousgoat-will-climate-change-help-ticks-and-mosquitoes-spread-disease" TargetMode="External"/><Relationship Id="rId4" Type="http://schemas.openxmlformats.org/officeDocument/2006/relationships/hyperlink" Target="https://www.nytimes.com/interactive/2017/06/29/climate/southern-states-worse-climate-effects.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2</a:t>
            </a:fld>
            <a:endParaRPr lang="en-US"/>
          </a:p>
        </p:txBody>
      </p:sp>
    </p:spTree>
    <p:extLst>
      <p:ext uri="{BB962C8B-B14F-4D97-AF65-F5344CB8AC3E}">
        <p14:creationId xmlns:p14="http://schemas.microsoft.com/office/powerpoint/2010/main" val="1984223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Regulatory T cells</a:t>
            </a:r>
            <a:r>
              <a:rPr lang="en-US" dirty="0"/>
              <a:t> (</a:t>
            </a:r>
            <a:r>
              <a:rPr lang="en-US" b="1" dirty="0" err="1"/>
              <a:t>Tregs</a:t>
            </a:r>
            <a:r>
              <a:rPr lang="en-US" dirty="0"/>
              <a:t>) are a specialized subpopulation of T </a:t>
            </a:r>
            <a:r>
              <a:rPr lang="en-US" b="1" dirty="0"/>
              <a:t>cells</a:t>
            </a:r>
            <a:r>
              <a:rPr lang="en-US" dirty="0"/>
              <a:t> that act to suppress immune response, thereby maintaining homeostasis and self-tolerance</a:t>
            </a:r>
          </a:p>
          <a:p>
            <a:r>
              <a:rPr lang="en-US" dirty="0"/>
              <a:t>Regulatory B </a:t>
            </a:r>
            <a:r>
              <a:rPr lang="en-US" b="1" dirty="0"/>
              <a:t>cells</a:t>
            </a:r>
            <a:r>
              <a:rPr lang="en-US" dirty="0"/>
              <a:t> (</a:t>
            </a:r>
            <a:r>
              <a:rPr lang="en-US" dirty="0" err="1"/>
              <a:t>Bregs</a:t>
            </a:r>
            <a:r>
              <a:rPr lang="en-US" dirty="0"/>
              <a:t> or </a:t>
            </a:r>
            <a:r>
              <a:rPr lang="en-US" dirty="0" err="1"/>
              <a:t>B</a:t>
            </a:r>
            <a:r>
              <a:rPr lang="en-US" baseline="-25000" dirty="0" err="1"/>
              <a:t>reg</a:t>
            </a:r>
            <a:r>
              <a:rPr lang="en-US" dirty="0"/>
              <a:t> </a:t>
            </a:r>
            <a:r>
              <a:rPr lang="en-US" b="1" dirty="0"/>
              <a:t>cell</a:t>
            </a:r>
            <a:r>
              <a:rPr lang="en-US" dirty="0"/>
              <a:t>) represent a small population of B </a:t>
            </a:r>
            <a:r>
              <a:rPr lang="en-US" b="1" dirty="0"/>
              <a:t>cells</a:t>
            </a:r>
            <a:r>
              <a:rPr lang="en-US" dirty="0"/>
              <a:t> which participates in </a:t>
            </a:r>
            <a:r>
              <a:rPr lang="en-US" dirty="0" err="1"/>
              <a:t>immunomodulations</a:t>
            </a:r>
            <a:r>
              <a:rPr lang="en-US" dirty="0"/>
              <a:t> and in suppression of immune responses. These </a:t>
            </a:r>
            <a:r>
              <a:rPr lang="en-US" b="1" dirty="0"/>
              <a:t>cells</a:t>
            </a:r>
            <a:r>
              <a:rPr lang="en-US" dirty="0"/>
              <a:t> regulate the immune system by different mechanisms. The main mechanism is a production of anti-inflammatory cytokine interleukin 10 (IL-10)</a:t>
            </a:r>
          </a:p>
        </p:txBody>
      </p:sp>
      <p:sp>
        <p:nvSpPr>
          <p:cNvPr id="4" name="Slide Number Placeholder 3"/>
          <p:cNvSpPr>
            <a:spLocks noGrp="1"/>
          </p:cNvSpPr>
          <p:nvPr>
            <p:ph type="sldNum" sz="quarter" idx="10"/>
          </p:nvPr>
        </p:nvSpPr>
        <p:spPr/>
        <p:txBody>
          <a:bodyPr/>
          <a:lstStyle/>
          <a:p>
            <a:fld id="{9262779E-3FB6-45D9-A50B-17C145F73701}" type="slidenum">
              <a:rPr lang="en-US" smtClean="0"/>
              <a:t>12</a:t>
            </a:fld>
            <a:endParaRPr lang="en-US"/>
          </a:p>
        </p:txBody>
      </p:sp>
    </p:spTree>
    <p:extLst>
      <p:ext uri="{BB962C8B-B14F-4D97-AF65-F5344CB8AC3E}">
        <p14:creationId xmlns:p14="http://schemas.microsoft.com/office/powerpoint/2010/main" val="303902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a:t>
            </a:r>
            <a:r>
              <a:rPr lang="en-US" dirty="0"/>
              <a:t> Thyroid hormone action and the development of the brain of the </a:t>
            </a:r>
            <a:r>
              <a:rPr lang="en-US" dirty="0" err="1"/>
              <a:t>foetus</a:t>
            </a:r>
            <a:r>
              <a:rPr lang="en-US" dirty="0"/>
              <a:t> and infant. Relationship between thyroid hormone action and the development of the brain. In the first trimester of pregnancy early neuronal proliferation and migration is dependent on maternal thyroxine (T4). In </a:t>
            </a:r>
            <a:r>
              <a:rPr lang="en-US" dirty="0" err="1"/>
              <a:t>foetal</a:t>
            </a:r>
            <a:r>
              <a:rPr lang="en-US" dirty="0"/>
              <a:t> tissues, inactivating type 3 deiodinase (D3) enzyme expression falls and the development of the thyroid gland commences. By the end of the first trimester, the development of the hypothalamic–pituitary axis has occurred and a surge in thyroid-stimulating hormone (TSH) secretion results in the onset of </a:t>
            </a:r>
            <a:r>
              <a:rPr lang="en-US" dirty="0" err="1"/>
              <a:t>foetal</a:t>
            </a:r>
            <a:r>
              <a:rPr lang="en-US" dirty="0"/>
              <a:t> thyroid hormone production, expression of the activating type 2 iodothyronine deiodinase enzyme (D2) and increasing occupation of thyroid hormone receptors (TRs) by 3,5,3 ¢-L-triiodothyronine (T3). Continuing the development of the brain in the second and third trimesters relies increasingly on T4 produced by both the </a:t>
            </a:r>
            <a:r>
              <a:rPr lang="en-US" dirty="0" err="1"/>
              <a:t>foetus</a:t>
            </a:r>
            <a:r>
              <a:rPr lang="en-US" dirty="0"/>
              <a:t> and mother. Continued post-natal development is entirely dependent on neonatal thyroid hormone production. Apo-TR, unliganded unoccupied thyroid hormone receptor. Reproduced with permission: Williams G.R., Journal of Neuroendocrinology 2008, Vol 20, 784–794, Wiley Publications. </a:t>
            </a:r>
          </a:p>
        </p:txBody>
      </p:sp>
      <p:sp>
        <p:nvSpPr>
          <p:cNvPr id="4" name="Slide Number Placeholder 3"/>
          <p:cNvSpPr>
            <a:spLocks noGrp="1"/>
          </p:cNvSpPr>
          <p:nvPr>
            <p:ph type="sldNum" sz="quarter" idx="10"/>
          </p:nvPr>
        </p:nvSpPr>
        <p:spPr/>
        <p:txBody>
          <a:bodyPr/>
          <a:lstStyle/>
          <a:p>
            <a:fld id="{9262779E-3FB6-45D9-A50B-17C145F73701}" type="slidenum">
              <a:rPr lang="en-US" smtClean="0"/>
              <a:t>13</a:t>
            </a:fld>
            <a:endParaRPr lang="en-US"/>
          </a:p>
        </p:txBody>
      </p:sp>
    </p:spTree>
    <p:extLst>
      <p:ext uri="{BB962C8B-B14F-4D97-AF65-F5344CB8AC3E}">
        <p14:creationId xmlns:p14="http://schemas.microsoft.com/office/powerpoint/2010/main" val="3567577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Dengue: ¼ will get sick. Rash, N, V, better in one week. Rare complication bleeding. Similar sx of </a:t>
            </a:r>
            <a:r>
              <a:rPr lang="en-US" dirty="0" err="1"/>
              <a:t>Chinkungunya</a:t>
            </a:r>
            <a:r>
              <a:rPr lang="en-US" dirty="0"/>
              <a:t>. (severe cases hemorrhagic, shock syndrome) started 1600. </a:t>
            </a:r>
          </a:p>
          <a:p>
            <a:r>
              <a:rPr lang="en-US" dirty="0" err="1"/>
              <a:t>Chinkungunya</a:t>
            </a:r>
            <a:r>
              <a:rPr lang="en-US" dirty="0"/>
              <a:t>: most will develop some sx: joint pain, muscle ache, rash, first time in Americas, last a few days. Joint pain may last months. Mostly in Africa, Asia, 2013 in the Caribbean Island, ‘to become contorted, found </a:t>
            </a:r>
            <a:r>
              <a:rPr lang="en-US" dirty="0" err="1"/>
              <a:t>Tazania</a:t>
            </a:r>
            <a:r>
              <a:rPr lang="en-US" dirty="0"/>
              <a:t> 1952, 50yrs quiet, 2004 outbreak in Kenya, spread to </a:t>
            </a:r>
            <a:r>
              <a:rPr lang="en-US" dirty="0" err="1"/>
              <a:t>Asia,Europe</a:t>
            </a:r>
            <a:r>
              <a:rPr lang="en-US" dirty="0"/>
              <a:t>, America in 2016 heavy burden in Brazil. </a:t>
            </a:r>
          </a:p>
          <a:p>
            <a:r>
              <a:rPr lang="en-US" dirty="0"/>
              <a:t>Zika: most have no or little sx. Red eye, rash, first discovered Zika forest in Uganda. 1947. </a:t>
            </a:r>
            <a:r>
              <a:rPr lang="en-US" dirty="0" err="1"/>
              <a:t>Febriel</a:t>
            </a:r>
            <a:r>
              <a:rPr lang="en-US" dirty="0"/>
              <a:t> rhesus monkey. First human case 1960, detected in Asia, then 2015 outbreak in Brazil. 60 yrs quiet. Then endemic</a:t>
            </a:r>
          </a:p>
          <a:p>
            <a:r>
              <a:rPr lang="en-US" dirty="0"/>
              <a:t>explosive and rapid human movement by modern transportation, urbanization, poor water management, and vector control, and facilitated by large immunologically naive human populations and the global spread of the </a:t>
            </a:r>
            <a:r>
              <a:rPr lang="en-US" dirty="0" err="1"/>
              <a:t>anthropophilic</a:t>
            </a:r>
            <a:r>
              <a:rPr lang="en-US" dirty="0"/>
              <a:t> mosquito vector, </a:t>
            </a:r>
            <a:r>
              <a:rPr lang="en-US" i="1" dirty="0"/>
              <a:t>Ae </a:t>
            </a:r>
            <a:r>
              <a:rPr lang="en-US" i="1" dirty="0" err="1"/>
              <a:t>aegypti</a:t>
            </a:r>
            <a:r>
              <a:rPr lang="en-US" dirty="0"/>
              <a:t>. The fundamental basis of ZIKV genetic diversity can be attributed to its error-prone ribonucleic acid (RNA)-dependent RNA polymerase, which does not have proof-reading capacity and is thought to produce approximately 1 mutation per round of genome replication.</a:t>
            </a:r>
          </a:p>
          <a:p>
            <a:r>
              <a:rPr lang="en-US" dirty="0"/>
              <a:t>Ae. </a:t>
            </a:r>
            <a:r>
              <a:rPr lang="en-US" dirty="0" err="1"/>
              <a:t>Aegypti</a:t>
            </a:r>
            <a:r>
              <a:rPr lang="en-US" dirty="0"/>
              <a:t>: tropic, </a:t>
            </a:r>
            <a:r>
              <a:rPr lang="en-US" dirty="0" err="1"/>
              <a:t>subtropic</a:t>
            </a:r>
            <a:endParaRPr lang="en-US" dirty="0"/>
          </a:p>
          <a:p>
            <a:r>
              <a:rPr lang="en-US" dirty="0"/>
              <a:t>Ae. </a:t>
            </a:r>
            <a:r>
              <a:rPr lang="en-US" dirty="0" err="1"/>
              <a:t>Albopictus</a:t>
            </a:r>
            <a:r>
              <a:rPr lang="en-US" dirty="0"/>
              <a:t>, temporal, cooler weather. Both bite throughout the day. Peak morning/evening</a:t>
            </a:r>
          </a:p>
          <a:p>
            <a:r>
              <a:rPr lang="en-US" dirty="0"/>
              <a:t>Pictures: https://www.nature.com/articles/s41590-020-0648-y</a:t>
            </a:r>
          </a:p>
          <a:p>
            <a:r>
              <a:rPr lang="en-US" dirty="0"/>
              <a:t>Larva grows faster in warmer temperature. Cold blooded by nature</a:t>
            </a:r>
          </a:p>
        </p:txBody>
      </p:sp>
      <p:sp>
        <p:nvSpPr>
          <p:cNvPr id="4" name="Slide Number Placeholder 3"/>
          <p:cNvSpPr>
            <a:spLocks noGrp="1"/>
          </p:cNvSpPr>
          <p:nvPr>
            <p:ph type="sldNum" sz="quarter" idx="10"/>
          </p:nvPr>
        </p:nvSpPr>
        <p:spPr/>
        <p:txBody>
          <a:bodyPr/>
          <a:lstStyle/>
          <a:p>
            <a:fld id="{9262779E-3FB6-45D9-A50B-17C145F73701}" type="slidenum">
              <a:rPr lang="en-US" smtClean="0"/>
              <a:t>14</a:t>
            </a:fld>
            <a:endParaRPr lang="en-US"/>
          </a:p>
        </p:txBody>
      </p:sp>
    </p:spTree>
    <p:extLst>
      <p:ext uri="{BB962C8B-B14F-4D97-AF65-F5344CB8AC3E}">
        <p14:creationId xmlns:p14="http://schemas.microsoft.com/office/powerpoint/2010/main" val="1658359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Dengue Virus: A Trojan Horse of the Molecular World</a:t>
            </a:r>
          </a:p>
          <a:p>
            <a:r>
              <a:rPr lang="en-US" dirty="0"/>
              <a:t>There are five antigenically different serotypes of Dengue Virus called DENV-1 to DENV-5. Infection with the virus induces the production of immunoglobulin G (IgG) antibodies, described as homotypic. These provide lifelong immunity, but only against the specific dengue serotype (hence homotypic). If a person is infected a second time with a different dengue serotype, the infection can exhibit an effect known as antibody-dependent enhancement. Antibodies are made that bind to, but do not neutralize, the virus. This allows it to behave as a "</a:t>
            </a:r>
            <a:r>
              <a:rPr lang="en-US" dirty="0" err="1"/>
              <a:t>trojan</a:t>
            </a:r>
            <a:r>
              <a:rPr lang="en-US" dirty="0"/>
              <a:t> horse” as the virus is delivered by the antibodies to cell have ingested the virus for destruction in a still viable state. Upon ingestion the virus is activated by the acid environment of the phagosome and begins to replicate. As a result of the antibody-dependent enhancement, a second infection, even years later, can be much more severe than the initial one, if the two infections are by two different viral serotypes. Dengue virus is an RNA virus that has a genome that encodes only ten proteins. Three of these are structural proteins that both form the outer coat (capsid) of the virus particle (</a:t>
            </a:r>
            <a:r>
              <a:rPr lang="en-US" dirty="0" err="1"/>
              <a:t>eg</a:t>
            </a:r>
            <a:r>
              <a:rPr lang="en-US" dirty="0"/>
              <a:t> </a:t>
            </a:r>
            <a:r>
              <a:rPr lang="en-US" dirty="0">
                <a:hlinkClick r:id="rId3"/>
              </a:rPr>
              <a:t>PDB entry 3j6</a:t>
            </a:r>
            <a:r>
              <a:rPr lang="en-US" dirty="0"/>
              <a:t> shown above) and have a role in the delivery of the RNA genome into host cells. The remaining seven proteins are involved in the production of new viruses once the virus is inside the host cell.</a:t>
            </a:r>
          </a:p>
          <a:p>
            <a:r>
              <a:rPr lang="en-US" dirty="0"/>
              <a:t>https://www.ebi.ac.uk/pdbe/about/news/dengue-virus-trojan-horse-molecular-world</a:t>
            </a:r>
          </a:p>
          <a:p>
            <a:r>
              <a:rPr lang="en-US" dirty="0"/>
              <a:t>Chikungunya virus is a small (about 60–70 nm-diameter), spherical, enveloped, positive-strand RNA virus (see figure 1). Early 2006, the complete sequence of a chikungunya isolate from Reunion Island was made available through NCBI/ </a:t>
            </a:r>
            <a:r>
              <a:rPr lang="en-US" dirty="0" err="1"/>
              <a:t>GenBank</a:t>
            </a:r>
            <a:r>
              <a:rPr lang="en-US" dirty="0"/>
              <a:t> accession no. DQ443544.1. The virion consists of an envelope and a </a:t>
            </a:r>
            <a:r>
              <a:rPr lang="en-US" dirty="0" err="1"/>
              <a:t>nucleocapsid</a:t>
            </a:r>
            <a:r>
              <a:rPr lang="en-US" dirty="0"/>
              <a:t>. The chikungunya virus genome is 11,805 nucleotides long and encodes for two polyproteins – the non structural polyprotein consisting of four proteins (nsP1, nsP2, nsP3 and nsP4) and the structural polyprotein consisting of five proteins (Capsid, E3, E2, 6K and E1) (see figure 2). According to the initial 1955 report about the epidemiology of the disease, the term 'chikungunya' is derived from the Makonde root verb </a:t>
            </a:r>
            <a:r>
              <a:rPr lang="en-US" dirty="0" err="1"/>
              <a:t>kungunyala</a:t>
            </a:r>
            <a:r>
              <a:rPr lang="en-US" dirty="0"/>
              <a:t>, meaning to dry up or become contorted. The Makonde term was more specifically referred to as "that which bends </a:t>
            </a:r>
            <a:r>
              <a:rPr lang="en-US" dirty="0" err="1"/>
              <a:t>up“n</a:t>
            </a:r>
            <a:r>
              <a:rPr lang="en-US" dirty="0"/>
              <a:t> reference to the stooped posture developed as a result of the arthritic symptoms of the disease.</a:t>
            </a:r>
          </a:p>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15</a:t>
            </a:fld>
            <a:endParaRPr lang="en-US"/>
          </a:p>
        </p:txBody>
      </p:sp>
    </p:spTree>
    <p:extLst>
      <p:ext uri="{BB962C8B-B14F-4D97-AF65-F5344CB8AC3E}">
        <p14:creationId xmlns:p14="http://schemas.microsoft.com/office/powerpoint/2010/main" val="2606333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SGA, small for gestation age. https://academic.oup.com/jtm/article/26/8/taz077/5588082</a:t>
            </a:r>
          </a:p>
          <a:p>
            <a:r>
              <a:rPr lang="en-US" dirty="0"/>
              <a:t>WHO: Approximately 17% of all infectious diseases are caused by vector-borne diseases, resulting in over 700,000 deaths annually. Just over 50% of the world’s population are at risk at any time to these vector-borne diseases.</a:t>
            </a:r>
            <a:r>
              <a:rPr lang="en-US" baseline="30000" dirty="0">
                <a:hlinkClick r:id="rId3"/>
              </a:rPr>
              <a:t>2</a:t>
            </a:r>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16</a:t>
            </a:fld>
            <a:endParaRPr lang="en-US"/>
          </a:p>
        </p:txBody>
      </p:sp>
    </p:spTree>
    <p:extLst>
      <p:ext uri="{BB962C8B-B14F-4D97-AF65-F5344CB8AC3E}">
        <p14:creationId xmlns:p14="http://schemas.microsoft.com/office/powerpoint/2010/main" val="1819303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highest number of birth defects occurred 6 months after the peak of the Zika virus </a:t>
            </a:r>
            <a:r>
              <a:rPr lang="en-US" b="1" dirty="0" err="1"/>
              <a:t>outbreakBirth</a:t>
            </a:r>
            <a:r>
              <a:rPr lang="en-US" b="1" dirty="0"/>
              <a:t> defects potentially linked to Zika virus infection include:</a:t>
            </a:r>
          </a:p>
          <a:p>
            <a:r>
              <a:rPr lang="en-US" b="1" dirty="0"/>
              <a:t>Brain abnormalities and/or microcephaly</a:t>
            </a:r>
          </a:p>
          <a:p>
            <a:r>
              <a:rPr lang="en-US" b="1" dirty="0"/>
              <a:t>Eye abnormalities</a:t>
            </a:r>
          </a:p>
          <a:p>
            <a:pPr defTabSz="931774">
              <a:defRPr/>
            </a:pPr>
            <a:endParaRPr lang="en-US" b="1" dirty="0"/>
          </a:p>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17</a:t>
            </a:fld>
            <a:endParaRPr lang="en-US"/>
          </a:p>
        </p:txBody>
      </p:sp>
    </p:spTree>
    <p:extLst>
      <p:ext uri="{BB962C8B-B14F-4D97-AF65-F5344CB8AC3E}">
        <p14:creationId xmlns:p14="http://schemas.microsoft.com/office/powerpoint/2010/main" val="1982239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of paradox:</a:t>
            </a:r>
          </a:p>
          <a:p>
            <a:r>
              <a:rPr lang="en-US" dirty="0"/>
              <a:t>In 1997, the Centers for Disease Control and Prevention, the Mexican Secretariat of Health, and border health officials began the development of the Border Infectious Disease Surveillance (BIDS) project, a surveillance system for infectious diseases along the U.S.-Mexico border</a:t>
            </a:r>
          </a:p>
          <a:p>
            <a:r>
              <a:rPr lang="en-US" dirty="0"/>
              <a:t>The 2,000-mile U.S.-Mexico border is one of the world’s busiest international boundaries. An estimated 320 million people cross the northbound border legally every year</a:t>
            </a:r>
          </a:p>
          <a:p>
            <a:r>
              <a:rPr lang="en-US" dirty="0"/>
              <a:t>From Mexico’s perspective, the border encompasses some of the country’s most economically prosperous states. In contrast, the U.S. border region is among the poorest areas in the United States, with &gt;30% of families living at or below the poverty level (</a:t>
            </a:r>
            <a:r>
              <a:rPr lang="en-US" i="1" dirty="0">
                <a:hlinkClick r:id="rId3" tooltip="8"/>
              </a:rPr>
              <a:t>8</a:t>
            </a:r>
            <a:r>
              <a:rPr lang="en-US" dirty="0"/>
              <a:t>). Along the Texas border, an estimated 350,000 or more people live in 1,450 unincorporated areas known as </a:t>
            </a:r>
            <a:r>
              <a:rPr lang="en-US" dirty="0" err="1"/>
              <a:t>colonias</a:t>
            </a:r>
            <a:r>
              <a:rPr lang="en-US" dirty="0"/>
              <a:t>, which lack adequate sanitation infrastructure (</a:t>
            </a:r>
            <a:r>
              <a:rPr lang="en-US" i="1" dirty="0">
                <a:hlinkClick r:id="rId3" tooltip="8"/>
              </a:rPr>
              <a:t>8</a:t>
            </a:r>
            <a:r>
              <a:rPr lang="en-US" dirty="0"/>
              <a:t>). </a:t>
            </a:r>
          </a:p>
          <a:p>
            <a:r>
              <a:rPr lang="en-US" dirty="0"/>
              <a:t>1999, dengue outbreaks study</a:t>
            </a:r>
          </a:p>
          <a:p>
            <a:r>
              <a:rPr lang="en-US" dirty="0"/>
              <a:t>Climate change cause mosquitoes to move north</a:t>
            </a:r>
          </a:p>
          <a:p>
            <a:r>
              <a:rPr lang="en-US" dirty="0"/>
              <a:t>From 1980 to 1999, the infected mosquito counts in Laredo, Texas, were significantly higher than in three adjoining Mexican states—yet, while there were only 64 cases of dengue fever reported in Texas, more than 62,000 dengue fever cases were reported in the Mexican states.</a:t>
            </a:r>
          </a:p>
          <a:p>
            <a:r>
              <a:rPr lang="en-US" dirty="0"/>
              <a:t>“Los dose </a:t>
            </a:r>
            <a:r>
              <a:rPr lang="en-US" dirty="0" err="1"/>
              <a:t>Loredos</a:t>
            </a:r>
            <a:r>
              <a:rPr lang="en-US" dirty="0"/>
              <a:t>” are essentially one city</a:t>
            </a:r>
          </a:p>
          <a:p>
            <a:r>
              <a:rPr lang="en-US" dirty="0"/>
              <a:t>Studies done in random clusters. Finger stick and survey in yard and patio for mosquito breeding sites, questions </a:t>
            </a:r>
            <a:r>
              <a:rPr lang="en-US" dirty="0" err="1"/>
              <a:t>airconditioning</a:t>
            </a:r>
            <a:r>
              <a:rPr lang="en-US" dirty="0"/>
              <a:t> and quality window screens</a:t>
            </a:r>
          </a:p>
          <a:p>
            <a:r>
              <a:rPr lang="en-US" dirty="0"/>
              <a:t>137 In Texas, socioeconomic factors and adaptive measures, including houses with air conditioning and intact screens, contributed to the significantly lower dengue incidence by reducing human–mosquito contact.137 The </a:t>
            </a:r>
            <a:r>
              <a:rPr lang="en-US" dirty="0" err="1"/>
              <a:t>adap-tive</a:t>
            </a:r>
            <a:r>
              <a:rPr lang="en-US" dirty="0"/>
              <a:t> capacity of a population may augment or limit the impacts of climate change to human vulnerability for vector-borne disease.137 Climate factors are useful b</a:t>
            </a:r>
          </a:p>
          <a:p>
            <a:r>
              <a:rPr lang="en-US" dirty="0"/>
              <a:t>Results:</a:t>
            </a:r>
          </a:p>
          <a:p>
            <a:r>
              <a:rPr lang="en-US" dirty="0"/>
              <a:t>Surveys were completed in 622 households (309 in Laredo, 313 in Nuevo Laredo), and 516 persons (228 in Laredo, 288 in Nuevo Laredo) provided blood samples. IgM </a:t>
            </a:r>
            <a:r>
              <a:rPr lang="en-US" dirty="0" err="1"/>
              <a:t>seropositivity</a:t>
            </a:r>
            <a:r>
              <a:rPr lang="en-US" dirty="0"/>
              <a:t> (</a:t>
            </a:r>
            <a:r>
              <a:rPr lang="en-US" dirty="0">
                <a:hlinkClick r:id="rId4" tooltip="Table 1"/>
              </a:rPr>
              <a:t>Table 1</a:t>
            </a:r>
            <a:r>
              <a:rPr lang="en-US" dirty="0"/>
              <a:t>) was lower in Laredo (1.3%; 95% confidence interval [CI] 0 to 3%) than in Nuevo Laredo (16%; CI 12% to 20%). IgG </a:t>
            </a:r>
            <a:r>
              <a:rPr lang="en-US" dirty="0" err="1"/>
              <a:t>seropositivity</a:t>
            </a:r>
            <a:r>
              <a:rPr lang="en-US" dirty="0"/>
              <a:t> (</a:t>
            </a:r>
            <a:r>
              <a:rPr lang="en-US" dirty="0">
                <a:hlinkClick r:id="rId4" tooltip="Table 1"/>
              </a:rPr>
              <a:t>Table 1</a:t>
            </a:r>
            <a:r>
              <a:rPr lang="en-US" dirty="0"/>
              <a:t>) was also lower in Laredo (23%; CI 17% to 28% vs. 48%; CI 41% to 55%). Conversely, mosquito-infested containers were more abundant on the Texas side of the border: the </a:t>
            </a:r>
            <a:r>
              <a:rPr lang="en-US" dirty="0" err="1"/>
              <a:t>Breteau</a:t>
            </a:r>
            <a:r>
              <a:rPr lang="en-US" dirty="0"/>
              <a:t> Index (the number of infested containers per 100 houses) was 91 in Laredo versus 37 in Nuevo Laredo. Eighty-two percent of homes in Laredo had central or room air-conditioning versus 24% in Nuevo Laredo. In Laredo, evaporative coolers (a low-technology air-conditioning device that cools and humidifies air by drawing it from outdoors through a continually wetted screen) were less prevalent, a greater proportion of houses had intact screens, the average distance between houses was greater, and fewer persons lived in each house (</a:t>
            </a:r>
            <a:r>
              <a:rPr lang="en-US" dirty="0">
                <a:hlinkClick r:id="rId5" tooltip="Table 2"/>
              </a:rPr>
              <a:t>Table 2</a:t>
            </a:r>
            <a:r>
              <a:rPr lang="en-US" dirty="0"/>
              <a:t>).</a:t>
            </a:r>
          </a:p>
          <a:p>
            <a:r>
              <a:rPr lang="en-US" i="1" dirty="0"/>
              <a:t>GDP per capita</a:t>
            </a:r>
            <a:r>
              <a:rPr lang="en-US" dirty="0"/>
              <a:t> stands for </a:t>
            </a:r>
            <a:r>
              <a:rPr lang="en-US" i="1" dirty="0"/>
              <a:t>Gross Domestic Product</a:t>
            </a:r>
            <a:r>
              <a:rPr lang="en-US" dirty="0"/>
              <a:t> (</a:t>
            </a:r>
            <a:r>
              <a:rPr lang="en-US" i="1" dirty="0"/>
              <a:t>GDP</a:t>
            </a:r>
            <a:r>
              <a:rPr lang="en-US" dirty="0"/>
              <a:t>) </a:t>
            </a:r>
            <a:r>
              <a:rPr lang="en-US" i="1" dirty="0"/>
              <a:t>per capita</a:t>
            </a:r>
            <a:r>
              <a:rPr lang="en-US" dirty="0"/>
              <a:t> (</a:t>
            </a:r>
            <a:r>
              <a:rPr lang="en-US" i="1" dirty="0"/>
              <a:t>per</a:t>
            </a:r>
            <a:r>
              <a:rPr lang="en-US" dirty="0"/>
              <a:t> person). It is derived from a straightforward division of total </a:t>
            </a:r>
            <a:r>
              <a:rPr lang="en-US" i="1" dirty="0"/>
              <a:t>GDP</a:t>
            </a:r>
            <a:r>
              <a:rPr lang="en-US" dirty="0"/>
              <a:t> (see definition of </a:t>
            </a:r>
            <a:r>
              <a:rPr lang="en-US" i="1" dirty="0"/>
              <a:t>GDP</a:t>
            </a:r>
            <a:r>
              <a:rPr lang="en-US" dirty="0"/>
              <a:t>) by the population.</a:t>
            </a:r>
          </a:p>
        </p:txBody>
      </p:sp>
      <p:sp>
        <p:nvSpPr>
          <p:cNvPr id="4" name="Slide Number Placeholder 3"/>
          <p:cNvSpPr>
            <a:spLocks noGrp="1"/>
          </p:cNvSpPr>
          <p:nvPr>
            <p:ph type="sldNum" sz="quarter" idx="10"/>
          </p:nvPr>
        </p:nvSpPr>
        <p:spPr/>
        <p:txBody>
          <a:bodyPr/>
          <a:lstStyle/>
          <a:p>
            <a:fld id="{9262779E-3FB6-45D9-A50B-17C145F73701}" type="slidenum">
              <a:rPr lang="en-US" smtClean="0"/>
              <a:t>18</a:t>
            </a:fld>
            <a:endParaRPr lang="en-US"/>
          </a:p>
        </p:txBody>
      </p:sp>
    </p:spTree>
    <p:extLst>
      <p:ext uri="{BB962C8B-B14F-4D97-AF65-F5344CB8AC3E}">
        <p14:creationId xmlns:p14="http://schemas.microsoft.com/office/powerpoint/2010/main" val="961760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622Study of paradox:</a:t>
            </a:r>
          </a:p>
          <a:p>
            <a:r>
              <a:rPr lang="en-US" dirty="0"/>
              <a:t>In 1997, the Centers for Disease Control and Prevention, the Mexican Secretariat of Health, and border health officials began the development of the Border Infectious Disease Surveillance (BIDS) project, a surveillance system for infectious diseases along the U.S.-Mexico border</a:t>
            </a:r>
          </a:p>
          <a:p>
            <a:r>
              <a:rPr lang="en-US" dirty="0"/>
              <a:t>The 2,000-mile U.S.-Mexico border is one of the world’s busiest international boundaries. An estimated 320 million people cross the northbound border legally every year</a:t>
            </a:r>
          </a:p>
          <a:p>
            <a:r>
              <a:rPr lang="en-US" dirty="0"/>
              <a:t>From Mexico’s perspective, the border encompasses some of the country’s most economically prosperous states. In contrast, the U.S. border region is among the poorest areas in the United States, with &gt;30% of families living at or below the poverty level (</a:t>
            </a:r>
            <a:r>
              <a:rPr lang="en-US" i="1" dirty="0">
                <a:hlinkClick r:id="rId3" tooltip="8"/>
              </a:rPr>
              <a:t>8</a:t>
            </a:r>
            <a:r>
              <a:rPr lang="en-US" dirty="0"/>
              <a:t>). Along the Texas border, an estimated 350,000 or more people live in 1,450 unincorporated areas known as </a:t>
            </a:r>
            <a:r>
              <a:rPr lang="en-US" dirty="0" err="1"/>
              <a:t>colonias</a:t>
            </a:r>
            <a:r>
              <a:rPr lang="en-US" dirty="0"/>
              <a:t>, which lack adequate sanitation infrastructure (</a:t>
            </a:r>
            <a:r>
              <a:rPr lang="en-US" i="1" dirty="0">
                <a:hlinkClick r:id="rId3" tooltip="8"/>
              </a:rPr>
              <a:t>8</a:t>
            </a:r>
            <a:r>
              <a:rPr lang="en-US" dirty="0"/>
              <a:t>). </a:t>
            </a:r>
          </a:p>
          <a:p>
            <a:r>
              <a:rPr lang="en-US" dirty="0"/>
              <a:t>1999, dengue outbreaks study</a:t>
            </a:r>
          </a:p>
          <a:p>
            <a:r>
              <a:rPr lang="en-US" dirty="0"/>
              <a:t>Climate change cause mosquitoes to move north</a:t>
            </a:r>
          </a:p>
          <a:p>
            <a:r>
              <a:rPr lang="en-US" dirty="0"/>
              <a:t>From 1980 to 1999, the infected mosquito counts in Laredo, Texas, were significantly higher than in three adjoining Mexican states—yet, while there were only 64 cases of dengue fever reported in Texas, more than 62,000 dengue fever cases were reported in the Mexican states.</a:t>
            </a:r>
          </a:p>
          <a:p>
            <a:r>
              <a:rPr lang="en-US" dirty="0"/>
              <a:t>“Los dose </a:t>
            </a:r>
            <a:r>
              <a:rPr lang="en-US" dirty="0" err="1"/>
              <a:t>Loredos</a:t>
            </a:r>
            <a:r>
              <a:rPr lang="en-US" dirty="0"/>
              <a:t>” are essentially one city</a:t>
            </a:r>
          </a:p>
          <a:p>
            <a:r>
              <a:rPr lang="en-US" dirty="0"/>
              <a:t>Studies done in random clusters. Finger stick and survey in yard and patio for mosquito breeding sites, questions </a:t>
            </a:r>
            <a:r>
              <a:rPr lang="en-US" dirty="0" err="1"/>
              <a:t>airconditioning</a:t>
            </a:r>
            <a:r>
              <a:rPr lang="en-US" dirty="0"/>
              <a:t> and quality window screens</a:t>
            </a:r>
          </a:p>
          <a:p>
            <a:r>
              <a:rPr lang="en-US" dirty="0"/>
              <a:t>137 In Texas, socioeconomic factors and adaptive measures, including houses with air conditioning and intact screens, contributed to the significantly lower dengue incidence by reducing human–mosquito contact.137 The </a:t>
            </a:r>
            <a:r>
              <a:rPr lang="en-US" dirty="0" err="1"/>
              <a:t>adap-tive</a:t>
            </a:r>
            <a:r>
              <a:rPr lang="en-US" dirty="0"/>
              <a:t> capacity of a population may augment or limit the impacts of climate change to human vulnerability for vector-borne disease.137 Climate factors are useful b</a:t>
            </a:r>
          </a:p>
          <a:p>
            <a:r>
              <a:rPr lang="en-US" dirty="0"/>
              <a:t>Results:</a:t>
            </a:r>
          </a:p>
          <a:p>
            <a:r>
              <a:rPr lang="en-US" dirty="0"/>
              <a:t>Surveys were completed in 622 households (309 in Laredo, 313 in Nuevo Laredo), and 516 persons (228 in Laredo, 288 in Nuevo Laredo) provided blood samples. IgM </a:t>
            </a:r>
            <a:r>
              <a:rPr lang="en-US" dirty="0" err="1"/>
              <a:t>seropositivity</a:t>
            </a:r>
            <a:r>
              <a:rPr lang="en-US" dirty="0"/>
              <a:t> (</a:t>
            </a:r>
            <a:r>
              <a:rPr lang="en-US" dirty="0">
                <a:hlinkClick r:id="rId4" tooltip="Table 1"/>
              </a:rPr>
              <a:t>Table 1</a:t>
            </a:r>
            <a:r>
              <a:rPr lang="en-US" dirty="0"/>
              <a:t>) was lower in Laredo (1.3%; 95% confidence interval [CI] 0 to 3%) than in Nuevo Laredo (16%; CI 12% to 20%). IgG </a:t>
            </a:r>
            <a:r>
              <a:rPr lang="en-US" dirty="0" err="1"/>
              <a:t>seropositivity</a:t>
            </a:r>
            <a:r>
              <a:rPr lang="en-US" dirty="0"/>
              <a:t> (</a:t>
            </a:r>
            <a:r>
              <a:rPr lang="en-US" dirty="0">
                <a:hlinkClick r:id="rId4" tooltip="Table 1"/>
              </a:rPr>
              <a:t>Table 1</a:t>
            </a:r>
            <a:r>
              <a:rPr lang="en-US" dirty="0"/>
              <a:t>) was also lower in Laredo (23%; CI 17% to 28% vs. 48%; CI 41% to 55%). Conversely, mosquito-infested containers were more abundant on the Texas side of the border: the In Laredo, evaporative coolers (a low-technology air-conditioning device that cools and humidifies air by drawing it from outdoors through a continually wetted screen) were less prevalent, a greater proportion of houses had intact screens, the average distance between houses was greater, and fewer persons lived in each house (</a:t>
            </a:r>
            <a:r>
              <a:rPr lang="en-US" dirty="0">
                <a:hlinkClick r:id="rId5" tooltip="Table 2"/>
              </a:rPr>
              <a:t>Table 2</a:t>
            </a:r>
            <a:r>
              <a:rPr lang="en-US" dirty="0"/>
              <a:t>).</a:t>
            </a:r>
          </a:p>
          <a:p>
            <a:r>
              <a:rPr lang="en-US" i="1" dirty="0"/>
              <a:t>GDP per capita</a:t>
            </a:r>
            <a:r>
              <a:rPr lang="en-US" dirty="0"/>
              <a:t> stands for </a:t>
            </a:r>
            <a:r>
              <a:rPr lang="en-US" i="1" dirty="0"/>
              <a:t>Gross Domestic Product</a:t>
            </a:r>
            <a:r>
              <a:rPr lang="en-US" dirty="0"/>
              <a:t> (</a:t>
            </a:r>
            <a:r>
              <a:rPr lang="en-US" i="1" dirty="0"/>
              <a:t>GDP</a:t>
            </a:r>
            <a:r>
              <a:rPr lang="en-US" dirty="0"/>
              <a:t>) </a:t>
            </a:r>
            <a:r>
              <a:rPr lang="en-US" i="1" dirty="0"/>
              <a:t>per capita</a:t>
            </a:r>
            <a:r>
              <a:rPr lang="en-US" dirty="0"/>
              <a:t> (</a:t>
            </a:r>
            <a:r>
              <a:rPr lang="en-US" i="1" dirty="0"/>
              <a:t>per</a:t>
            </a:r>
            <a:r>
              <a:rPr lang="en-US" dirty="0"/>
              <a:t> person). It is derived from a straightforward division of total </a:t>
            </a:r>
            <a:r>
              <a:rPr lang="en-US" i="1" dirty="0"/>
              <a:t>GDP</a:t>
            </a:r>
            <a:r>
              <a:rPr lang="en-US" dirty="0"/>
              <a:t> (see definition of </a:t>
            </a:r>
            <a:r>
              <a:rPr lang="en-US" i="1" dirty="0"/>
              <a:t>GDP</a:t>
            </a:r>
            <a:r>
              <a:rPr lang="en-US" dirty="0"/>
              <a:t>) by the population.</a:t>
            </a:r>
          </a:p>
        </p:txBody>
      </p:sp>
      <p:sp>
        <p:nvSpPr>
          <p:cNvPr id="4" name="Slide Number Placeholder 3"/>
          <p:cNvSpPr>
            <a:spLocks noGrp="1"/>
          </p:cNvSpPr>
          <p:nvPr>
            <p:ph type="sldNum" sz="quarter" idx="10"/>
          </p:nvPr>
        </p:nvSpPr>
        <p:spPr/>
        <p:txBody>
          <a:bodyPr/>
          <a:lstStyle/>
          <a:p>
            <a:fld id="{9262779E-3FB6-45D9-A50B-17C145F73701}" type="slidenum">
              <a:rPr lang="en-US" smtClean="0"/>
              <a:t>19</a:t>
            </a:fld>
            <a:endParaRPr lang="en-US"/>
          </a:p>
        </p:txBody>
      </p:sp>
    </p:spTree>
    <p:extLst>
      <p:ext uri="{BB962C8B-B14F-4D97-AF65-F5344CB8AC3E}">
        <p14:creationId xmlns:p14="http://schemas.microsoft.com/office/powerpoint/2010/main" val="3128156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20</a:t>
            </a:fld>
            <a:endParaRPr lang="en-US"/>
          </a:p>
        </p:txBody>
      </p:sp>
    </p:spTree>
    <p:extLst>
      <p:ext uri="{BB962C8B-B14F-4D97-AF65-F5344CB8AC3E}">
        <p14:creationId xmlns:p14="http://schemas.microsoft.com/office/powerpoint/2010/main" val="1534078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https://www.npr.org/2021/02/26/968391523/as-fires-worsen-a-mental-health-crisis-for-those-battling-them</a:t>
            </a:r>
          </a:p>
          <a:p>
            <a:r>
              <a:rPr lang="en-US" dirty="0" err="1"/>
              <a:t>irefighters</a:t>
            </a:r>
            <a:r>
              <a:rPr lang="en-US" dirty="0"/>
              <a:t> work the scene as the Glass fire continues to burn in Calistoga, Calif., on Oct. 1, 2020. The United </a:t>
            </a:r>
            <a:r>
              <a:rPr lang="en-US" dirty="0" err="1"/>
              <a:t>States's</a:t>
            </a:r>
            <a:r>
              <a:rPr lang="en-US" dirty="0"/>
              <a:t> west coast experienced a record-breaking fire season in 2020, with five of the state's six biggest blazes in history burning simultaneously, and nearly four million acres scorched. </a:t>
            </a:r>
          </a:p>
          <a:p>
            <a:r>
              <a:rPr lang="en-US" dirty="0"/>
              <a:t>Josh </a:t>
            </a:r>
            <a:r>
              <a:rPr lang="en-US" dirty="0" err="1"/>
              <a:t>Edelson</a:t>
            </a:r>
            <a:r>
              <a:rPr lang="en-US" dirty="0"/>
              <a:t>/AFP via Getty Images </a:t>
            </a:r>
          </a:p>
          <a:p>
            <a:r>
              <a:rPr lang="en-US" dirty="0"/>
              <a:t>Hard Work, Low Pay, Miserable Conditions ... and More. California Conservation </a:t>
            </a:r>
            <a:r>
              <a:rPr lang="en-US" dirty="0" err="1"/>
              <a:t>Corps’s</a:t>
            </a:r>
            <a:r>
              <a:rPr lang="en-US" dirty="0"/>
              <a:t> motto: </a:t>
            </a:r>
          </a:p>
          <a:p>
            <a:r>
              <a:rPr lang="en-US" dirty="0"/>
              <a:t>In 2015, prisoners 2015 made up about 20 percent of California fire crews </a:t>
            </a:r>
          </a:p>
          <a:p>
            <a:r>
              <a:rPr lang="en-US" dirty="0"/>
              <a:t>Civilian recruits, men and women, age 18 to 25, one-year contract at $10 an hour </a:t>
            </a:r>
          </a:p>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21</a:t>
            </a:fld>
            <a:endParaRPr lang="en-US"/>
          </a:p>
        </p:txBody>
      </p:sp>
    </p:spTree>
    <p:extLst>
      <p:ext uri="{BB962C8B-B14F-4D97-AF65-F5344CB8AC3E}">
        <p14:creationId xmlns:p14="http://schemas.microsoft.com/office/powerpoint/2010/main" val="205271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Helicopters crisscrossed skies over the largely rural city of Osaki, some 350 km (220 miles) north of Tokyo, where the brown waters of the </a:t>
            </a:r>
            <a:r>
              <a:rPr lang="en-US" dirty="0" err="1"/>
              <a:t>Shibui</a:t>
            </a:r>
            <a:r>
              <a:rPr lang="en-US" dirty="0"/>
              <a:t> river inundated rice fields and houses as rescuers in rubber boats ferried people to safety.</a:t>
            </a:r>
          </a:p>
          <a:p>
            <a:r>
              <a:rPr lang="en-US" dirty="0"/>
              <a:t>Some parts of Japan had received more than twice the usual September amount of rain in 48 hours by noon on Thursday, sparking some of the worst flooding in more than 60 years.</a:t>
            </a:r>
          </a:p>
          <a:p>
            <a:r>
              <a:rPr lang="en-US" dirty="0"/>
              <a:t>Japan has put heavy emphasis on disaster prevention since a 2011 earthquake and tsunami killed nearly 20,000 people and authorities are keen to avoid the kind of criticism they faced then for what was seen as a sluggish response.</a:t>
            </a:r>
          </a:p>
          <a:p>
            <a:r>
              <a:rPr lang="en-US" dirty="0"/>
              <a:t>The central government, police, fire officials and military are all working as one," chief cabinet secretary </a:t>
            </a:r>
            <a:r>
              <a:rPr lang="en-US" dirty="0" err="1"/>
              <a:t>Yoshihide</a:t>
            </a:r>
            <a:r>
              <a:rPr lang="en-US" dirty="0"/>
              <a:t> </a:t>
            </a:r>
            <a:r>
              <a:rPr lang="en-US" dirty="0" err="1"/>
              <a:t>Suga</a:t>
            </a:r>
            <a:r>
              <a:rPr lang="en-US" dirty="0"/>
              <a:t> told a news conference.</a:t>
            </a:r>
          </a:p>
          <a:p>
            <a:r>
              <a:rPr lang="en-US" dirty="0"/>
              <a:t>"We are doing everything in our power to rescue those in need as soon as possible."</a:t>
            </a:r>
          </a:p>
          <a:p>
            <a:r>
              <a:rPr lang="en-US" dirty="0"/>
              <a:t>Some 51 helicopters and nearly 6,000 rescuers worked into the night on Thursday to pluck stranded people from houses as floodwaters raged below. More than 100 were temporarily trapped on the second floor of a shopping </a:t>
            </a:r>
            <a:r>
              <a:rPr lang="en-US" dirty="0" err="1"/>
              <a:t>centre</a:t>
            </a:r>
            <a:r>
              <a:rPr lang="en-US" dirty="0"/>
              <a:t> in </a:t>
            </a:r>
            <a:r>
              <a:rPr lang="en-US" dirty="0" err="1"/>
              <a:t>Joso</a:t>
            </a:r>
            <a:r>
              <a:rPr lang="en-US" dirty="0"/>
              <a:t>.</a:t>
            </a:r>
          </a:p>
          <a:p>
            <a:endParaRPr lang="en-US" dirty="0"/>
          </a:p>
          <a:p>
            <a:endParaRPr lang="en-US" dirty="0"/>
          </a:p>
          <a:p>
            <a:r>
              <a:rPr lang="en-US" dirty="0"/>
              <a:t>Here’s a look at the </a:t>
            </a:r>
            <a:r>
              <a:rPr lang="en-US" dirty="0">
                <a:hlinkClick r:id="rId3"/>
              </a:rPr>
              <a:t>earthquake</a:t>
            </a:r>
            <a:r>
              <a:rPr lang="en-US" dirty="0"/>
              <a:t> and </a:t>
            </a:r>
            <a:r>
              <a:rPr lang="en-US" dirty="0">
                <a:hlinkClick r:id="rId4"/>
              </a:rPr>
              <a:t>tsunami</a:t>
            </a:r>
            <a:r>
              <a:rPr lang="en-US" dirty="0"/>
              <a:t> that struck </a:t>
            </a:r>
            <a:r>
              <a:rPr lang="en-US" dirty="0">
                <a:hlinkClick r:id="rId5"/>
              </a:rPr>
              <a:t>Japan </a:t>
            </a:r>
            <a:r>
              <a:rPr lang="en-US" dirty="0"/>
              <a:t>in March of 2011. </a:t>
            </a:r>
          </a:p>
          <a:p>
            <a:r>
              <a:rPr lang="en-US" b="1" dirty="0"/>
              <a:t>March 11, 2011 - </a:t>
            </a:r>
            <a:r>
              <a:rPr lang="en-US" dirty="0"/>
              <a:t>At 2:46 p.m., a 9.1 magnitude earthquake takes place 231 miles northeast of Tokyo at a depth of 15.2 miles. </a:t>
            </a:r>
          </a:p>
          <a:p>
            <a:r>
              <a:rPr lang="en-US" dirty="0"/>
              <a:t>The earthquake causes a tsunami with 30-foot waves that damage several nuclear reactors in the area. </a:t>
            </a:r>
          </a:p>
          <a:p>
            <a:r>
              <a:rPr lang="en-US" dirty="0"/>
              <a:t>It is the largest earthquake ever to hit Japan. </a:t>
            </a:r>
          </a:p>
          <a:p>
            <a:r>
              <a:rPr lang="en-US" b="1" dirty="0"/>
              <a:t>Number of people killed and missing </a:t>
            </a:r>
          </a:p>
          <a:p>
            <a:r>
              <a:rPr lang="en-US" dirty="0"/>
              <a:t>(Source: </a:t>
            </a:r>
            <a:r>
              <a:rPr lang="en-US" dirty="0">
                <a:hlinkClick r:id="rId6"/>
              </a:rPr>
              <a:t>Japan’s Fire and Disaster Management Agency</a:t>
            </a:r>
            <a:r>
              <a:rPr lang="en-US" dirty="0"/>
              <a:t>) </a:t>
            </a:r>
          </a:p>
          <a:p>
            <a:r>
              <a:rPr lang="en-US" dirty="0"/>
              <a:t>The combined total of confirmed deaths and missing is more than 22,000 (nearly 20,000 deaths and 2,500 missing). Deaths were caused by the initial earthquake and tsunami and by post-disaster health conditions. </a:t>
            </a:r>
          </a:p>
          <a:p>
            <a:endParaRPr lang="en-US" dirty="0"/>
          </a:p>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3</a:t>
            </a:fld>
            <a:endParaRPr lang="en-US"/>
          </a:p>
        </p:txBody>
      </p:sp>
    </p:spTree>
    <p:extLst>
      <p:ext uri="{BB962C8B-B14F-4D97-AF65-F5344CB8AC3E}">
        <p14:creationId xmlns:p14="http://schemas.microsoft.com/office/powerpoint/2010/main" val="2851879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1997 to 2016, the global mean carbon dioxide emissions from wildfires equated to approximately 22% of the carbon emissions from burning fossil fuels. https://www.nejm.org/doi/full/10.1056/NEJMsr2028985</a:t>
            </a:r>
          </a:p>
          <a:p>
            <a:endParaRPr lang="en-US" dirty="0"/>
          </a:p>
          <a:p>
            <a:r>
              <a:rPr lang="en-US" dirty="0"/>
              <a:t>https://www.scientificamerican.com/article/california-looks-to-battle-mega-wildfires-with-fire/</a:t>
            </a:r>
          </a:p>
          <a:p>
            <a:r>
              <a:rPr lang="en-US" dirty="0"/>
              <a:t>Fuel breaks: strips of land when flammable </a:t>
            </a:r>
            <a:r>
              <a:rPr lang="en-US" dirty="0" err="1"/>
              <a:t>vegetations</a:t>
            </a:r>
            <a:r>
              <a:rPr lang="en-US" dirty="0"/>
              <a:t> are removed</a:t>
            </a:r>
          </a:p>
          <a:p>
            <a:pPr defTabSz="931774">
              <a:defRPr/>
            </a:pPr>
            <a:r>
              <a:rPr lang="en-US" dirty="0"/>
              <a:t>Firefighters do have some options for adapting tactics to warmer nights—yet they are limited, Bauer says. Many of those battling this year’s intense fires have focused their attacks on the sides of advancing blazes instead of the more aggressive fronts, for example</a:t>
            </a:r>
          </a:p>
          <a:p>
            <a:pPr defTabSz="931774">
              <a:defRPr/>
            </a:pPr>
            <a:r>
              <a:rPr lang="en-US" dirty="0"/>
              <a:t>O night are cool, humidity inc and dry logs absorb the humidity, harder to </a:t>
            </a:r>
            <a:r>
              <a:rPr lang="en-US" dirty="0" err="1"/>
              <a:t>burnTangled</a:t>
            </a:r>
            <a:r>
              <a:rPr lang="en-US" dirty="0"/>
              <a:t> masses of ultra-dry fuel represent a fire hazard of unprecedented size and intensity if left alone</a:t>
            </a:r>
          </a:p>
          <a:p>
            <a:pPr defTabSz="931774">
              <a:defRPr/>
            </a:pPr>
            <a:r>
              <a:rPr lang="en-US" dirty="0"/>
              <a:t>Solution fighting from the sides instead the front. Not ideal solution</a:t>
            </a:r>
          </a:p>
          <a:p>
            <a:pPr defTabSz="931774">
              <a:defRPr/>
            </a:pPr>
            <a:r>
              <a:rPr lang="en-US" dirty="0"/>
              <a:t>Controlled fire in Sierra. https://www.scientificamerican.com/article/california-looks-to-battle-mega-wildfires-with-fire/</a:t>
            </a:r>
          </a:p>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23</a:t>
            </a:fld>
            <a:endParaRPr lang="en-US"/>
          </a:p>
        </p:txBody>
      </p:sp>
    </p:spTree>
    <p:extLst>
      <p:ext uri="{BB962C8B-B14F-4D97-AF65-F5344CB8AC3E}">
        <p14:creationId xmlns:p14="http://schemas.microsoft.com/office/powerpoint/2010/main" val="427511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Lee County: Fort Meyer, Sanibel Island, Captiva Islands. Coastal, flat, poor drainage, most live along the coast or estuary. Hurricane, lost 40% of wetland. Losing coastline, inc algae bloom, jellyfish</a:t>
            </a:r>
          </a:p>
          <a:p>
            <a:endParaRPr lang="en-US" dirty="0"/>
          </a:p>
          <a:p>
            <a:endParaRPr lang="en-US" dirty="0"/>
          </a:p>
          <a:p>
            <a:endParaRPr lang="en-US" dirty="0"/>
          </a:p>
          <a:p>
            <a:endParaRPr lang="en-US" dirty="0"/>
          </a:p>
          <a:p>
            <a:r>
              <a:rPr lang="en-US" dirty="0" err="1"/>
              <a:t>Mitig</a:t>
            </a:r>
            <a:r>
              <a:rPr lang="en-US" dirty="0"/>
              <a:t> Adapt </a:t>
            </a:r>
            <a:r>
              <a:rPr lang="en-US" dirty="0" err="1"/>
              <a:t>Strateg</a:t>
            </a:r>
            <a:r>
              <a:rPr lang="en-US" dirty="0"/>
              <a:t> Glob Change (2017) 22:1249–1279</a:t>
            </a:r>
          </a:p>
          <a:p>
            <a:r>
              <a:rPr lang="en-US" dirty="0"/>
              <a:t>in a meta-analysis of plan quality</a:t>
            </a:r>
          </a:p>
          <a:p>
            <a:endParaRPr lang="en-US" dirty="0"/>
          </a:p>
          <a:p>
            <a:r>
              <a:rPr lang="en-US" dirty="0"/>
              <a:t>studies, </a:t>
            </a:r>
            <a:r>
              <a:rPr lang="en-US" dirty="0" err="1"/>
              <a:t>Berke</a:t>
            </a:r>
            <a:r>
              <a:rPr lang="en-US" dirty="0"/>
              <a:t> and </a:t>
            </a:r>
            <a:r>
              <a:rPr lang="en-US" dirty="0" err="1"/>
              <a:t>Godschalk</a:t>
            </a:r>
            <a:r>
              <a:rPr lang="en-US" dirty="0"/>
              <a:t> (2009) found that plans consistently </a:t>
            </a:r>
            <a:r>
              <a:rPr lang="en-US" dirty="0" err="1"/>
              <a:t>Bspecify</a:t>
            </a:r>
            <a:r>
              <a:rPr lang="en-US" dirty="0"/>
              <a:t> </a:t>
            </a:r>
            <a:r>
              <a:rPr lang="en-US" dirty="0" err="1"/>
              <a:t>organi</a:t>
            </a:r>
            <a:r>
              <a:rPr lang="en-US" dirty="0"/>
              <a:t>-</a:t>
            </a:r>
          </a:p>
          <a:p>
            <a:r>
              <a:rPr lang="en-US" dirty="0" err="1"/>
              <a:t>zation</a:t>
            </a:r>
            <a:r>
              <a:rPr lang="en-US" dirty="0"/>
              <a:t> responsibility and timelines for actions for implementation and monitoring^</a:t>
            </a:r>
          </a:p>
          <a:p>
            <a:endParaRPr lang="en-US" dirty="0"/>
          </a:p>
          <a:p>
            <a:r>
              <a:rPr lang="en-US" dirty="0"/>
              <a:t>but omit other important elements associated with plan implementation, such as</a:t>
            </a:r>
          </a:p>
          <a:p>
            <a:r>
              <a:rPr lang="en-US" dirty="0"/>
              <a:t>funding source.</a:t>
            </a:r>
          </a:p>
          <a:p>
            <a:r>
              <a:rPr lang="en-US" dirty="0"/>
              <a:t>. The median number of actions in a plan was 54. Lee County,</a:t>
            </a:r>
          </a:p>
          <a:p>
            <a:r>
              <a:rPr lang="en-US" dirty="0"/>
              <a:t>FL, included the most actions (447), followed by Lafourche Parish, LA (337), and New York</a:t>
            </a:r>
          </a:p>
          <a:p>
            <a:r>
              <a:rPr lang="en-US" dirty="0"/>
              <a:t>City, NY (323). Milwaukee, WI, had the fewest actions (14).</a:t>
            </a:r>
          </a:p>
          <a:p>
            <a:r>
              <a:rPr lang="en-US" dirty="0"/>
              <a:t>While Lee County, FL, had the most actions, the plan’s authors provided little</a:t>
            </a:r>
          </a:p>
          <a:p>
            <a:r>
              <a:rPr lang="en-US" dirty="0"/>
              <a:t>detail about their proposed actions; many of which were very general (such as </a:t>
            </a:r>
            <a:r>
              <a:rPr lang="en-US" dirty="0" err="1"/>
              <a:t>Bincrease</a:t>
            </a:r>
            <a:r>
              <a:rPr lang="en-US" dirty="0"/>
              <a:t> public</a:t>
            </a:r>
          </a:p>
          <a:p>
            <a:r>
              <a:rPr lang="en-US" dirty="0"/>
              <a:t>awareness^). Punta </a:t>
            </a:r>
            <a:r>
              <a:rPr lang="en-US" dirty="0" err="1"/>
              <a:t>Gorda</a:t>
            </a:r>
            <a:r>
              <a:rPr lang="en-US" dirty="0"/>
              <a:t>, FL, similarly included many actions that are too general to provide</a:t>
            </a:r>
          </a:p>
          <a:p>
            <a:r>
              <a:rPr lang="en-US" dirty="0"/>
              <a:t>direction on implementation (e.g., </a:t>
            </a:r>
            <a:r>
              <a:rPr lang="en-US" dirty="0" err="1"/>
              <a:t>Blimit</a:t>
            </a:r>
            <a:r>
              <a:rPr lang="en-US" dirty="0"/>
              <a:t> development,^ </a:t>
            </a:r>
            <a:r>
              <a:rPr lang="en-US" dirty="0" err="1"/>
              <a:t>Buse</a:t>
            </a:r>
            <a:r>
              <a:rPr lang="en-US" dirty="0"/>
              <a:t> flexible planning,^ and</a:t>
            </a:r>
          </a:p>
          <a:p>
            <a:r>
              <a:rPr lang="en-US" dirty="0" err="1"/>
              <a:t>Bstormwater</a:t>
            </a:r>
            <a:r>
              <a:rPr lang="en-US" dirty="0"/>
              <a:t> retention^).</a:t>
            </a:r>
          </a:p>
          <a:p>
            <a:r>
              <a:rPr lang="en-US" dirty="0"/>
              <a:t>Most adaptation plans identified the same climate impacts as discussed in their corresponding</a:t>
            </a:r>
          </a:p>
          <a:p>
            <a:r>
              <a:rPr lang="en-US" dirty="0"/>
              <a:t>regional chapter of the National Climate Assessment. However, 13 coastal communities</a:t>
            </a:r>
          </a:p>
          <a:p>
            <a:r>
              <a:rPr lang="en-US" dirty="0"/>
              <a:t>focused exclusively on impacts related to sea level rise, such as inundation, erosion, and storm</a:t>
            </a:r>
          </a:p>
          <a:p>
            <a:r>
              <a:rPr lang="en-US" dirty="0"/>
              <a:t>surge. For example, Miami-Dade County, FL, Santa Barbara, CA, and Anne Arundel County,</a:t>
            </a:r>
          </a:p>
          <a:p>
            <a:r>
              <a:rPr lang="en-US" dirty="0"/>
              <a:t>MD, focused exclusively on sea level rise, omitting rising temperatures, extreme heat, and</a:t>
            </a:r>
          </a:p>
          <a:p>
            <a:r>
              <a:rPr lang="en-US" dirty="0"/>
              <a:t>changing precipitation patterns. While plans that focus on coastal impacts explore the implications</a:t>
            </a:r>
          </a:p>
          <a:p>
            <a:r>
              <a:rPr lang="en-US" dirty="0"/>
              <a:t>for numerous sectors such as public health, water supply, and infrastructure, ignoring</a:t>
            </a:r>
          </a:p>
          <a:p>
            <a:r>
              <a:rPr lang="en-US" dirty="0"/>
              <a:t>other changes may leave communities unaware of and unprepared for other projected climate</a:t>
            </a:r>
          </a:p>
          <a:p>
            <a:r>
              <a:rPr lang="en-US" dirty="0"/>
              <a:t>impacts.</a:t>
            </a:r>
          </a:p>
          <a:p>
            <a:r>
              <a:rPr lang="en-US" dirty="0"/>
              <a:t>Twenty-eight out of the 43 plans (66%) linked actions to possible future climate impacts or</a:t>
            </a:r>
          </a:p>
          <a:p>
            <a:r>
              <a:rPr lang="en-US" dirty="0"/>
              <a:t>goals. This connection, however, was often broad, which made it impossible to connect</a:t>
            </a:r>
          </a:p>
          <a:p>
            <a:r>
              <a:rPr lang="en-US" dirty="0"/>
              <a:t>individual adaptation actions to climate impacts. Fresno County, CA, for example, organizes</a:t>
            </a:r>
          </a:p>
          <a:p>
            <a:r>
              <a:rPr lang="en-US" dirty="0"/>
              <a:t>adaptation actions into eight sector-based categories: (1) agriculture, (2) freshwater aquatic and</a:t>
            </a:r>
          </a:p>
          <a:p>
            <a:r>
              <a:rPr lang="en-US" dirty="0"/>
              <a:t>riparian systems, (3) governance and planning, (4) health and emergency preparedness, (5)</a:t>
            </a:r>
          </a:p>
          <a:p>
            <a:r>
              <a:rPr lang="en-US" dirty="0"/>
              <a:t>infrastructure, (6) valley floor grasslands and semi-desert, (7) water resources and infrastructure,</a:t>
            </a:r>
          </a:p>
          <a:p>
            <a:r>
              <a:rPr lang="en-US" dirty="0"/>
              <a:t>and (8) woodlands and forests. For each sector, the plan identifies climate impacts;</a:t>
            </a:r>
          </a:p>
          <a:p>
            <a:r>
              <a:rPr lang="en-US" dirty="0"/>
              <a:t>agriculture, for example, will be affected by rising temperatures, drought, and an increase in</a:t>
            </a:r>
          </a:p>
          <a:p>
            <a:r>
              <a:rPr lang="en-US" dirty="0"/>
              <a:t>heavy downpours. Because each sector will be affected by multiple climate change impacts, it</a:t>
            </a:r>
          </a:p>
          <a:p>
            <a:r>
              <a:rPr lang="en-US" dirty="0"/>
              <a:t>can be difficult to connect actions back to climate impacts.</a:t>
            </a:r>
          </a:p>
          <a:p>
            <a:r>
              <a:rPr lang="en-US" dirty="0"/>
              <a:t>Land use</a:t>
            </a:r>
          </a:p>
          <a:p>
            <a:r>
              <a:rPr lang="en-US" dirty="0"/>
              <a:t>actions (e.g., transfer of development rights, no-build policies) were also prevalent, having</a:t>
            </a:r>
          </a:p>
          <a:p>
            <a:r>
              <a:rPr lang="en-US" dirty="0"/>
              <a:t>been identified in 40 of the 43 plans. The least common type of adaptation action found across</a:t>
            </a:r>
          </a:p>
          <a:p>
            <a:r>
              <a:rPr lang="en-US" dirty="0"/>
              <a:t>all of the plans was advocacy, which was found in only 11 of the 43 plans analyzed. Energy</a:t>
            </a:r>
          </a:p>
          <a:p>
            <a:r>
              <a:rPr lang="en-US" dirty="0"/>
              <a:t>conservation (found in 19 of the 43 plans), water conservation (22 out of 43), and greenhouse</a:t>
            </a:r>
          </a:p>
          <a:p>
            <a:r>
              <a:rPr lang="en-US" dirty="0"/>
              <a:t>gas mitigation actions (22 out of 43) were also found in relatively few plans.</a:t>
            </a:r>
          </a:p>
          <a:p>
            <a:r>
              <a:rPr lang="en-US" dirty="0"/>
              <a:t>Of the 3375 actions identified and categorized, the most common type by count was</a:t>
            </a:r>
          </a:p>
          <a:p>
            <a:r>
              <a:rPr lang="en-US" dirty="0"/>
              <a:t>practice and behavior (594 actions, ∼18% of actions, Fig. 3), followed by research and</a:t>
            </a:r>
          </a:p>
          <a:p>
            <a:r>
              <a:rPr lang="en-US" dirty="0"/>
              <a:t>monitoring (498 actions, ∼15% of actions) and physical infrastructure (459 actions, ∼14%</a:t>
            </a:r>
          </a:p>
          <a:p>
            <a:r>
              <a:rPr lang="en-US" dirty="0"/>
              <a:t>of actions). The least common type of adaptation action was advocacy (∼1% of actions; New</a:t>
            </a:r>
          </a:p>
          <a:p>
            <a:r>
              <a:rPr lang="en-US" dirty="0"/>
              <a:t>York City had 28 of the 44 advocacy actions identified). Funding, water conservation,</a:t>
            </a:r>
          </a:p>
          <a:p>
            <a:r>
              <a:rPr lang="en-US" dirty="0"/>
              <a:t>financing, building codes and engineering design standards, and energy conservation were</a:t>
            </a:r>
          </a:p>
          <a:p>
            <a:r>
              <a:rPr lang="en-US" dirty="0"/>
              <a:t>also infrequent, combined, making up less than 13% of all actions identified across</a:t>
            </a:r>
          </a:p>
        </p:txBody>
      </p:sp>
      <p:sp>
        <p:nvSpPr>
          <p:cNvPr id="4" name="Slide Number Placeholder 3"/>
          <p:cNvSpPr>
            <a:spLocks noGrp="1"/>
          </p:cNvSpPr>
          <p:nvPr>
            <p:ph type="sldNum" sz="quarter" idx="10"/>
          </p:nvPr>
        </p:nvSpPr>
        <p:spPr/>
        <p:txBody>
          <a:bodyPr/>
          <a:lstStyle/>
          <a:p>
            <a:fld id="{9262779E-3FB6-45D9-A50B-17C145F73701}" type="slidenum">
              <a:rPr lang="en-US" smtClean="0"/>
              <a:t>25</a:t>
            </a:fld>
            <a:endParaRPr lang="en-US"/>
          </a:p>
        </p:txBody>
      </p:sp>
    </p:spTree>
    <p:extLst>
      <p:ext uri="{BB962C8B-B14F-4D97-AF65-F5344CB8AC3E}">
        <p14:creationId xmlns:p14="http://schemas.microsoft.com/office/powerpoint/2010/main" val="1670362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26</a:t>
            </a:fld>
            <a:endParaRPr lang="en-US"/>
          </a:p>
        </p:txBody>
      </p:sp>
    </p:spTree>
    <p:extLst>
      <p:ext uri="{BB962C8B-B14F-4D97-AF65-F5344CB8AC3E}">
        <p14:creationId xmlns:p14="http://schemas.microsoft.com/office/powerpoint/2010/main" val="812725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27</a:t>
            </a:fld>
            <a:endParaRPr lang="en-US"/>
          </a:p>
        </p:txBody>
      </p:sp>
    </p:spTree>
    <p:extLst>
      <p:ext uri="{BB962C8B-B14F-4D97-AF65-F5344CB8AC3E}">
        <p14:creationId xmlns:p14="http://schemas.microsoft.com/office/powerpoint/2010/main" val="2906446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28</a:t>
            </a:fld>
            <a:endParaRPr lang="en-US"/>
          </a:p>
        </p:txBody>
      </p:sp>
    </p:spTree>
    <p:extLst>
      <p:ext uri="{BB962C8B-B14F-4D97-AF65-F5344CB8AC3E}">
        <p14:creationId xmlns:p14="http://schemas.microsoft.com/office/powerpoint/2010/main" val="3958684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like something, tax it.</a:t>
            </a:r>
          </a:p>
          <a:p>
            <a:r>
              <a:rPr lang="en-US" dirty="0"/>
              <a:t>Sin tax: cigarettes and alcohol</a:t>
            </a:r>
          </a:p>
          <a:p>
            <a:r>
              <a:rPr lang="en-US" dirty="0"/>
              <a:t>Tax of gasoline over $4 per gallon, people use less gasoline.</a:t>
            </a:r>
          </a:p>
          <a:p>
            <a:r>
              <a:rPr lang="en-US" dirty="0"/>
              <a:t>American “allergic” to tax.</a:t>
            </a:r>
          </a:p>
          <a:p>
            <a:r>
              <a:rPr lang="en-US" dirty="0"/>
              <a:t>Not well received 56%. Money went to high-income family, </a:t>
            </a:r>
          </a:p>
          <a:p>
            <a:endParaRPr lang="en-US" dirty="0"/>
          </a:p>
          <a:p>
            <a:r>
              <a:rPr lang="en-US" dirty="0"/>
              <a:t>It worked for many countries</a:t>
            </a:r>
          </a:p>
          <a:p>
            <a:pPr marL="232943" indent="-232943">
              <a:buAutoNum type="arabicPeriod"/>
            </a:pPr>
            <a:r>
              <a:rPr lang="en-US" dirty="0"/>
              <a:t>Canada: BC. 2008. B.C. used the revenues to cut income taxes and, more recently, to cut health premiums and invest in green technologies. It has some of the lowest income tax rates in Canada.</a:t>
            </a:r>
          </a:p>
          <a:p>
            <a:r>
              <a:rPr lang="en-US" dirty="0"/>
              <a:t>reduced the use of </a:t>
            </a:r>
            <a:r>
              <a:rPr lang="en-US" dirty="0">
                <a:hlinkClick r:id="rId3"/>
              </a:rPr>
              <a:t>gasoline</a:t>
            </a:r>
            <a:r>
              <a:rPr lang="en-US" dirty="0"/>
              <a:t> and </a:t>
            </a:r>
            <a:r>
              <a:rPr lang="en-US" dirty="0">
                <a:hlinkClick r:id="rId4"/>
              </a:rPr>
              <a:t>natural gas</a:t>
            </a:r>
            <a:r>
              <a:rPr lang="en-US" dirty="0"/>
              <a:t> by seven per cent per person.  Nearly all is produced by hydro and biomass</a:t>
            </a:r>
          </a:p>
          <a:p>
            <a:pPr marL="232943" indent="-232943">
              <a:buAutoNum type="arabicPeriod"/>
            </a:pPr>
            <a:endParaRPr lang="en-US" dirty="0"/>
          </a:p>
          <a:p>
            <a:r>
              <a:rPr lang="en-US" dirty="0"/>
              <a:t>2. NE US In 2009, 11 states, including New York and Massachusetts, worked together to put a price on carbon. They used the other type of carbon pricing: cap-and-trade. Their system is known as RGGI (Regional Greenhouse Gas Initiative), or “</a:t>
            </a:r>
            <a:r>
              <a:rPr lang="en-US" dirty="0" err="1"/>
              <a:t>Reggi</a:t>
            </a:r>
            <a:endParaRPr lang="en-US" dirty="0"/>
          </a:p>
          <a:p>
            <a:r>
              <a:rPr lang="en-US" dirty="0"/>
              <a:t>Eleven states that are home to over a quarter of the U.S. population and account for a third of U.S. GDP have active carbon-pricing programs and are successfully reducing emissions. Those states are </a:t>
            </a:r>
            <a:r>
              <a:rPr lang="en-US" dirty="0">
                <a:hlinkClick r:id="rId5" tooltip="California Cap and Trade"/>
              </a:rPr>
              <a:t>California</a:t>
            </a:r>
            <a:r>
              <a:rPr lang="en-US" dirty="0"/>
              <a:t> and the ten Northeast states — Connecticut, Delaware, Maine, Maryland, Massachusetts, New Hampshire, New Jersey, New York, Rhode Island, and Vermont — that make up the </a:t>
            </a:r>
            <a:r>
              <a:rPr lang="en-US" dirty="0">
                <a:hlinkClick r:id="rId6" tooltip="Regional Greenhouse Gas Initiative (RGGI)"/>
              </a:rPr>
              <a:t>Regional Greenhouse Gas Initiative</a:t>
            </a:r>
            <a:r>
              <a:rPr lang="en-US" dirty="0"/>
              <a:t> (RGGI). RGGI is the first mandatory cap-and-trade program in the United States to limit carbon dioxide emissions from the power sector. </a:t>
            </a:r>
          </a:p>
          <a:p>
            <a:endParaRPr lang="en-US" dirty="0"/>
          </a:p>
          <a:p>
            <a:r>
              <a:rPr lang="en-US" dirty="0"/>
              <a:t>3. Sweden: Sweden has had a carbon tax since 1991. It started at €25 per </a:t>
            </a:r>
            <a:r>
              <a:rPr lang="en-US" dirty="0" err="1"/>
              <a:t>tonne</a:t>
            </a:r>
            <a:r>
              <a:rPr lang="en-US" dirty="0"/>
              <a:t> of greenhouse gases and is now €120 per </a:t>
            </a:r>
            <a:r>
              <a:rPr lang="en-US" dirty="0" err="1"/>
              <a:t>tonne</a:t>
            </a:r>
            <a:r>
              <a:rPr lang="en-US" dirty="0"/>
              <a:t>, the </a:t>
            </a:r>
            <a:r>
              <a:rPr lang="en-US" dirty="0">
                <a:hlinkClick r:id="rId7"/>
              </a:rPr>
              <a:t>highest carbon tax in the world</a:t>
            </a:r>
            <a:r>
              <a:rPr lang="en-US" dirty="0"/>
              <a:t>. Since implementing carbon pricing, Sweden’s economy has grown well above the European average.</a:t>
            </a:r>
          </a:p>
          <a:p>
            <a:r>
              <a:rPr lang="en-US" dirty="0"/>
              <a:t>Businesses and homes started using less coal, gas and oil for heating, and started using biofuels instead. Sweden has reduced its greenhouse gas emissions by 25 per cent since 1995.</a:t>
            </a:r>
          </a:p>
          <a:p>
            <a:r>
              <a:rPr lang="en-US" dirty="0"/>
              <a:t>https://www.nationalobserver.com/2019/07/22/opinion/six-places-where-carbon-pricing-working</a:t>
            </a:r>
          </a:p>
          <a:p>
            <a:r>
              <a:rPr lang="en-US" dirty="0"/>
              <a:t>Cap and trade vs carbon tax</a:t>
            </a:r>
          </a:p>
          <a:p>
            <a:r>
              <a:rPr lang="en-US" dirty="0"/>
              <a:t>https://www.brookings.edu/blog/planetpolicy/2014/08/12/pricing-carbon-a-carbon-tax-or-cap-and-trade/</a:t>
            </a:r>
          </a:p>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29</a:t>
            </a:fld>
            <a:endParaRPr lang="en-US"/>
          </a:p>
        </p:txBody>
      </p:sp>
    </p:spTree>
    <p:extLst>
      <p:ext uri="{BB962C8B-B14F-4D97-AF65-F5344CB8AC3E}">
        <p14:creationId xmlns:p14="http://schemas.microsoft.com/office/powerpoint/2010/main" val="43519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of energy a household consumes directly or indirectly is associated with income. Higher income households tend to consume more of everything, including energy, so they would likely see a greater increase in expenditures. However, low-income households may be more vulnerable to changes in energy prices; although low-income households consume less energy, it accounts for a larger share of their budgets (Figure 1). Consequently, it would at first appear that carbon pricing would be regressive, because the costs to low-income households would represent a greater share of their income.</a:t>
            </a:r>
          </a:p>
        </p:txBody>
      </p:sp>
      <p:sp>
        <p:nvSpPr>
          <p:cNvPr id="4" name="Slide Number Placeholder 3"/>
          <p:cNvSpPr>
            <a:spLocks noGrp="1"/>
          </p:cNvSpPr>
          <p:nvPr>
            <p:ph type="sldNum" sz="quarter" idx="10"/>
          </p:nvPr>
        </p:nvSpPr>
        <p:spPr/>
        <p:txBody>
          <a:bodyPr/>
          <a:lstStyle/>
          <a:p>
            <a:fld id="{9262779E-3FB6-45D9-A50B-17C145F73701}" type="slidenum">
              <a:rPr lang="en-US" smtClean="0"/>
              <a:t>31</a:t>
            </a:fld>
            <a:endParaRPr lang="en-US"/>
          </a:p>
        </p:txBody>
      </p:sp>
    </p:spTree>
    <p:extLst>
      <p:ext uri="{BB962C8B-B14F-4D97-AF65-F5344CB8AC3E}">
        <p14:creationId xmlns:p14="http://schemas.microsoft.com/office/powerpoint/2010/main" val="3538767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 and Cap: market driven. 11 states: California and East coast, Midwest. states of Connecticut, Delaware, Maine, Maryland, Massachusetts, New Hampshire, New Jersey, New York, Rhode Island, Vermont, and Virginia</a:t>
            </a:r>
          </a:p>
          <a:p>
            <a:r>
              <a:rPr lang="en-US" dirty="0"/>
              <a:t>30% reduction by 2030</a:t>
            </a:r>
          </a:p>
          <a:p>
            <a:r>
              <a:rPr lang="en-US" dirty="0"/>
              <a:t>Pronounce: Reggie</a:t>
            </a:r>
          </a:p>
          <a:p>
            <a:r>
              <a:rPr lang="en-US" dirty="0"/>
              <a:t>Save billions for consumer</a:t>
            </a:r>
          </a:p>
          <a:p>
            <a:r>
              <a:rPr lang="en-US" dirty="0"/>
              <a:t>M50% </a:t>
            </a:r>
            <a:r>
              <a:rPr lang="en-US" dirty="0" err="1"/>
              <a:t>dec</a:t>
            </a:r>
            <a:r>
              <a:rPr lang="en-US" dirty="0"/>
              <a:t> in CO2</a:t>
            </a:r>
          </a:p>
          <a:p>
            <a:r>
              <a:rPr lang="en-US" dirty="0"/>
              <a:t>Half comes from clean or renewable energy sources</a:t>
            </a:r>
          </a:p>
          <a:p>
            <a:r>
              <a:rPr lang="en-US" dirty="0"/>
              <a:t>Saved hundreds of lives, thousands of asthma attacks. Columbia: reduce asthma, premature births. Low birth rate</a:t>
            </a:r>
          </a:p>
          <a:p>
            <a:r>
              <a:rPr lang="en-US" dirty="0"/>
              <a:t>Save hundred of millions in energy</a:t>
            </a:r>
          </a:p>
          <a:p>
            <a:r>
              <a:rPr lang="en-US" dirty="0"/>
              <a:t>Create tens of thousands of jobs</a:t>
            </a:r>
          </a:p>
          <a:p>
            <a:r>
              <a:rPr lang="en-US" dirty="0"/>
              <a:t>https://www.rggi.org/auctions/auction-materials</a:t>
            </a:r>
          </a:p>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32</a:t>
            </a:fld>
            <a:endParaRPr lang="en-US"/>
          </a:p>
        </p:txBody>
      </p:sp>
    </p:spTree>
    <p:extLst>
      <p:ext uri="{BB962C8B-B14F-4D97-AF65-F5344CB8AC3E}">
        <p14:creationId xmlns:p14="http://schemas.microsoft.com/office/powerpoint/2010/main" val="393015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RGGI: pollution down 50%, economy grows by 8%. 11 years old start 2009</a:t>
            </a:r>
          </a:p>
          <a:p>
            <a:r>
              <a:rPr lang="en-US" dirty="0"/>
              <a:t>https://www.eia.gov/todayinenergy/detail.php?id=42255</a:t>
            </a:r>
          </a:p>
          <a:p>
            <a:r>
              <a:rPr lang="en-US" sz="1200" kern="1200" dirty="0">
                <a:solidFill>
                  <a:schemeClr val="tx1"/>
                </a:solidFill>
                <a:effectLst/>
                <a:latin typeface="+mn-lt"/>
                <a:ea typeface="+mn-ea"/>
                <a:cs typeface="+mn-cs"/>
              </a:rPr>
              <a:t>29states, 3U.S. territories, and the District of Columbia are implementing mandatory renewable portfolio standards, which generally require a specific percentage of electricity to be generated from renewable energy sources.2</a:t>
            </a:r>
          </a:p>
          <a:p>
            <a:r>
              <a:rPr lang="en-US" dirty="0"/>
              <a:t>https://fas.org/sgp/crs/misc/R41836.pdf</a:t>
            </a:r>
          </a:p>
          <a:p>
            <a:r>
              <a:rPr lang="en-US" sz="1200" kern="1200" dirty="0">
                <a:solidFill>
                  <a:schemeClr val="tx1"/>
                </a:solidFill>
                <a:effectLst/>
                <a:latin typeface="+mn-lt"/>
                <a:ea typeface="+mn-ea"/>
                <a:cs typeface="+mn-cs"/>
              </a:rPr>
              <a:t>RGGI is a sector-specific cap-and-trade system that applies to carbon dioxide (CO2) emissions from electric power plants16with capacities to generate 25 megawatts or more17—165facilitiesin the nine RGGI states.</a:t>
            </a:r>
          </a:p>
          <a:p>
            <a:r>
              <a:rPr lang="en-US" sz="1200" kern="1200" dirty="0">
                <a:solidFill>
                  <a:schemeClr val="tx1"/>
                </a:solidFill>
                <a:effectLst/>
                <a:latin typeface="+mn-lt"/>
                <a:ea typeface="+mn-ea"/>
                <a:cs typeface="+mn-cs"/>
              </a:rPr>
              <a:t>CO2emissionsaccount for approximately 99% of all GHG emissions from power </a:t>
            </a:r>
            <a:r>
              <a:rPr lang="en-US" sz="1200" kern="1200" dirty="0" err="1">
                <a:solidFill>
                  <a:schemeClr val="tx1"/>
                </a:solidFill>
                <a:effectLst/>
                <a:latin typeface="+mn-lt"/>
                <a:ea typeface="+mn-ea"/>
                <a:cs typeface="+mn-cs"/>
              </a:rPr>
              <a:t>plants.In</a:t>
            </a:r>
            <a:r>
              <a:rPr lang="en-US" sz="1200" kern="1200" dirty="0">
                <a:solidFill>
                  <a:schemeClr val="tx1"/>
                </a:solidFill>
                <a:effectLst/>
                <a:latin typeface="+mn-lt"/>
                <a:ea typeface="+mn-ea"/>
                <a:cs typeface="+mn-cs"/>
              </a:rPr>
              <a:t> 2014, emissions from the electricity power sector accounted for 28% of all U.S. GHG emissions. </a:t>
            </a:r>
          </a:p>
          <a:p>
            <a:r>
              <a:rPr lang="en-US" sz="1200" kern="1200" dirty="0">
                <a:solidFill>
                  <a:schemeClr val="tx1"/>
                </a:solidFill>
                <a:effectLst/>
                <a:latin typeface="+mn-lt"/>
                <a:ea typeface="+mn-ea"/>
                <a:cs typeface="+mn-cs"/>
              </a:rPr>
              <a:t>Perhaps the most successful U.S. market-based program in the environmental policy arena is the sulfur dioxide emissions trading system (known as the Acid Rain Program) established by the1990 amendments to the Clean Air Act.24</a:t>
            </a:r>
          </a:p>
          <a:p>
            <a:r>
              <a:rPr lang="en-US" sz="1200" kern="1200" dirty="0">
                <a:solidFill>
                  <a:schemeClr val="tx1"/>
                </a:solidFill>
                <a:effectLst/>
                <a:latin typeface="+mn-lt"/>
                <a:ea typeface="+mn-ea"/>
                <a:cs typeface="+mn-cs"/>
              </a:rPr>
              <a:t>energy efficiency (50%);bill assistance (19%);GHG abatement (7%);renewable energy (4%);state budget reduction (6%); </a:t>
            </a:r>
            <a:r>
              <a:rPr lang="en-US" sz="1200" kern="1200" dirty="0" err="1">
                <a:solidFill>
                  <a:schemeClr val="tx1"/>
                </a:solidFill>
                <a:effectLst/>
                <a:latin typeface="+mn-lt"/>
                <a:ea typeface="+mn-ea"/>
                <a:cs typeface="+mn-cs"/>
              </a:rPr>
              <a:t>andadministration</a:t>
            </a:r>
            <a:r>
              <a:rPr lang="en-US" sz="1200" kern="1200" dirty="0">
                <a:solidFill>
                  <a:schemeClr val="tx1"/>
                </a:solidFill>
                <a:effectLst/>
                <a:latin typeface="+mn-lt"/>
                <a:ea typeface="+mn-ea"/>
                <a:cs typeface="+mn-cs"/>
              </a:rPr>
              <a:t> (4%).44</a:t>
            </a:r>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33</a:t>
            </a:fld>
            <a:endParaRPr lang="en-US"/>
          </a:p>
        </p:txBody>
      </p:sp>
    </p:spTree>
    <p:extLst>
      <p:ext uri="{BB962C8B-B14F-4D97-AF65-F5344CB8AC3E}">
        <p14:creationId xmlns:p14="http://schemas.microsoft.com/office/powerpoint/2010/main" val="2774878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that the combination of the nine RGGI states and California CO2emissions (740 million metric tons) would rank above eighth, behind South Korea (Table 1).8</a:t>
            </a:r>
            <a:endParaRPr lang="en-US" dirty="0"/>
          </a:p>
          <a:p>
            <a:endParaRPr lang="en-US" dirty="0"/>
          </a:p>
          <a:p>
            <a:endParaRPr lang="en-US" dirty="0"/>
          </a:p>
          <a:p>
            <a:endParaRPr lang="en-US" dirty="0"/>
          </a:p>
          <a:p>
            <a:r>
              <a:rPr lang="en-US" dirty="0"/>
              <a:t>https://fas.org/sgp/crs/misc/R41836.pdf</a:t>
            </a:r>
          </a:p>
        </p:txBody>
      </p:sp>
      <p:sp>
        <p:nvSpPr>
          <p:cNvPr id="4" name="Slide Number Placeholder 3"/>
          <p:cNvSpPr>
            <a:spLocks noGrp="1"/>
          </p:cNvSpPr>
          <p:nvPr>
            <p:ph type="sldNum" sz="quarter" idx="10"/>
          </p:nvPr>
        </p:nvSpPr>
        <p:spPr/>
        <p:txBody>
          <a:bodyPr/>
          <a:lstStyle/>
          <a:p>
            <a:fld id="{9262779E-3FB6-45D9-A50B-17C145F73701}" type="slidenum">
              <a:rPr lang="en-US" smtClean="0"/>
              <a:t>34</a:t>
            </a:fld>
            <a:endParaRPr lang="en-US"/>
          </a:p>
        </p:txBody>
      </p:sp>
    </p:spTree>
    <p:extLst>
      <p:ext uri="{BB962C8B-B14F-4D97-AF65-F5344CB8AC3E}">
        <p14:creationId xmlns:p14="http://schemas.microsoft.com/office/powerpoint/2010/main" val="151904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4</a:t>
            </a:fld>
            <a:endParaRPr lang="en-US"/>
          </a:p>
        </p:txBody>
      </p:sp>
    </p:spTree>
    <p:extLst>
      <p:ext uri="{BB962C8B-B14F-4D97-AF65-F5344CB8AC3E}">
        <p14:creationId xmlns:p14="http://schemas.microsoft.com/office/powerpoint/2010/main" val="39477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Standford</a:t>
            </a:r>
            <a:r>
              <a:rPr lang="en-US" dirty="0"/>
              <a:t> paper, 2019, peer review</a:t>
            </a:r>
          </a:p>
          <a:p>
            <a:r>
              <a:rPr lang="en-US" dirty="0"/>
              <a:t>Having suffered setbacks – such as livelihood losses or deteriorating health – from climate hazards, those who are disadvantaged may have few resources to enable them to cope and recover</a:t>
            </a:r>
          </a:p>
          <a:p>
            <a:r>
              <a:rPr lang="en-US" dirty="0"/>
              <a:t>Ellen: PVD and air quality</a:t>
            </a:r>
          </a:p>
          <a:p>
            <a:r>
              <a:rPr lang="en-US" dirty="0"/>
              <a:t>Animals are moving to higher elevations and latitudes to find cooler conditions. And droughts, floods and wildfires have all gotten more extreme. </a:t>
            </a:r>
          </a:p>
          <a:p>
            <a:r>
              <a:rPr lang="en-US" dirty="0"/>
              <a:t>https://www.nytimes.com/article/climate-change-global-warming-faq.html</a:t>
            </a:r>
          </a:p>
          <a:p>
            <a:r>
              <a:rPr lang="en-US" dirty="0"/>
              <a:t>Norway is winner, Nigeria is the loser. Exacerbate wealth inequality</a:t>
            </a:r>
          </a:p>
          <a:p>
            <a:r>
              <a:rPr lang="en-US" dirty="0"/>
              <a:t>Conversely, climate change could bring welcome warming and extended growing seasons to the </a:t>
            </a:r>
            <a:r>
              <a:rPr lang="en-US" dirty="0">
                <a:hlinkClick r:id="rId3"/>
              </a:rPr>
              <a:t>upper Midwest</a:t>
            </a:r>
            <a:r>
              <a:rPr lang="en-US" dirty="0"/>
              <a:t>, Canada, the Nordic countries and Russia. Farther north, however, the loss of snow, ice and permafrost will upend the traditions of Indigenous peoples and threaten infrastructure.</a:t>
            </a:r>
          </a:p>
          <a:p>
            <a:r>
              <a:rPr lang="en-US" dirty="0"/>
              <a:t>These inequalities will play out on an individual, community, and regional level. A 2017 </a:t>
            </a:r>
            <a:r>
              <a:rPr lang="en-US" dirty="0">
                <a:hlinkClick r:id="rId4"/>
              </a:rPr>
              <a:t>analysis of the U.S.</a:t>
            </a:r>
            <a:r>
              <a:rPr lang="en-US" dirty="0"/>
              <a:t> found that, under business as usual, the poorest one-third of counties, which are concentrated in the South, will experience damages totaling as much as 20 percent of gross domestic product, while others, mostly in the northern part of the country, will see modest economic gains. Solomon Hsiang, an economist at University of California, Berkeley, and the lead author of the study, has said that climate change “may result in the largest transfer of wealth from the poor to the rich in the country’s history.”</a:t>
            </a:r>
          </a:p>
          <a:p>
            <a:endParaRPr lang="en-US" dirty="0"/>
          </a:p>
          <a:p>
            <a:r>
              <a:rPr lang="en-US" dirty="0"/>
              <a:t>On top of that, warmer weather is aiding the spread of infectious diseases and the vectors that transmit them, like </a:t>
            </a:r>
            <a:r>
              <a:rPr lang="en-US" dirty="0">
                <a:hlinkClick r:id="rId5"/>
              </a:rPr>
              <a:t>ticks and mosquitoes</a:t>
            </a:r>
            <a:r>
              <a:rPr lang="en-US" dirty="0"/>
              <a:t>. Research has also identified troubling correlations between rising temperatures and increased </a:t>
            </a:r>
            <a:r>
              <a:rPr lang="en-US" dirty="0">
                <a:hlinkClick r:id="rId6"/>
              </a:rPr>
              <a:t>interpersonal violence</a:t>
            </a:r>
            <a:r>
              <a:rPr lang="en-US" dirty="0"/>
              <a:t>, and climate change is widely recognized as a “threat multiplier” that increases the </a:t>
            </a:r>
            <a:r>
              <a:rPr lang="en-US" dirty="0">
                <a:hlinkClick r:id="rId7"/>
              </a:rPr>
              <a:t>odds of larger conflicts</a:t>
            </a:r>
            <a:r>
              <a:rPr lang="en-US" dirty="0"/>
              <a:t> within and between countries. In other words, climate change will bring many changes that no amount of money can stop. What could help is taking action to limit warming.</a:t>
            </a:r>
          </a:p>
        </p:txBody>
      </p:sp>
      <p:sp>
        <p:nvSpPr>
          <p:cNvPr id="4" name="Slide Number Placeholder 3"/>
          <p:cNvSpPr>
            <a:spLocks noGrp="1"/>
          </p:cNvSpPr>
          <p:nvPr>
            <p:ph type="sldNum" sz="quarter" idx="10"/>
          </p:nvPr>
        </p:nvSpPr>
        <p:spPr/>
        <p:txBody>
          <a:bodyPr/>
          <a:lstStyle/>
          <a:p>
            <a:fld id="{9262779E-3FB6-45D9-A50B-17C145F73701}" type="slidenum">
              <a:rPr lang="en-US" smtClean="0"/>
              <a:t>6</a:t>
            </a:fld>
            <a:endParaRPr lang="en-US"/>
          </a:p>
        </p:txBody>
      </p:sp>
    </p:spTree>
    <p:extLst>
      <p:ext uri="{BB962C8B-B14F-4D97-AF65-F5344CB8AC3E}">
        <p14:creationId xmlns:p14="http://schemas.microsoft.com/office/powerpoint/2010/main" val="64407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7</a:t>
            </a:fld>
            <a:endParaRPr lang="en-US"/>
          </a:p>
        </p:txBody>
      </p:sp>
    </p:spTree>
    <p:extLst>
      <p:ext uri="{BB962C8B-B14F-4D97-AF65-F5344CB8AC3E}">
        <p14:creationId xmlns:p14="http://schemas.microsoft.com/office/powerpoint/2010/main" val="147879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Hong Kong rated as the world’s most unaffordable. Ave house price, 21x gross median income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180 </a:t>
            </a:r>
            <a:r>
              <a:rPr lang="en-US" dirty="0" err="1"/>
              <a:t>sq</a:t>
            </a:r>
            <a:r>
              <a:rPr lang="en-US" dirty="0"/>
              <a:t> feet: $390.000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Average dorm size: 200 </a:t>
            </a:r>
            <a:r>
              <a:rPr lang="en-US" dirty="0" err="1"/>
              <a:t>sq</a:t>
            </a:r>
            <a:r>
              <a:rPr lang="en-US" dirty="0"/>
              <a:t> feet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staggering 200,000 people are living in around 88,000 tiny low income apartments such as these in the city according to the Society for Community </a:t>
            </a:r>
            <a:r>
              <a:rPr lang="en-US" dirty="0" err="1"/>
              <a:t>Organisation</a:t>
            </a:r>
            <a:r>
              <a:rPr lang="en-US" dirty="0"/>
              <a:t> (</a:t>
            </a:r>
            <a:r>
              <a:rPr lang="en-US" dirty="0" err="1"/>
              <a:t>SoCO</a:t>
            </a:r>
            <a:r>
              <a:rPr lang="en-US" dirty="0"/>
              <a:t>).</a:t>
            </a:r>
          </a:p>
          <a:p>
            <a:r>
              <a:rPr lang="en-US" dirty="0"/>
              <a:t>https://www.thesun.co.uk/news/3743131/hong-kong-coffin-homes-pictures-size/</a:t>
            </a:r>
          </a:p>
        </p:txBody>
      </p:sp>
      <p:sp>
        <p:nvSpPr>
          <p:cNvPr id="4" name="Slide Number Placeholder 3"/>
          <p:cNvSpPr>
            <a:spLocks noGrp="1"/>
          </p:cNvSpPr>
          <p:nvPr>
            <p:ph type="sldNum" sz="quarter" idx="10"/>
          </p:nvPr>
        </p:nvSpPr>
        <p:spPr/>
        <p:txBody>
          <a:bodyPr/>
          <a:lstStyle/>
          <a:p>
            <a:fld id="{9262779E-3FB6-45D9-A50B-17C145F73701}" type="slidenum">
              <a:rPr lang="en-US" smtClean="0"/>
              <a:t>8</a:t>
            </a:fld>
            <a:endParaRPr lang="en-US"/>
          </a:p>
        </p:txBody>
      </p:sp>
    </p:spTree>
    <p:extLst>
      <p:ext uri="{BB962C8B-B14F-4D97-AF65-F5344CB8AC3E}">
        <p14:creationId xmlns:p14="http://schemas.microsoft.com/office/powerpoint/2010/main" val="257879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Said child room.</a:t>
            </a:r>
          </a:p>
          <a:p>
            <a:r>
              <a:rPr lang="en-US" dirty="0"/>
              <a:t>14 yo girl room from Westlake, OH. Clothes </a:t>
            </a:r>
            <a:r>
              <a:rPr lang="en-US" dirty="0" err="1"/>
              <a:t>strawn</a:t>
            </a:r>
            <a:r>
              <a:rPr lang="en-US" dirty="0"/>
              <a:t> about, closet full of clothes, education focused, paper on the floor, Chemistry textbook, Poster of Wright’s brother, OHIO is birth of aviation, unclear why she has two fans in the room, There are two fans in her room, but house is </a:t>
            </a:r>
            <a:r>
              <a:rPr lang="en-US" dirty="0" err="1"/>
              <a:t>airconditioned</a:t>
            </a:r>
            <a:r>
              <a:rPr lang="en-US" dirty="0"/>
              <a:t>, heated. Serviced twice yearly. What you see is not most what the family owns. House yes. House has insurance. Ohio spent $12,000 yearly on her education, Her parents put money put away for her education. </a:t>
            </a:r>
          </a:p>
          <a:p>
            <a:r>
              <a:rPr lang="en-US" dirty="0"/>
              <a:t>Backup plan, backup to the backup plan. </a:t>
            </a:r>
          </a:p>
          <a:p>
            <a:endParaRPr lang="en-US" dirty="0"/>
          </a:p>
          <a:p>
            <a:r>
              <a:rPr lang="en-US" dirty="0"/>
              <a:t>Empty waste basket</a:t>
            </a:r>
          </a:p>
          <a:p>
            <a:r>
              <a:rPr lang="en-US" dirty="0"/>
              <a:t>2020 Fordham Institute Ohio by the number</a:t>
            </a:r>
          </a:p>
        </p:txBody>
      </p:sp>
      <p:sp>
        <p:nvSpPr>
          <p:cNvPr id="4" name="Slide Number Placeholder 3"/>
          <p:cNvSpPr>
            <a:spLocks noGrp="1"/>
          </p:cNvSpPr>
          <p:nvPr>
            <p:ph type="sldNum" sz="quarter" idx="10"/>
          </p:nvPr>
        </p:nvSpPr>
        <p:spPr/>
        <p:txBody>
          <a:bodyPr/>
          <a:lstStyle/>
          <a:p>
            <a:fld id="{9262779E-3FB6-45D9-A50B-17C145F73701}" type="slidenum">
              <a:rPr lang="en-US" smtClean="0"/>
              <a:t>9</a:t>
            </a:fld>
            <a:endParaRPr lang="en-US"/>
          </a:p>
        </p:txBody>
      </p:sp>
    </p:spTree>
    <p:extLst>
      <p:ext uri="{BB962C8B-B14F-4D97-AF65-F5344CB8AC3E}">
        <p14:creationId xmlns:p14="http://schemas.microsoft.com/office/powerpoint/2010/main" val="416873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80% children consider economically disadvantaged, lives below 180% poverty level. </a:t>
            </a:r>
          </a:p>
          <a:p>
            <a:r>
              <a:rPr lang="en-US" dirty="0"/>
              <a:t>Dental emergency, car breaks down, sudden medical expense. </a:t>
            </a:r>
          </a:p>
        </p:txBody>
      </p:sp>
      <p:sp>
        <p:nvSpPr>
          <p:cNvPr id="4" name="Slide Number Placeholder 3"/>
          <p:cNvSpPr>
            <a:spLocks noGrp="1"/>
          </p:cNvSpPr>
          <p:nvPr>
            <p:ph type="sldNum" sz="quarter" idx="10"/>
          </p:nvPr>
        </p:nvSpPr>
        <p:spPr/>
        <p:txBody>
          <a:bodyPr/>
          <a:lstStyle/>
          <a:p>
            <a:fld id="{9262779E-3FB6-45D9-A50B-17C145F73701}" type="slidenum">
              <a:rPr lang="en-US" smtClean="0"/>
              <a:t>10</a:t>
            </a:fld>
            <a:endParaRPr lang="en-US"/>
          </a:p>
        </p:txBody>
      </p:sp>
    </p:spTree>
    <p:extLst>
      <p:ext uri="{BB962C8B-B14F-4D97-AF65-F5344CB8AC3E}">
        <p14:creationId xmlns:p14="http://schemas.microsoft.com/office/powerpoint/2010/main" val="345768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vaccines not studied in pregnant women initially. Mortality rate is higher than general population….. Now vaccines work: What do we do with the 3.8 million pregnant women. </a:t>
            </a:r>
          </a:p>
          <a:p>
            <a:pPr defTabSz="931774">
              <a:defRPr/>
            </a:pPr>
            <a:r>
              <a:rPr lang="en-US" dirty="0"/>
              <a:t>rising estradiol/progesterone, reducing CD4/CD8 cells, decreasing cytotoxic T cells and a shift from Th1 to Th2 have all been proposed to be important for susceptibility to infections.</a:t>
            </a:r>
          </a:p>
          <a:p>
            <a:endParaRPr lang="en-US" dirty="0"/>
          </a:p>
        </p:txBody>
      </p:sp>
      <p:sp>
        <p:nvSpPr>
          <p:cNvPr id="4" name="Slide Number Placeholder 3"/>
          <p:cNvSpPr>
            <a:spLocks noGrp="1"/>
          </p:cNvSpPr>
          <p:nvPr>
            <p:ph type="sldNum" sz="quarter" idx="10"/>
          </p:nvPr>
        </p:nvSpPr>
        <p:spPr/>
        <p:txBody>
          <a:bodyPr/>
          <a:lstStyle/>
          <a:p>
            <a:fld id="{9262779E-3FB6-45D9-A50B-17C145F73701}" type="slidenum">
              <a:rPr lang="en-US" smtClean="0"/>
              <a:t>11</a:t>
            </a:fld>
            <a:endParaRPr lang="en-US"/>
          </a:p>
        </p:txBody>
      </p:sp>
    </p:spTree>
    <p:extLst>
      <p:ext uri="{BB962C8B-B14F-4D97-AF65-F5344CB8AC3E}">
        <p14:creationId xmlns:p14="http://schemas.microsoft.com/office/powerpoint/2010/main" val="43319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2C0B08-2149-4961-831E-245975F7F4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7BE91-B57C-4195-A8EA-182596E1D8FF}" type="slidenum">
              <a:rPr lang="en-US" smtClean="0"/>
              <a:t>‹#›</a:t>
            </a:fld>
            <a:endParaRPr lang="en-US"/>
          </a:p>
        </p:txBody>
      </p:sp>
    </p:spTree>
    <p:extLst>
      <p:ext uri="{BB962C8B-B14F-4D97-AF65-F5344CB8AC3E}">
        <p14:creationId xmlns:p14="http://schemas.microsoft.com/office/powerpoint/2010/main" val="331217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2C0B08-2149-4961-831E-245975F7F4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7BE91-B57C-4195-A8EA-182596E1D8FF}" type="slidenum">
              <a:rPr lang="en-US" smtClean="0"/>
              <a:t>‹#›</a:t>
            </a:fld>
            <a:endParaRPr lang="en-US"/>
          </a:p>
        </p:txBody>
      </p:sp>
    </p:spTree>
    <p:extLst>
      <p:ext uri="{BB962C8B-B14F-4D97-AF65-F5344CB8AC3E}">
        <p14:creationId xmlns:p14="http://schemas.microsoft.com/office/powerpoint/2010/main" val="56996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2C0B08-2149-4961-831E-245975F7F4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7BE91-B57C-4195-A8EA-182596E1D8FF}" type="slidenum">
              <a:rPr lang="en-US" smtClean="0"/>
              <a:t>‹#›</a:t>
            </a:fld>
            <a:endParaRPr lang="en-US"/>
          </a:p>
        </p:txBody>
      </p:sp>
    </p:spTree>
    <p:extLst>
      <p:ext uri="{BB962C8B-B14F-4D97-AF65-F5344CB8AC3E}">
        <p14:creationId xmlns:p14="http://schemas.microsoft.com/office/powerpoint/2010/main" val="14874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2C0B08-2149-4961-831E-245975F7F4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7BE91-B57C-4195-A8EA-182596E1D8FF}" type="slidenum">
              <a:rPr lang="en-US" smtClean="0"/>
              <a:t>‹#›</a:t>
            </a:fld>
            <a:endParaRPr lang="en-US"/>
          </a:p>
        </p:txBody>
      </p:sp>
    </p:spTree>
    <p:extLst>
      <p:ext uri="{BB962C8B-B14F-4D97-AF65-F5344CB8AC3E}">
        <p14:creationId xmlns:p14="http://schemas.microsoft.com/office/powerpoint/2010/main" val="375513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2C0B08-2149-4961-831E-245975F7F418}"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7BE91-B57C-4195-A8EA-182596E1D8FF}" type="slidenum">
              <a:rPr lang="en-US" smtClean="0"/>
              <a:t>‹#›</a:t>
            </a:fld>
            <a:endParaRPr lang="en-US"/>
          </a:p>
        </p:txBody>
      </p:sp>
    </p:spTree>
    <p:extLst>
      <p:ext uri="{BB962C8B-B14F-4D97-AF65-F5344CB8AC3E}">
        <p14:creationId xmlns:p14="http://schemas.microsoft.com/office/powerpoint/2010/main" val="3290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2C0B08-2149-4961-831E-245975F7F418}"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7BE91-B57C-4195-A8EA-182596E1D8FF}" type="slidenum">
              <a:rPr lang="en-US" smtClean="0"/>
              <a:t>‹#›</a:t>
            </a:fld>
            <a:endParaRPr lang="en-US"/>
          </a:p>
        </p:txBody>
      </p:sp>
    </p:spTree>
    <p:extLst>
      <p:ext uri="{BB962C8B-B14F-4D97-AF65-F5344CB8AC3E}">
        <p14:creationId xmlns:p14="http://schemas.microsoft.com/office/powerpoint/2010/main" val="378746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2C0B08-2149-4961-831E-245975F7F418}"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7BE91-B57C-4195-A8EA-182596E1D8FF}" type="slidenum">
              <a:rPr lang="en-US" smtClean="0"/>
              <a:t>‹#›</a:t>
            </a:fld>
            <a:endParaRPr lang="en-US"/>
          </a:p>
        </p:txBody>
      </p:sp>
    </p:spTree>
    <p:extLst>
      <p:ext uri="{BB962C8B-B14F-4D97-AF65-F5344CB8AC3E}">
        <p14:creationId xmlns:p14="http://schemas.microsoft.com/office/powerpoint/2010/main" val="126119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2C0B08-2149-4961-831E-245975F7F418}"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7BE91-B57C-4195-A8EA-182596E1D8FF}" type="slidenum">
              <a:rPr lang="en-US" smtClean="0"/>
              <a:t>‹#›</a:t>
            </a:fld>
            <a:endParaRPr lang="en-US"/>
          </a:p>
        </p:txBody>
      </p:sp>
    </p:spTree>
    <p:extLst>
      <p:ext uri="{BB962C8B-B14F-4D97-AF65-F5344CB8AC3E}">
        <p14:creationId xmlns:p14="http://schemas.microsoft.com/office/powerpoint/2010/main" val="408834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C0B08-2149-4961-831E-245975F7F418}"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7BE91-B57C-4195-A8EA-182596E1D8FF}" type="slidenum">
              <a:rPr lang="en-US" smtClean="0"/>
              <a:t>‹#›</a:t>
            </a:fld>
            <a:endParaRPr lang="en-US"/>
          </a:p>
        </p:txBody>
      </p:sp>
    </p:spTree>
    <p:extLst>
      <p:ext uri="{BB962C8B-B14F-4D97-AF65-F5344CB8AC3E}">
        <p14:creationId xmlns:p14="http://schemas.microsoft.com/office/powerpoint/2010/main" val="202280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2C0B08-2149-4961-831E-245975F7F418}"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7BE91-B57C-4195-A8EA-182596E1D8FF}" type="slidenum">
              <a:rPr lang="en-US" smtClean="0"/>
              <a:t>‹#›</a:t>
            </a:fld>
            <a:endParaRPr lang="en-US"/>
          </a:p>
        </p:txBody>
      </p:sp>
    </p:spTree>
    <p:extLst>
      <p:ext uri="{BB962C8B-B14F-4D97-AF65-F5344CB8AC3E}">
        <p14:creationId xmlns:p14="http://schemas.microsoft.com/office/powerpoint/2010/main" val="386345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2C0B08-2149-4961-831E-245975F7F418}"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7BE91-B57C-4195-A8EA-182596E1D8FF}" type="slidenum">
              <a:rPr lang="en-US" smtClean="0"/>
              <a:t>‹#›</a:t>
            </a:fld>
            <a:endParaRPr lang="en-US"/>
          </a:p>
        </p:txBody>
      </p:sp>
    </p:spTree>
    <p:extLst>
      <p:ext uri="{BB962C8B-B14F-4D97-AF65-F5344CB8AC3E}">
        <p14:creationId xmlns:p14="http://schemas.microsoft.com/office/powerpoint/2010/main" val="108229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98000">
              <a:schemeClr val="accent5">
                <a:lumMod val="45000"/>
                <a:lumOff val="55000"/>
              </a:schemeClr>
            </a:gs>
            <a:gs pos="76000">
              <a:schemeClr val="accent5">
                <a:lumMod val="45000"/>
                <a:lumOff val="55000"/>
              </a:schemeClr>
            </a:gs>
            <a:gs pos="43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C0B08-2149-4961-831E-245975F7F418}" type="datetimeFigureOut">
              <a:rPr lang="en-US" smtClean="0"/>
              <a:t>4/21/2021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7BE91-B57C-4195-A8EA-182596E1D8FF}" type="slidenum">
              <a:rPr lang="en-US" smtClean="0"/>
              <a:t>‹#›</a:t>
            </a:fld>
            <a:endParaRPr lang="en-US"/>
          </a:p>
        </p:txBody>
      </p:sp>
    </p:spTree>
    <p:extLst>
      <p:ext uri="{BB962C8B-B14F-4D97-AF65-F5344CB8AC3E}">
        <p14:creationId xmlns:p14="http://schemas.microsoft.com/office/powerpoint/2010/main" val="390398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ytimes.com/2021/02/13/opinion/sunday/working-class-dignity.html?referringSource=articleShare" TargetMode="External"/><Relationship Id="rId2" Type="http://schemas.openxmlformats.org/officeDocument/2006/relationships/hyperlink" Target="https://health2016.globalchange.gov/low/ClimateHealth2016_FullReport_small.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ytimes.com/2021/02/28/technology/seniors-vaccines-technology.html?action=click&amp;module=Top%20Stories&amp;pgtype=Homepage" TargetMode="External"/><Relationship Id="rId2" Type="http://schemas.openxmlformats.org/officeDocument/2006/relationships/hyperlink" Target="https://agingconnected.org/repor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ncbi.nlm.nih.gov/pmc/articles/PMC5214529/#R64" TargetMode="External"/><Relationship Id="rId2" Type="http://schemas.openxmlformats.org/officeDocument/2006/relationships/hyperlink" Target="https://www.cdc.gov/pregnancy/zika/data/index.html" TargetMode="External"/><Relationship Id="rId1" Type="http://schemas.openxmlformats.org/officeDocument/2006/relationships/slideLayout" Target="../slideLayouts/slideLayout2.xml"/><Relationship Id="rId4" Type="http://schemas.openxmlformats.org/officeDocument/2006/relationships/hyperlink" Target="https://www.ncbi.nlm.nih.gov/pmc/articles/PMC746974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spcBef>
                <a:spcPts val="0"/>
              </a:spcBef>
              <a:spcAft>
                <a:spcPts val="0"/>
              </a:spcAft>
            </a:pPr>
            <a:r>
              <a:rPr lang="en-US" dirty="0">
                <a:latin typeface="Arial" panose="020B0604020202020204" pitchFamily="34" charset="0"/>
                <a:ea typeface="MS Mincho"/>
                <a:cs typeface="Times New Roman" panose="02020603050405020304" pitchFamily="18" charset="0"/>
              </a:rPr>
              <a:t>Climate Change and Vulnerable Populations</a:t>
            </a:r>
            <a:br>
              <a:rPr lang="en-US" sz="6600" dirty="0">
                <a:effectLst/>
                <a:latin typeface="Cambria" panose="02040503050406030204" pitchFamily="18" charset="0"/>
                <a:ea typeface="MS Mincho"/>
                <a:cs typeface="Times New Roman" panose="02020603050405020304" pitchFamily="18" charset="0"/>
              </a:rPr>
            </a:br>
            <a:endParaRPr lang="en-US" dirty="0"/>
          </a:p>
        </p:txBody>
      </p:sp>
      <p:sp>
        <p:nvSpPr>
          <p:cNvPr id="3" name="Subtitle 2"/>
          <p:cNvSpPr>
            <a:spLocks noGrp="1"/>
          </p:cNvSpPr>
          <p:nvPr>
            <p:ph type="body" idx="1"/>
          </p:nvPr>
        </p:nvSpPr>
        <p:spPr/>
        <p:txBody>
          <a:bodyPr>
            <a:normAutofit/>
          </a:bodyPr>
          <a:lstStyle/>
          <a:p>
            <a:r>
              <a:rPr lang="en-US" sz="6000" dirty="0">
                <a:solidFill>
                  <a:srgbClr val="FF0000"/>
                </a:solidFill>
              </a:rPr>
              <a:t>Diana Pi, MD</a:t>
            </a:r>
          </a:p>
        </p:txBody>
      </p:sp>
    </p:spTree>
    <p:extLst>
      <p:ext uri="{BB962C8B-B14F-4D97-AF65-F5344CB8AC3E}">
        <p14:creationId xmlns:p14="http://schemas.microsoft.com/office/powerpoint/2010/main" val="4165854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4192" y="684212"/>
            <a:ext cx="11787808" cy="1325563"/>
          </a:xfrm>
        </p:spPr>
        <p:txBody>
          <a:bodyPr>
            <a:normAutofit fontScale="90000"/>
          </a:bodyPr>
          <a:lstStyle/>
          <a:p>
            <a:r>
              <a:rPr lang="en-US" sz="4000" b="1" dirty="0">
                <a:solidFill>
                  <a:srgbClr val="FF0000"/>
                </a:solidFill>
              </a:rPr>
              <a:t>Problems at home</a:t>
            </a:r>
            <a:r>
              <a:rPr lang="en-US" sz="4000" dirty="0">
                <a:solidFill>
                  <a:srgbClr val="FF0000"/>
                </a:solidFill>
              </a:rPr>
              <a:t>:</a:t>
            </a:r>
            <a:br>
              <a:rPr lang="en-US" sz="4000" dirty="0">
                <a:solidFill>
                  <a:srgbClr val="FF0000"/>
                </a:solidFill>
              </a:rPr>
            </a:br>
            <a:r>
              <a:rPr lang="en-US" sz="3600" dirty="0"/>
              <a:t>Fed stat: For a $400 unexpected charge, 40% US population could not pay it w/o borrowing money or selling something.</a:t>
            </a:r>
            <a:br>
              <a:rPr lang="en-US" sz="3600" dirty="0"/>
            </a:br>
            <a:endParaRPr lang="en-US" sz="3600" dirty="0"/>
          </a:p>
        </p:txBody>
      </p:sp>
      <p:sp>
        <p:nvSpPr>
          <p:cNvPr id="4" name="TextBox 3"/>
          <p:cNvSpPr txBox="1"/>
          <p:nvPr/>
        </p:nvSpPr>
        <p:spPr>
          <a:xfrm>
            <a:off x="0" y="6203047"/>
            <a:ext cx="11817626" cy="646331"/>
          </a:xfrm>
          <a:prstGeom prst="rect">
            <a:avLst/>
          </a:prstGeom>
          <a:noFill/>
        </p:spPr>
        <p:txBody>
          <a:bodyPr wrap="square" rtlCol="0">
            <a:spAutoFit/>
          </a:bodyPr>
          <a:lstStyle/>
          <a:p>
            <a:r>
              <a:rPr lang="en-US" i="1" dirty="0"/>
              <a:t>https://www.federalreserve.gov/publications/2019-economic-well-being-of-us-households-in-2018-dealing-with-unexpected-expenses.htm</a:t>
            </a:r>
          </a:p>
        </p:txBody>
      </p:sp>
      <p:pic>
        <p:nvPicPr>
          <p:cNvPr id="6" name="Picture 5"/>
          <p:cNvPicPr>
            <a:picLocks noChangeAspect="1"/>
          </p:cNvPicPr>
          <p:nvPr/>
        </p:nvPicPr>
        <p:blipFill>
          <a:blip r:embed="rId3"/>
          <a:stretch>
            <a:fillRect/>
          </a:stretch>
        </p:blipFill>
        <p:spPr>
          <a:xfrm>
            <a:off x="3055293" y="2009775"/>
            <a:ext cx="4717107" cy="3993460"/>
          </a:xfrm>
          <a:prstGeom prst="rect">
            <a:avLst/>
          </a:prstGeom>
        </p:spPr>
      </p:pic>
    </p:spTree>
    <p:extLst>
      <p:ext uri="{BB962C8B-B14F-4D97-AF65-F5344CB8AC3E}">
        <p14:creationId xmlns:p14="http://schemas.microsoft.com/office/powerpoint/2010/main" val="70997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365125"/>
            <a:ext cx="10402824" cy="1325563"/>
          </a:xfrm>
        </p:spPr>
        <p:txBody>
          <a:bodyPr/>
          <a:lstStyle/>
          <a:p>
            <a:r>
              <a:rPr lang="en-US" b="1" dirty="0"/>
              <a:t>Biological Susceptibility: </a:t>
            </a:r>
            <a:r>
              <a:rPr lang="en-US" b="1" i="1" dirty="0"/>
              <a:t>It’s Complicated </a:t>
            </a:r>
          </a:p>
        </p:txBody>
      </p:sp>
      <p:sp>
        <p:nvSpPr>
          <p:cNvPr id="3" name="Content Placeholder 2"/>
          <p:cNvSpPr>
            <a:spLocks noGrp="1"/>
          </p:cNvSpPr>
          <p:nvPr>
            <p:ph idx="1"/>
          </p:nvPr>
        </p:nvSpPr>
        <p:spPr>
          <a:xfrm>
            <a:off x="838200" y="1690688"/>
            <a:ext cx="10515600" cy="4351338"/>
          </a:xfrm>
        </p:spPr>
        <p:txBody>
          <a:bodyPr>
            <a:normAutofit/>
          </a:bodyPr>
          <a:lstStyle/>
          <a:p>
            <a:r>
              <a:rPr lang="en-US" dirty="0"/>
              <a:t>Pregnancy Immune suppression  </a:t>
            </a:r>
          </a:p>
          <a:p>
            <a:pPr lvl="1"/>
            <a:r>
              <a:rPr lang="en-US" dirty="0"/>
              <a:t>Rising estradiol/progesterone, pro- alternate with anti-inflammation</a:t>
            </a:r>
          </a:p>
          <a:p>
            <a:r>
              <a:rPr lang="en-US" dirty="0"/>
              <a:t>Impact on not one but two lives </a:t>
            </a:r>
          </a:p>
          <a:p>
            <a:r>
              <a:rPr lang="en-US" dirty="0"/>
              <a:t>Safety and efficacy data on drugs and therapy lacking for “fear of the unknown” </a:t>
            </a:r>
          </a:p>
          <a:p>
            <a:r>
              <a:rPr lang="en-US" dirty="0"/>
              <a:t>Access to clean water and adequate nutrition vital</a:t>
            </a:r>
          </a:p>
          <a:p>
            <a:pPr lvl="1"/>
            <a:r>
              <a:rPr lang="en-US" dirty="0"/>
              <a:t>Poor nutrition leads to low birth weight, delivery problem, newborn death, poor vaccine response</a:t>
            </a:r>
          </a:p>
          <a:p>
            <a:endParaRPr lang="en-US" dirty="0"/>
          </a:p>
        </p:txBody>
      </p:sp>
      <p:sp>
        <p:nvSpPr>
          <p:cNvPr id="4" name="TextBox 3"/>
          <p:cNvSpPr txBox="1"/>
          <p:nvPr/>
        </p:nvSpPr>
        <p:spPr>
          <a:xfrm>
            <a:off x="117695" y="6488668"/>
            <a:ext cx="5819775" cy="369332"/>
          </a:xfrm>
          <a:prstGeom prst="rect">
            <a:avLst/>
          </a:prstGeom>
          <a:noFill/>
        </p:spPr>
        <p:txBody>
          <a:bodyPr wrap="square" rtlCol="0">
            <a:spAutoFit/>
          </a:bodyPr>
          <a:lstStyle/>
          <a:p>
            <a:r>
              <a:rPr lang="en-US" i="1" dirty="0"/>
              <a:t>https://www.ncbi.nlm.nih.gov/pmc/articles/PMC7469740/</a:t>
            </a:r>
          </a:p>
        </p:txBody>
      </p:sp>
      <p:sp>
        <p:nvSpPr>
          <p:cNvPr id="5" name="TextBox 4"/>
          <p:cNvSpPr txBox="1"/>
          <p:nvPr/>
        </p:nvSpPr>
        <p:spPr>
          <a:xfrm>
            <a:off x="2355273" y="1690688"/>
            <a:ext cx="3325091" cy="373639"/>
          </a:xfrm>
          <a:prstGeom prst="rect">
            <a:avLst/>
          </a:prstGeom>
          <a:noFill/>
        </p:spPr>
        <p:txBody>
          <a:bodyPr wrap="square" rtlCol="0">
            <a:spAutoFit/>
          </a:bodyPr>
          <a:lstStyle/>
          <a:p>
            <a:endParaRPr lang="en-US" dirty="0"/>
          </a:p>
        </p:txBody>
      </p:sp>
      <p:cxnSp>
        <p:nvCxnSpPr>
          <p:cNvPr id="7" name="Straight Arrow Connector 6"/>
          <p:cNvCxnSpPr>
            <a:cxnSpLocks/>
          </p:cNvCxnSpPr>
          <p:nvPr/>
        </p:nvCxnSpPr>
        <p:spPr>
          <a:xfrm flipV="1">
            <a:off x="4017818" y="1895920"/>
            <a:ext cx="1759527" cy="71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37470" y="1614110"/>
            <a:ext cx="2507673" cy="523220"/>
          </a:xfrm>
          <a:prstGeom prst="rect">
            <a:avLst/>
          </a:prstGeom>
          <a:noFill/>
        </p:spPr>
        <p:txBody>
          <a:bodyPr wrap="square" rtlCol="0">
            <a:spAutoFit/>
          </a:bodyPr>
          <a:lstStyle/>
          <a:p>
            <a:r>
              <a:rPr lang="en-US" sz="2800" dirty="0">
                <a:solidFill>
                  <a:srgbClr val="FF0000"/>
                </a:solidFill>
              </a:rPr>
              <a:t>modulation</a:t>
            </a:r>
          </a:p>
        </p:txBody>
      </p:sp>
    </p:spTree>
    <p:extLst>
      <p:ext uri="{BB962C8B-B14F-4D97-AF65-F5344CB8AC3E}">
        <p14:creationId xmlns:p14="http://schemas.microsoft.com/office/powerpoint/2010/main" val="383906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354" y="591642"/>
            <a:ext cx="9539132" cy="5689762"/>
          </a:xfrm>
          <a:prstGeom prst="rect">
            <a:avLst/>
          </a:prstGeom>
        </p:spPr>
      </p:pic>
      <p:sp>
        <p:nvSpPr>
          <p:cNvPr id="3" name="TextBox 2"/>
          <p:cNvSpPr txBox="1"/>
          <p:nvPr/>
        </p:nvSpPr>
        <p:spPr>
          <a:xfrm>
            <a:off x="0" y="6488668"/>
            <a:ext cx="7176655" cy="369332"/>
          </a:xfrm>
          <a:prstGeom prst="rect">
            <a:avLst/>
          </a:prstGeom>
          <a:noFill/>
        </p:spPr>
        <p:txBody>
          <a:bodyPr wrap="square" rtlCol="0">
            <a:spAutoFit/>
          </a:bodyPr>
          <a:lstStyle/>
          <a:p>
            <a:r>
              <a:rPr lang="en-US" i="1" dirty="0"/>
              <a:t>https://www.frontiersin.org/articles/10.3389/fimmu.2020.575197/full#T4</a:t>
            </a:r>
          </a:p>
        </p:txBody>
      </p:sp>
      <p:sp>
        <p:nvSpPr>
          <p:cNvPr id="4" name="TextBox 3"/>
          <p:cNvSpPr txBox="1"/>
          <p:nvPr/>
        </p:nvSpPr>
        <p:spPr>
          <a:xfrm>
            <a:off x="121920" y="6867"/>
            <a:ext cx="6096000" cy="584775"/>
          </a:xfrm>
          <a:prstGeom prst="rect">
            <a:avLst/>
          </a:prstGeom>
          <a:noFill/>
        </p:spPr>
        <p:txBody>
          <a:bodyPr wrap="square" rtlCol="0">
            <a:spAutoFit/>
          </a:bodyPr>
          <a:lstStyle/>
          <a:p>
            <a:r>
              <a:rPr lang="en-US" sz="3200" b="1" dirty="0"/>
              <a:t>Maternal Immune Modulation</a:t>
            </a:r>
          </a:p>
        </p:txBody>
      </p:sp>
    </p:spTree>
    <p:extLst>
      <p:ext uri="{BB962C8B-B14F-4D97-AF65-F5344CB8AC3E}">
        <p14:creationId xmlns:p14="http://schemas.microsoft.com/office/powerpoint/2010/main" val="120216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506253"/>
            <a:ext cx="7139354" cy="369332"/>
          </a:xfrm>
          <a:prstGeom prst="rect">
            <a:avLst/>
          </a:prstGeom>
          <a:noFill/>
        </p:spPr>
        <p:txBody>
          <a:bodyPr wrap="square" rtlCol="0">
            <a:spAutoFit/>
          </a:bodyPr>
          <a:lstStyle/>
          <a:p>
            <a:r>
              <a:rPr lang="en-US" i="1" dirty="0"/>
              <a:t>https://www.mdpi.com/2072-6643/11/10/2378/htm</a:t>
            </a:r>
          </a:p>
        </p:txBody>
      </p:sp>
      <p:pic>
        <p:nvPicPr>
          <p:cNvPr id="5" name="Picture 4"/>
          <p:cNvPicPr>
            <a:picLocks noChangeAspect="1"/>
          </p:cNvPicPr>
          <p:nvPr/>
        </p:nvPicPr>
        <p:blipFill>
          <a:blip r:embed="rId3"/>
          <a:stretch>
            <a:fillRect/>
          </a:stretch>
        </p:blipFill>
        <p:spPr>
          <a:xfrm>
            <a:off x="2262187" y="1296463"/>
            <a:ext cx="7667625" cy="4772025"/>
          </a:xfrm>
          <a:prstGeom prst="rect">
            <a:avLst/>
          </a:prstGeom>
        </p:spPr>
      </p:pic>
      <p:sp>
        <p:nvSpPr>
          <p:cNvPr id="2" name="TextBox 1"/>
          <p:cNvSpPr txBox="1"/>
          <p:nvPr/>
        </p:nvSpPr>
        <p:spPr>
          <a:xfrm>
            <a:off x="253497" y="380246"/>
            <a:ext cx="9813956" cy="584775"/>
          </a:xfrm>
          <a:prstGeom prst="rect">
            <a:avLst/>
          </a:prstGeom>
          <a:noFill/>
        </p:spPr>
        <p:txBody>
          <a:bodyPr wrap="square" rtlCol="0">
            <a:spAutoFit/>
          </a:bodyPr>
          <a:lstStyle/>
          <a:p>
            <a:r>
              <a:rPr lang="en-US" sz="3200" b="1" dirty="0"/>
              <a:t>Fetal Neural Development</a:t>
            </a:r>
          </a:p>
        </p:txBody>
      </p:sp>
    </p:spTree>
    <p:extLst>
      <p:ext uri="{BB962C8B-B14F-4D97-AF65-F5344CB8AC3E}">
        <p14:creationId xmlns:p14="http://schemas.microsoft.com/office/powerpoint/2010/main" val="416388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98000">
              <a:schemeClr val="accent5">
                <a:lumMod val="45000"/>
                <a:lumOff val="55000"/>
              </a:schemeClr>
            </a:gs>
            <a:gs pos="76000">
              <a:schemeClr val="accent5">
                <a:lumMod val="45000"/>
                <a:lumOff val="55000"/>
              </a:schemeClr>
            </a:gs>
            <a:gs pos="43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Viral Hitchhikers of </a:t>
            </a:r>
            <a:r>
              <a:rPr lang="en-US" b="1" dirty="0" err="1"/>
              <a:t>Aedes</a:t>
            </a:r>
            <a:r>
              <a:rPr lang="en-US" b="1" dirty="0"/>
              <a:t> Mosquito </a:t>
            </a:r>
            <a:endParaRPr lang="en-US" b="1" dirty="0">
              <a:solidFill>
                <a:srgbClr val="FF0000"/>
              </a:solidFill>
            </a:endParaRPr>
          </a:p>
        </p:txBody>
      </p:sp>
      <p:sp>
        <p:nvSpPr>
          <p:cNvPr id="3" name="Content Placeholder 2"/>
          <p:cNvSpPr>
            <a:spLocks noGrp="1"/>
          </p:cNvSpPr>
          <p:nvPr>
            <p:ph idx="1"/>
          </p:nvPr>
        </p:nvSpPr>
        <p:spPr>
          <a:xfrm>
            <a:off x="1304544" y="1825625"/>
            <a:ext cx="10049256" cy="4351338"/>
          </a:xfrm>
        </p:spPr>
        <p:txBody>
          <a:bodyPr>
            <a:normAutofit/>
          </a:bodyPr>
          <a:lstStyle/>
          <a:p>
            <a:r>
              <a:rPr lang="en-US" dirty="0"/>
              <a:t>Single-stranded RNA</a:t>
            </a:r>
          </a:p>
          <a:p>
            <a:pPr lvl="1"/>
            <a:r>
              <a:rPr lang="en-US" dirty="0"/>
              <a:t>Zika virus </a:t>
            </a:r>
          </a:p>
          <a:p>
            <a:pPr lvl="1"/>
            <a:r>
              <a:rPr lang="en-US" dirty="0"/>
              <a:t>Chikungunya virus</a:t>
            </a:r>
          </a:p>
          <a:p>
            <a:pPr lvl="1"/>
            <a:r>
              <a:rPr lang="en-US" dirty="0"/>
              <a:t>Dengue virus</a:t>
            </a:r>
          </a:p>
          <a:p>
            <a:pPr marL="457200" lvl="1" indent="0">
              <a:buNone/>
            </a:pPr>
            <a:endParaRPr lang="en-US" dirty="0"/>
          </a:p>
        </p:txBody>
      </p:sp>
      <p:pic>
        <p:nvPicPr>
          <p:cNvPr id="5" name="Picture 4"/>
          <p:cNvPicPr>
            <a:picLocks noChangeAspect="1"/>
          </p:cNvPicPr>
          <p:nvPr/>
        </p:nvPicPr>
        <p:blipFill>
          <a:blip r:embed="rId3"/>
          <a:stretch>
            <a:fillRect/>
          </a:stretch>
        </p:blipFill>
        <p:spPr>
          <a:xfrm>
            <a:off x="6096000" y="1365119"/>
            <a:ext cx="3602286" cy="5345038"/>
          </a:xfrm>
          <a:prstGeom prst="rect">
            <a:avLst/>
          </a:prstGeom>
        </p:spPr>
      </p:pic>
      <p:sp>
        <p:nvSpPr>
          <p:cNvPr id="6" name="TextBox 5"/>
          <p:cNvSpPr txBox="1"/>
          <p:nvPr/>
        </p:nvSpPr>
        <p:spPr>
          <a:xfrm>
            <a:off x="0" y="6525491"/>
            <a:ext cx="570807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2029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87" y="125514"/>
            <a:ext cx="3914775" cy="3914775"/>
          </a:xfrm>
          <a:prstGeom prst="rect">
            <a:avLst/>
          </a:prstGeom>
        </p:spPr>
      </p:pic>
      <p:sp>
        <p:nvSpPr>
          <p:cNvPr id="4" name="TextBox 3"/>
          <p:cNvSpPr txBox="1"/>
          <p:nvPr/>
        </p:nvSpPr>
        <p:spPr>
          <a:xfrm>
            <a:off x="1574760" y="4213741"/>
            <a:ext cx="1632030" cy="369332"/>
          </a:xfrm>
          <a:prstGeom prst="rect">
            <a:avLst/>
          </a:prstGeom>
          <a:noFill/>
        </p:spPr>
        <p:txBody>
          <a:bodyPr wrap="square" rtlCol="0">
            <a:spAutoFit/>
          </a:bodyPr>
          <a:lstStyle/>
          <a:p>
            <a:r>
              <a:rPr lang="en-US" dirty="0"/>
              <a:t>dengue</a:t>
            </a:r>
          </a:p>
        </p:txBody>
      </p:sp>
      <p:sp>
        <p:nvSpPr>
          <p:cNvPr id="5" name="TextBox 4"/>
          <p:cNvSpPr txBox="1"/>
          <p:nvPr/>
        </p:nvSpPr>
        <p:spPr>
          <a:xfrm>
            <a:off x="6215605" y="4029075"/>
            <a:ext cx="2194970" cy="369332"/>
          </a:xfrm>
          <a:prstGeom prst="rect">
            <a:avLst/>
          </a:prstGeom>
          <a:noFill/>
        </p:spPr>
        <p:txBody>
          <a:bodyPr wrap="square" rtlCol="0">
            <a:spAutoFit/>
          </a:bodyPr>
          <a:lstStyle/>
          <a:p>
            <a:r>
              <a:rPr lang="en-US" dirty="0"/>
              <a:t>Zika</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273" y="2961189"/>
            <a:ext cx="3896811" cy="389681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6341" y="209193"/>
            <a:ext cx="4722312" cy="3265141"/>
          </a:xfrm>
          <a:prstGeom prst="rect">
            <a:avLst/>
          </a:prstGeom>
        </p:spPr>
      </p:pic>
      <p:sp>
        <p:nvSpPr>
          <p:cNvPr id="8" name="TextBox 7"/>
          <p:cNvSpPr txBox="1"/>
          <p:nvPr/>
        </p:nvSpPr>
        <p:spPr>
          <a:xfrm>
            <a:off x="9499800" y="3670957"/>
            <a:ext cx="2266950" cy="369332"/>
          </a:xfrm>
          <a:prstGeom prst="rect">
            <a:avLst/>
          </a:prstGeom>
          <a:noFill/>
        </p:spPr>
        <p:txBody>
          <a:bodyPr wrap="square" rtlCol="0">
            <a:spAutoFit/>
          </a:bodyPr>
          <a:lstStyle/>
          <a:p>
            <a:r>
              <a:rPr lang="en-US" dirty="0"/>
              <a:t>Zika</a:t>
            </a:r>
          </a:p>
        </p:txBody>
      </p:sp>
      <p:sp>
        <p:nvSpPr>
          <p:cNvPr id="9" name="TextBox 8"/>
          <p:cNvSpPr txBox="1"/>
          <p:nvPr/>
        </p:nvSpPr>
        <p:spPr>
          <a:xfrm>
            <a:off x="3381054" y="6301212"/>
            <a:ext cx="1502215" cy="376499"/>
          </a:xfrm>
          <a:prstGeom prst="rect">
            <a:avLst/>
          </a:prstGeom>
          <a:noFill/>
        </p:spPr>
        <p:txBody>
          <a:bodyPr wrap="square" rtlCol="0">
            <a:spAutoFit/>
          </a:bodyPr>
          <a:lstStyle/>
          <a:p>
            <a:r>
              <a:rPr lang="en-US" dirty="0"/>
              <a:t>Chikungunya </a:t>
            </a:r>
          </a:p>
        </p:txBody>
      </p:sp>
    </p:spTree>
    <p:extLst>
      <p:ext uri="{BB962C8B-B14F-4D97-AF65-F5344CB8AC3E}">
        <p14:creationId xmlns:p14="http://schemas.microsoft.com/office/powerpoint/2010/main" val="46899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5792" y="97536"/>
            <a:ext cx="9031666" cy="6858000"/>
          </a:xfrm>
          <a:prstGeom prst="rect">
            <a:avLst/>
          </a:prstGeom>
        </p:spPr>
      </p:pic>
      <p:sp>
        <p:nvSpPr>
          <p:cNvPr id="3" name="TextBox 2"/>
          <p:cNvSpPr txBox="1"/>
          <p:nvPr/>
        </p:nvSpPr>
        <p:spPr>
          <a:xfrm>
            <a:off x="865792" y="3322224"/>
            <a:ext cx="8881323" cy="1352145"/>
          </a:xfrm>
          <a:prstGeom prst="rect">
            <a:avLst/>
          </a:prstGeom>
          <a:noFill/>
          <a:ln w="28575">
            <a:solidFill>
              <a:srgbClr val="FF0000"/>
            </a:solidFill>
          </a:ln>
        </p:spPr>
        <p:txBody>
          <a:bodyPr wrap="square" rtlCol="0">
            <a:spAutoFit/>
          </a:bodyPr>
          <a:lstStyle/>
          <a:p>
            <a:endParaRPr lang="en-US" dirty="0"/>
          </a:p>
        </p:txBody>
      </p:sp>
      <p:sp>
        <p:nvSpPr>
          <p:cNvPr id="4" name="TextBox 3"/>
          <p:cNvSpPr txBox="1"/>
          <p:nvPr/>
        </p:nvSpPr>
        <p:spPr>
          <a:xfrm>
            <a:off x="865792" y="2023872"/>
            <a:ext cx="8881323" cy="369332"/>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857449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144" y="365125"/>
            <a:ext cx="10988040" cy="1325563"/>
          </a:xfrm>
        </p:spPr>
        <p:txBody>
          <a:bodyPr>
            <a:normAutofit fontScale="90000"/>
          </a:bodyPr>
          <a:lstStyle/>
          <a:p>
            <a:r>
              <a:rPr lang="en-US" sz="4900" b="1" dirty="0"/>
              <a:t>Confirmed Zika Virus Infection During Pregnancy:</a:t>
            </a:r>
            <a:br>
              <a:rPr lang="en-US" sz="4900" b="1" dirty="0"/>
            </a:br>
            <a:r>
              <a:rPr lang="en-US" dirty="0"/>
              <a:t>5-10 % with Zika-Associated Birth Defects</a:t>
            </a:r>
          </a:p>
        </p:txBody>
      </p:sp>
      <p:pic>
        <p:nvPicPr>
          <p:cNvPr id="5" name="Picture 4"/>
          <p:cNvPicPr>
            <a:picLocks noChangeAspect="1"/>
          </p:cNvPicPr>
          <p:nvPr/>
        </p:nvPicPr>
        <p:blipFill>
          <a:blip r:embed="rId3"/>
          <a:stretch>
            <a:fillRect/>
          </a:stretch>
        </p:blipFill>
        <p:spPr>
          <a:xfrm>
            <a:off x="4101923" y="1690688"/>
            <a:ext cx="4483686" cy="4515561"/>
          </a:xfrm>
          <a:prstGeom prst="rect">
            <a:avLst/>
          </a:prstGeom>
        </p:spPr>
      </p:pic>
      <p:sp>
        <p:nvSpPr>
          <p:cNvPr id="7" name="TextBox 6"/>
          <p:cNvSpPr txBox="1"/>
          <p:nvPr/>
        </p:nvSpPr>
        <p:spPr>
          <a:xfrm>
            <a:off x="0" y="6440682"/>
            <a:ext cx="5308847" cy="369332"/>
          </a:xfrm>
          <a:prstGeom prst="rect">
            <a:avLst/>
          </a:prstGeom>
          <a:noFill/>
        </p:spPr>
        <p:txBody>
          <a:bodyPr wrap="square" rtlCol="0">
            <a:spAutoFit/>
          </a:bodyPr>
          <a:lstStyle/>
          <a:p>
            <a:r>
              <a:rPr lang="en-US" i="1" dirty="0"/>
              <a:t>https://www.cdc.gov/pregnancy/zika/data/index.html</a:t>
            </a:r>
          </a:p>
        </p:txBody>
      </p:sp>
    </p:spTree>
    <p:extLst>
      <p:ext uri="{BB962C8B-B14F-4D97-AF65-F5344CB8AC3E}">
        <p14:creationId xmlns:p14="http://schemas.microsoft.com/office/powerpoint/2010/main" val="3715939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04465"/>
            <a:ext cx="5927464" cy="369332"/>
          </a:xfrm>
          <a:prstGeom prst="rect">
            <a:avLst/>
          </a:prstGeom>
          <a:noFill/>
        </p:spPr>
        <p:txBody>
          <a:bodyPr wrap="square" rtlCol="0">
            <a:spAutoFit/>
          </a:bodyPr>
          <a:lstStyle/>
          <a:p>
            <a:r>
              <a:rPr lang="en-US" i="1" dirty="0"/>
              <a:t>https://wwwnc.cdc.gov/eid/article/9/1/02-0220_article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101" y="1733794"/>
            <a:ext cx="6201444" cy="3503105"/>
          </a:xfrm>
          <a:prstGeom prst="rect">
            <a:avLst/>
          </a:prstGeom>
        </p:spPr>
      </p:pic>
      <p:sp>
        <p:nvSpPr>
          <p:cNvPr id="11" name="Title 10"/>
          <p:cNvSpPr>
            <a:spLocks noGrp="1"/>
          </p:cNvSpPr>
          <p:nvPr>
            <p:ph type="title"/>
          </p:nvPr>
        </p:nvSpPr>
        <p:spPr/>
        <p:txBody>
          <a:bodyPr/>
          <a:lstStyle/>
          <a:p>
            <a:r>
              <a:rPr lang="en-US" b="1" dirty="0"/>
              <a:t>Economic Susceptibility Paradox: </a:t>
            </a:r>
            <a:br>
              <a:rPr lang="en-US" b="1" dirty="0"/>
            </a:br>
            <a:r>
              <a:rPr lang="en-US" b="1" dirty="0"/>
              <a:t>Los Dos </a:t>
            </a:r>
            <a:r>
              <a:rPr lang="en-US" b="1" dirty="0" err="1"/>
              <a:t>Laredos</a:t>
            </a:r>
            <a:endParaRPr lang="en-US" b="1" dirty="0"/>
          </a:p>
        </p:txBody>
      </p:sp>
      <p:sp>
        <p:nvSpPr>
          <p:cNvPr id="13" name="Content Placeholder 12"/>
          <p:cNvSpPr>
            <a:spLocks noGrp="1"/>
          </p:cNvSpPr>
          <p:nvPr>
            <p:ph idx="1"/>
          </p:nvPr>
        </p:nvSpPr>
        <p:spPr>
          <a:xfrm>
            <a:off x="838200" y="1871907"/>
            <a:ext cx="10515600" cy="4351338"/>
          </a:xfrm>
        </p:spPr>
        <p:txBody>
          <a:bodyPr>
            <a:normAutofit fontScale="92500" lnSpcReduction="10000"/>
          </a:bodyPr>
          <a:lstStyle/>
          <a:p>
            <a:r>
              <a:rPr lang="en-US" dirty="0"/>
              <a:t>1999, dengue outbreak</a:t>
            </a:r>
          </a:p>
          <a:p>
            <a:r>
              <a:rPr lang="en-US" dirty="0"/>
              <a:t>Binational BIDS project </a:t>
            </a:r>
          </a:p>
          <a:p>
            <a:r>
              <a:rPr lang="en-US" dirty="0"/>
              <a:t>Mexico border cities</a:t>
            </a:r>
          </a:p>
          <a:p>
            <a:pPr lvl="1"/>
            <a:r>
              <a:rPr lang="en-US" dirty="0"/>
              <a:t>Prosperous</a:t>
            </a:r>
          </a:p>
          <a:p>
            <a:r>
              <a:rPr lang="en-US" dirty="0"/>
              <a:t>US border cities</a:t>
            </a:r>
          </a:p>
          <a:p>
            <a:pPr lvl="1"/>
            <a:r>
              <a:rPr lang="en-US" dirty="0"/>
              <a:t>Laredo, TX: 30% below poverty line</a:t>
            </a:r>
          </a:p>
          <a:p>
            <a:r>
              <a:rPr lang="en-US" dirty="0"/>
              <a:t>Study</a:t>
            </a:r>
          </a:p>
          <a:p>
            <a:pPr lvl="1"/>
            <a:r>
              <a:rPr lang="en-US" dirty="0"/>
              <a:t>Random clusters of families</a:t>
            </a:r>
          </a:p>
          <a:p>
            <a:pPr lvl="1"/>
            <a:r>
              <a:rPr lang="en-US" dirty="0"/>
              <a:t>Finger-sticks</a:t>
            </a:r>
          </a:p>
          <a:p>
            <a:pPr lvl="1"/>
            <a:r>
              <a:rPr lang="en-US" dirty="0"/>
              <a:t>Mosquito survey in yards, patios</a:t>
            </a:r>
          </a:p>
          <a:p>
            <a:pPr lvl="1"/>
            <a:r>
              <a:rPr lang="en-US" dirty="0"/>
              <a:t>Questions on availability of air-conditioners, quality window screens, etc.</a:t>
            </a:r>
          </a:p>
          <a:p>
            <a:endParaRPr lang="en-US" dirty="0"/>
          </a:p>
        </p:txBody>
      </p:sp>
    </p:spTree>
    <p:extLst>
      <p:ext uri="{BB962C8B-B14F-4D97-AF65-F5344CB8AC3E}">
        <p14:creationId xmlns:p14="http://schemas.microsoft.com/office/powerpoint/2010/main" val="93131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9545" y="0"/>
            <a:ext cx="10258425" cy="3295650"/>
          </a:xfrm>
          <a:prstGeom prst="rect">
            <a:avLst/>
          </a:prstGeom>
        </p:spPr>
      </p:pic>
      <p:pic>
        <p:nvPicPr>
          <p:cNvPr id="5" name="Picture 4"/>
          <p:cNvPicPr>
            <a:picLocks noChangeAspect="1"/>
          </p:cNvPicPr>
          <p:nvPr/>
        </p:nvPicPr>
        <p:blipFill>
          <a:blip r:embed="rId4"/>
          <a:stretch>
            <a:fillRect/>
          </a:stretch>
        </p:blipFill>
        <p:spPr>
          <a:xfrm>
            <a:off x="769545" y="3359866"/>
            <a:ext cx="6690877" cy="3359634"/>
          </a:xfrm>
          <a:prstGeom prst="rect">
            <a:avLst/>
          </a:prstGeom>
        </p:spPr>
      </p:pic>
      <p:sp>
        <p:nvSpPr>
          <p:cNvPr id="7" name="TextBox 6"/>
          <p:cNvSpPr txBox="1"/>
          <p:nvPr/>
        </p:nvSpPr>
        <p:spPr>
          <a:xfrm>
            <a:off x="4216212" y="5779649"/>
            <a:ext cx="2737779" cy="523220"/>
          </a:xfrm>
          <a:prstGeom prst="rect">
            <a:avLst/>
          </a:prstGeom>
          <a:noFill/>
        </p:spPr>
        <p:txBody>
          <a:bodyPr wrap="square" rtlCol="0">
            <a:spAutoFit/>
          </a:bodyPr>
          <a:lstStyle/>
          <a:p>
            <a:r>
              <a:rPr lang="en-US" sz="2800" dirty="0">
                <a:solidFill>
                  <a:srgbClr val="FF0000"/>
                </a:solidFill>
              </a:rPr>
              <a:t>Big difference</a:t>
            </a:r>
          </a:p>
        </p:txBody>
      </p:sp>
      <p:sp>
        <p:nvSpPr>
          <p:cNvPr id="4" name="TextBox 3"/>
          <p:cNvSpPr txBox="1"/>
          <p:nvPr/>
        </p:nvSpPr>
        <p:spPr>
          <a:xfrm>
            <a:off x="7532744" y="3442457"/>
            <a:ext cx="4508463" cy="2031325"/>
          </a:xfrm>
          <a:prstGeom prst="rect">
            <a:avLst/>
          </a:prstGeom>
          <a:noFill/>
        </p:spPr>
        <p:txBody>
          <a:bodyPr wrap="square" rtlCol="0">
            <a:spAutoFit/>
          </a:bodyPr>
          <a:lstStyle/>
          <a:p>
            <a:r>
              <a:rPr lang="en-US" dirty="0"/>
              <a:t>Findings:</a:t>
            </a:r>
            <a:br>
              <a:rPr lang="en-US" dirty="0"/>
            </a:br>
            <a:r>
              <a:rPr lang="en-US" b="1" dirty="0"/>
              <a:t>1</a:t>
            </a:r>
            <a:r>
              <a:rPr lang="en-US" dirty="0"/>
              <a:t>. 622 households studied</a:t>
            </a:r>
          </a:p>
          <a:p>
            <a:r>
              <a:rPr lang="en-US" b="1" dirty="0"/>
              <a:t>2.</a:t>
            </a:r>
            <a:r>
              <a:rPr lang="en-US" dirty="0"/>
              <a:t> </a:t>
            </a:r>
            <a:r>
              <a:rPr lang="en-US" dirty="0" err="1"/>
              <a:t>Breteau</a:t>
            </a:r>
            <a:r>
              <a:rPr lang="en-US" dirty="0"/>
              <a:t> Index (the number of infested containers per 100 houses):</a:t>
            </a:r>
          </a:p>
          <a:p>
            <a:r>
              <a:rPr lang="en-US" dirty="0">
                <a:solidFill>
                  <a:srgbClr val="FF0000"/>
                </a:solidFill>
              </a:rPr>
              <a:t>91 in Laredo vs 37 in Nuevo Laredo </a:t>
            </a:r>
          </a:p>
          <a:p>
            <a:r>
              <a:rPr lang="en-US" b="1" dirty="0"/>
              <a:t>3.</a:t>
            </a:r>
            <a:r>
              <a:rPr lang="en-US" dirty="0"/>
              <a:t> Homes with air-conditioning:</a:t>
            </a:r>
          </a:p>
          <a:p>
            <a:r>
              <a:rPr lang="en-US" dirty="0"/>
              <a:t>82%  in Laredo vs 24% in Nuevo Laredo</a:t>
            </a:r>
          </a:p>
        </p:txBody>
      </p:sp>
      <p:sp>
        <p:nvSpPr>
          <p:cNvPr id="8" name="TextBox 7"/>
          <p:cNvSpPr txBox="1"/>
          <p:nvPr/>
        </p:nvSpPr>
        <p:spPr>
          <a:xfrm>
            <a:off x="894397" y="2119257"/>
            <a:ext cx="3321815" cy="343528"/>
          </a:xfrm>
          <a:prstGeom prst="rect">
            <a:avLst/>
          </a:prstGeom>
          <a:noFill/>
          <a:ln w="28575">
            <a:solidFill>
              <a:srgbClr val="FF0000"/>
            </a:solidFill>
          </a:ln>
        </p:spPr>
        <p:txBody>
          <a:bodyPr wrap="square" rtlCol="0">
            <a:spAutoFit/>
          </a:bodyPr>
          <a:lstStyle/>
          <a:p>
            <a:endParaRPr lang="en-US" dirty="0">
              <a:solidFill>
                <a:srgbClr val="FF0000"/>
              </a:solidFill>
            </a:endParaRPr>
          </a:p>
        </p:txBody>
      </p:sp>
      <p:sp>
        <p:nvSpPr>
          <p:cNvPr id="10" name="TextBox 9"/>
          <p:cNvSpPr txBox="1"/>
          <p:nvPr/>
        </p:nvSpPr>
        <p:spPr>
          <a:xfrm>
            <a:off x="894397" y="5852160"/>
            <a:ext cx="3118205" cy="378199"/>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48929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04" y="412349"/>
            <a:ext cx="10515600" cy="1325563"/>
          </a:xfrm>
        </p:spPr>
        <p:txBody>
          <a:bodyPr/>
          <a:lstStyle/>
          <a:p>
            <a:r>
              <a:rPr lang="en-US" b="1" dirty="0"/>
              <a:t>Dry-Run Definition of Vulnerability</a:t>
            </a:r>
          </a:p>
        </p:txBody>
      </p:sp>
      <p:sp>
        <p:nvSpPr>
          <p:cNvPr id="4" name="Rectangle 1"/>
          <p:cNvSpPr>
            <a:spLocks noGrp="1" noChangeArrowheads="1"/>
          </p:cNvSpPr>
          <p:nvPr>
            <p:ph idx="1"/>
          </p:nvPr>
        </p:nvSpPr>
        <p:spPr bwMode="auto">
          <a:xfrm>
            <a:off x="939104" y="2001872"/>
            <a:ext cx="924898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Exposure: </a:t>
            </a:r>
          </a:p>
          <a:p>
            <a:pPr marL="457200" lvl="1" indent="0" eaLnBrk="0" fontAlgn="base" hangingPunct="0">
              <a:lnSpc>
                <a:spcPct val="100000"/>
              </a:lnSpc>
              <a:spcBef>
                <a:spcPct val="0"/>
              </a:spcBef>
              <a:spcAft>
                <a:spcPct val="0"/>
              </a:spcAft>
              <a:buFontTx/>
              <a:buChar char="•"/>
            </a:pPr>
            <a:r>
              <a:rPr lang="en-US" altLang="en-US" dirty="0">
                <a:latin typeface="Arial" panose="020B0604020202020204" pitchFamily="34" charset="0"/>
              </a:rPr>
              <a:t>T</a:t>
            </a:r>
            <a:r>
              <a:rPr kumimoji="0" lang="en-US" altLang="en-US" b="0" i="0" u="none" strike="noStrike" cap="none" normalizeH="0" baseline="0" dirty="0">
                <a:ln>
                  <a:noFill/>
                </a:ln>
                <a:solidFill>
                  <a:schemeClr val="tx1"/>
                </a:solidFill>
                <a:effectLst/>
                <a:latin typeface="Arial" panose="020B0604020202020204" pitchFamily="34" charset="0"/>
              </a:rPr>
              <a:t>he character of climate change which an individual/population </a:t>
            </a:r>
            <a:r>
              <a:rPr lang="en-US" altLang="en-US" dirty="0">
                <a:latin typeface="Arial" panose="020B0604020202020204" pitchFamily="34" charset="0"/>
              </a:rPr>
              <a:t>experiences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Sensitivity: </a:t>
            </a:r>
          </a:p>
          <a:p>
            <a:pPr marL="457200" lvl="1" indent="0" eaLnBrk="0" fontAlgn="base" hangingPunct="0">
              <a:lnSpc>
                <a:spcPct val="100000"/>
              </a:lnSpc>
              <a:spcBef>
                <a:spcPct val="0"/>
              </a:spcBef>
              <a:spcAft>
                <a:spcPct val="0"/>
              </a:spcAft>
              <a:buFontTx/>
              <a:buChar char="•"/>
            </a:pPr>
            <a:r>
              <a:rPr lang="en-US" altLang="en-US" dirty="0">
                <a:latin typeface="Arial" panose="020B0604020202020204" pitchFamily="34" charset="0"/>
              </a:rPr>
              <a:t>T</a:t>
            </a:r>
            <a:r>
              <a:rPr kumimoji="0" lang="en-US" altLang="en-US" b="0" i="0" u="none" strike="noStrike" cap="none" normalizeH="0" baseline="0" dirty="0">
                <a:ln>
                  <a:noFill/>
                </a:ln>
                <a:solidFill>
                  <a:schemeClr val="tx1"/>
                </a:solidFill>
                <a:effectLst/>
                <a:latin typeface="Arial" panose="020B0604020202020204" pitchFamily="34" charset="0"/>
              </a:rPr>
              <a:t>he susceptibility to</a:t>
            </a:r>
            <a:r>
              <a:rPr lang="en-US" altLang="en-US" dirty="0">
                <a:latin typeface="Arial" panose="020B0604020202020204" pitchFamily="34" charset="0"/>
              </a:rPr>
              <a:t> damage</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Adaptive capacity: </a:t>
            </a:r>
          </a:p>
          <a:p>
            <a:pPr marL="457200" lvl="1" indent="0" eaLnBrk="0" fontAlgn="base" hangingPunct="0">
              <a:lnSpc>
                <a:spcPct val="100000"/>
              </a:lnSpc>
              <a:spcBef>
                <a:spcPct val="0"/>
              </a:spcBef>
              <a:spcAft>
                <a:spcPct val="0"/>
              </a:spcAft>
              <a:buFontTx/>
              <a:buChar char="•"/>
            </a:pPr>
            <a:r>
              <a:rPr lang="en-US" altLang="en-US" dirty="0">
                <a:latin typeface="Arial" panose="020B0604020202020204" pitchFamily="34" charset="0"/>
              </a:rPr>
              <a:t>T</a:t>
            </a:r>
            <a:r>
              <a:rPr kumimoji="0" lang="en-US" altLang="en-US" b="0" i="0" u="none" strike="noStrike" cap="none" normalizeH="0" baseline="0" dirty="0">
                <a:ln>
                  <a:noFill/>
                </a:ln>
                <a:solidFill>
                  <a:schemeClr val="tx1"/>
                </a:solidFill>
                <a:effectLst/>
                <a:latin typeface="Arial" panose="020B0604020202020204" pitchFamily="34" charset="0"/>
              </a:rPr>
              <a:t>he ability to adjust to changes, to moderate potential damage, take advantage of opportunities, or cope with consequences.</a:t>
            </a:r>
          </a:p>
        </p:txBody>
      </p:sp>
      <p:sp>
        <p:nvSpPr>
          <p:cNvPr id="6" name="TextBox 5"/>
          <p:cNvSpPr txBox="1"/>
          <p:nvPr/>
        </p:nvSpPr>
        <p:spPr>
          <a:xfrm>
            <a:off x="228600" y="6344933"/>
            <a:ext cx="7665577" cy="369332"/>
          </a:xfrm>
          <a:prstGeom prst="rect">
            <a:avLst/>
          </a:prstGeom>
          <a:noFill/>
        </p:spPr>
        <p:txBody>
          <a:bodyPr wrap="square" rtlCol="0">
            <a:spAutoFit/>
          </a:bodyPr>
          <a:lstStyle/>
          <a:p>
            <a:r>
              <a:rPr lang="en-US" i="1" dirty="0"/>
              <a:t>https://academic.oup.com/gerontologist/article/58/3/567/2967601</a:t>
            </a:r>
          </a:p>
        </p:txBody>
      </p:sp>
    </p:spTree>
    <p:extLst>
      <p:ext uri="{BB962C8B-B14F-4D97-AF65-F5344CB8AC3E}">
        <p14:creationId xmlns:p14="http://schemas.microsoft.com/office/powerpoint/2010/main" val="1817439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2408"/>
            <a:ext cx="10515600" cy="1325563"/>
          </a:xfrm>
        </p:spPr>
        <p:txBody>
          <a:bodyPr>
            <a:normAutofit fontScale="90000"/>
          </a:bodyPr>
          <a:lstStyle/>
          <a:p>
            <a:r>
              <a:rPr lang="en-US" sz="4900" b="1" dirty="0"/>
              <a:t>Emergency First-Responders:</a:t>
            </a:r>
            <a:br>
              <a:rPr lang="en-US" sz="4900" b="1" dirty="0"/>
            </a:br>
            <a:r>
              <a:rPr lang="en-US" sz="4000" dirty="0"/>
              <a:t>See too much, hear too much</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Living in the communities they serve, they</a:t>
            </a:r>
          </a:p>
          <a:p>
            <a:pPr lvl="1"/>
            <a:r>
              <a:rPr lang="en-US" dirty="0"/>
              <a:t>Know the people </a:t>
            </a:r>
          </a:p>
          <a:p>
            <a:pPr lvl="1"/>
            <a:r>
              <a:rPr lang="en-US" dirty="0"/>
              <a:t>Identify with the victim’s suffering</a:t>
            </a:r>
          </a:p>
          <a:p>
            <a:pPr lvl="1"/>
            <a:r>
              <a:rPr lang="en-US" dirty="0"/>
              <a:t>Overwhelmed by the number and scope of injuries </a:t>
            </a:r>
          </a:p>
          <a:p>
            <a:pPr lvl="1"/>
            <a:r>
              <a:rPr lang="en-US" dirty="0"/>
              <a:t>Deal with own loss</a:t>
            </a:r>
          </a:p>
          <a:p>
            <a:pPr lvl="1"/>
            <a:r>
              <a:rPr lang="en-US" dirty="0"/>
              <a:t>In a study of Coast Guard responders to Hurricanes Katrina and Rita </a:t>
            </a:r>
          </a:p>
          <a:p>
            <a:pPr lvl="2"/>
            <a:r>
              <a:rPr lang="en-US" dirty="0"/>
              <a:t>Local responders 3x depression compared to non-locals</a:t>
            </a:r>
          </a:p>
          <a:p>
            <a:r>
              <a:rPr lang="en-US" dirty="0"/>
              <a:t>Off-season </a:t>
            </a:r>
          </a:p>
          <a:p>
            <a:pPr lvl="1"/>
            <a:r>
              <a:rPr lang="en-US" dirty="0"/>
              <a:t>Feel isolated, away from crew</a:t>
            </a:r>
          </a:p>
          <a:p>
            <a:pPr lvl="1"/>
            <a:r>
              <a:rPr lang="en-US" dirty="0"/>
              <a:t>No fire, no money</a:t>
            </a:r>
          </a:p>
          <a:p>
            <a:r>
              <a:rPr lang="en-US" dirty="0"/>
              <a:t>4 yr after large-scale response events: 13% to 18% suffers PTSD</a:t>
            </a:r>
          </a:p>
          <a:p>
            <a:r>
              <a:rPr lang="en-US" dirty="0"/>
              <a:t>Worse if job includes fire/EMS, 37% contemplated suicide. 10 x rate of US adults (2015)</a:t>
            </a:r>
          </a:p>
          <a:p>
            <a:pPr lvl="1"/>
            <a:endParaRPr lang="en-US" dirty="0"/>
          </a:p>
          <a:p>
            <a:endParaRPr lang="en-US" dirty="0"/>
          </a:p>
          <a:p>
            <a:endParaRPr lang="en-US" dirty="0"/>
          </a:p>
        </p:txBody>
      </p:sp>
      <p:sp>
        <p:nvSpPr>
          <p:cNvPr id="5" name="TextBox 4"/>
          <p:cNvSpPr txBox="1"/>
          <p:nvPr/>
        </p:nvSpPr>
        <p:spPr>
          <a:xfrm>
            <a:off x="0" y="6506253"/>
            <a:ext cx="8120958" cy="369332"/>
          </a:xfrm>
          <a:prstGeom prst="rect">
            <a:avLst/>
          </a:prstGeom>
          <a:noFill/>
        </p:spPr>
        <p:txBody>
          <a:bodyPr wrap="square" rtlCol="0">
            <a:spAutoFit/>
          </a:bodyPr>
          <a:lstStyle/>
          <a:p>
            <a:r>
              <a:rPr lang="en-US" i="1" dirty="0"/>
              <a:t>https://health2016.globalchange.gov/low/ClimateHealth2016_FullReport_small.pdf</a:t>
            </a:r>
          </a:p>
        </p:txBody>
      </p:sp>
    </p:spTree>
    <p:extLst>
      <p:ext uri="{BB962C8B-B14F-4D97-AF65-F5344CB8AC3E}">
        <p14:creationId xmlns:p14="http://schemas.microsoft.com/office/powerpoint/2010/main" val="3356371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Firefighters Mental Health Crisis</a:t>
            </a:r>
            <a:br>
              <a:rPr lang="en-US" b="1" dirty="0"/>
            </a:br>
            <a:r>
              <a:rPr lang="en-US" b="1" dirty="0"/>
              <a:t>In Their Own Words</a:t>
            </a:r>
          </a:p>
        </p:txBody>
      </p:sp>
      <p:sp>
        <p:nvSpPr>
          <p:cNvPr id="3" name="Content Placeholder 2"/>
          <p:cNvSpPr>
            <a:spLocks noGrp="1"/>
          </p:cNvSpPr>
          <p:nvPr>
            <p:ph idx="1"/>
          </p:nvPr>
        </p:nvSpPr>
        <p:spPr>
          <a:xfrm>
            <a:off x="853440" y="2046795"/>
            <a:ext cx="10515600" cy="4351338"/>
          </a:xfrm>
        </p:spPr>
        <p:txBody>
          <a:bodyPr>
            <a:normAutofit/>
          </a:bodyPr>
          <a:lstStyle/>
          <a:p>
            <a:r>
              <a:rPr lang="en-US" dirty="0"/>
              <a:t>"Don't call us 'Heroes‘… when divorces, mental health problems and declining wages are the reality, we don't feel like heroes at all." </a:t>
            </a:r>
          </a:p>
          <a:p>
            <a:r>
              <a:rPr lang="en-US" dirty="0"/>
              <a:t>Without the adrenaline rush, "You just feel flat all the time." </a:t>
            </a:r>
          </a:p>
          <a:p>
            <a:r>
              <a:rPr lang="en-US" dirty="0"/>
              <a:t>“I have faith that God intervenes…And then it didn't happen." </a:t>
            </a:r>
          </a:p>
          <a:p>
            <a:r>
              <a:rPr lang="en-US" dirty="0"/>
              <a:t>“You just feel defeated…The things that we used to do that worked ten years ago are no longer working anymore." </a:t>
            </a:r>
          </a:p>
          <a:p>
            <a:endParaRPr lang="en-US" dirty="0"/>
          </a:p>
          <a:p>
            <a:endParaRPr lang="en-US" dirty="0"/>
          </a:p>
        </p:txBody>
      </p:sp>
      <p:sp>
        <p:nvSpPr>
          <p:cNvPr id="4" name="TextBox 3"/>
          <p:cNvSpPr txBox="1"/>
          <p:nvPr/>
        </p:nvSpPr>
        <p:spPr>
          <a:xfrm>
            <a:off x="99589" y="6398133"/>
            <a:ext cx="10981853" cy="369332"/>
          </a:xfrm>
          <a:prstGeom prst="rect">
            <a:avLst/>
          </a:prstGeom>
          <a:noFill/>
        </p:spPr>
        <p:txBody>
          <a:bodyPr wrap="square" rtlCol="0">
            <a:spAutoFit/>
          </a:bodyPr>
          <a:lstStyle/>
          <a:p>
            <a:r>
              <a:rPr lang="en-US" i="1" dirty="0"/>
              <a:t>https://www.npr.org/2021/02/26/968391523/as-fires-worsen-a-mental-health-crisis-for-those-battling-them</a:t>
            </a:r>
          </a:p>
        </p:txBody>
      </p:sp>
    </p:spTree>
    <p:extLst>
      <p:ext uri="{BB962C8B-B14F-4D97-AF65-F5344CB8AC3E}">
        <p14:creationId xmlns:p14="http://schemas.microsoft.com/office/powerpoint/2010/main" val="1788901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5512" y="0"/>
            <a:ext cx="7277501" cy="7035366"/>
          </a:xfrm>
          <a:prstGeom prst="rect">
            <a:avLst/>
          </a:prstGeom>
        </p:spPr>
      </p:pic>
    </p:spTree>
    <p:extLst>
      <p:ext uri="{BB962C8B-B14F-4D97-AF65-F5344CB8AC3E}">
        <p14:creationId xmlns:p14="http://schemas.microsoft.com/office/powerpoint/2010/main" val="3348548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Warming Climate and Firefighting </a:t>
            </a:r>
          </a:p>
        </p:txBody>
      </p:sp>
      <p:sp>
        <p:nvSpPr>
          <p:cNvPr id="3" name="Content Placeholder 2"/>
          <p:cNvSpPr>
            <a:spLocks noGrp="1"/>
          </p:cNvSpPr>
          <p:nvPr>
            <p:ph idx="1"/>
          </p:nvPr>
        </p:nvSpPr>
        <p:spPr/>
        <p:txBody>
          <a:bodyPr>
            <a:normAutofit fontScale="92500" lnSpcReduction="10000"/>
          </a:bodyPr>
          <a:lstStyle/>
          <a:p>
            <a:r>
              <a:rPr lang="en-US" dirty="0"/>
              <a:t>Longer, harder fire seasons </a:t>
            </a:r>
          </a:p>
          <a:p>
            <a:pPr lvl="1"/>
            <a:r>
              <a:rPr lang="en-US" dirty="0"/>
              <a:t>Climate change doubled the area burned across the American West 1984-2015</a:t>
            </a:r>
          </a:p>
          <a:p>
            <a:pPr lvl="1"/>
            <a:r>
              <a:rPr lang="en-US" dirty="0"/>
              <a:t>The west coast’s record-breaking fire season in 2020, 5 of the state's 6 biggest blazes burned simultaneously (nearly four million acres scorched) </a:t>
            </a:r>
          </a:p>
          <a:p>
            <a:r>
              <a:rPr lang="en-US" dirty="0"/>
              <a:t>California’s forests vulnerable: &gt;147 million </a:t>
            </a:r>
            <a:r>
              <a:rPr lang="en-US" dirty="0">
                <a:solidFill>
                  <a:srgbClr val="FF0000"/>
                </a:solidFill>
              </a:rPr>
              <a:t>drought</a:t>
            </a:r>
            <a:r>
              <a:rPr lang="en-US" dirty="0"/>
              <a:t>-killed trees since 2010. Primed to burn. </a:t>
            </a:r>
          </a:p>
          <a:p>
            <a:r>
              <a:rPr lang="en-US" dirty="0"/>
              <a:t>Days and nights are both warming; but </a:t>
            </a:r>
            <a:r>
              <a:rPr lang="en-US" dirty="0">
                <a:solidFill>
                  <a:srgbClr val="FF0000"/>
                </a:solidFill>
              </a:rPr>
              <a:t>nighttime warming outpaces daytime </a:t>
            </a:r>
            <a:r>
              <a:rPr lang="en-US" dirty="0"/>
              <a:t>(2.6 F vs 1.8 F) for the past 125 years</a:t>
            </a:r>
          </a:p>
          <a:p>
            <a:r>
              <a:rPr lang="en-US" dirty="0"/>
              <a:t>Problems: Firefighters work at night </a:t>
            </a:r>
          </a:p>
          <a:p>
            <a:pPr lvl="1"/>
            <a:r>
              <a:rPr lang="en-US" dirty="0"/>
              <a:t>Cooler air adds humidity. Fuel breaks. </a:t>
            </a:r>
          </a:p>
          <a:p>
            <a:pPr lvl="1"/>
            <a:r>
              <a:rPr lang="en-US" dirty="0"/>
              <a:t>Warmer nights keep dead leaves, logs dry</a:t>
            </a:r>
          </a:p>
          <a:p>
            <a:pPr lvl="1"/>
            <a:r>
              <a:rPr lang="en-US" dirty="0"/>
              <a:t>But flames that calm at night remain aggressively active</a:t>
            </a:r>
          </a:p>
          <a:p>
            <a:pPr marL="0" indent="0">
              <a:buNone/>
            </a:pPr>
            <a:endParaRPr lang="en-US" dirty="0"/>
          </a:p>
        </p:txBody>
      </p:sp>
      <p:sp>
        <p:nvSpPr>
          <p:cNvPr id="4" name="TextBox 3"/>
          <p:cNvSpPr txBox="1"/>
          <p:nvPr/>
        </p:nvSpPr>
        <p:spPr>
          <a:xfrm>
            <a:off x="0" y="6311900"/>
            <a:ext cx="9225481" cy="584775"/>
          </a:xfrm>
          <a:prstGeom prst="rect">
            <a:avLst/>
          </a:prstGeom>
          <a:noFill/>
        </p:spPr>
        <p:txBody>
          <a:bodyPr wrap="square" rtlCol="0">
            <a:spAutoFit/>
          </a:bodyPr>
          <a:lstStyle/>
          <a:p>
            <a:r>
              <a:rPr lang="en-US" sz="1600" i="1" dirty="0"/>
              <a:t>https://www.nytimes.com/article/climate-change-global-warming-faq.html</a:t>
            </a:r>
          </a:p>
          <a:p>
            <a:r>
              <a:rPr lang="en-US" sz="1600" i="1" dirty="0"/>
              <a:t>https://www.scientificamerican.com/article/one-climate-change-wildfire-risk-lurks-in-the-dark/</a:t>
            </a:r>
          </a:p>
        </p:txBody>
      </p:sp>
    </p:spTree>
    <p:extLst>
      <p:ext uri="{BB962C8B-B14F-4D97-AF65-F5344CB8AC3E}">
        <p14:creationId xmlns:p14="http://schemas.microsoft.com/office/powerpoint/2010/main" val="1195346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7014" y="416615"/>
            <a:ext cx="8401050" cy="5905500"/>
          </a:xfrm>
          <a:prstGeom prst="rect">
            <a:avLst/>
          </a:prstGeom>
        </p:spPr>
      </p:pic>
      <p:sp>
        <p:nvSpPr>
          <p:cNvPr id="5" name="TextBox 4"/>
          <p:cNvSpPr txBox="1"/>
          <p:nvPr/>
        </p:nvSpPr>
        <p:spPr>
          <a:xfrm>
            <a:off x="119270" y="6430617"/>
            <a:ext cx="9869556" cy="369332"/>
          </a:xfrm>
          <a:prstGeom prst="rect">
            <a:avLst/>
          </a:prstGeom>
          <a:noFill/>
        </p:spPr>
        <p:txBody>
          <a:bodyPr wrap="square" rtlCol="0">
            <a:spAutoFit/>
          </a:bodyPr>
          <a:lstStyle/>
          <a:p>
            <a:r>
              <a:rPr lang="en-US" i="1" dirty="0"/>
              <a:t>https://www.kqed.org/news/11846622/whats-next-for-incarcerated-firefighters-in-california</a:t>
            </a:r>
          </a:p>
        </p:txBody>
      </p:sp>
      <p:sp>
        <p:nvSpPr>
          <p:cNvPr id="7" name="TextBox 6"/>
          <p:cNvSpPr txBox="1"/>
          <p:nvPr/>
        </p:nvSpPr>
        <p:spPr>
          <a:xfrm>
            <a:off x="279699" y="796066"/>
            <a:ext cx="2872292" cy="4801314"/>
          </a:xfrm>
          <a:prstGeom prst="rect">
            <a:avLst/>
          </a:prstGeom>
          <a:noFill/>
        </p:spPr>
        <p:txBody>
          <a:bodyPr wrap="square" rtlCol="0">
            <a:spAutoFit/>
          </a:bodyPr>
          <a:lstStyle/>
          <a:p>
            <a:r>
              <a:rPr lang="en-US" dirty="0"/>
              <a:t>Mitigation:</a:t>
            </a:r>
          </a:p>
          <a:p>
            <a:pPr marL="342900" indent="-342900">
              <a:buAutoNum type="arabicPeriod"/>
            </a:pPr>
            <a:endParaRPr lang="en-US" dirty="0"/>
          </a:p>
          <a:p>
            <a:pPr marL="342900" indent="-342900">
              <a:buAutoNum type="arabicPeriod"/>
            </a:pPr>
            <a:r>
              <a:rPr lang="en-US" dirty="0"/>
              <a:t>Newsom: $ 536 million to prevent wildfire</a:t>
            </a:r>
          </a:p>
          <a:p>
            <a:pPr marL="342900" indent="-342900">
              <a:buAutoNum type="arabicPeriod"/>
            </a:pPr>
            <a:r>
              <a:rPr lang="en-US" dirty="0"/>
              <a:t>Advance plan and clear protocol for disaster </a:t>
            </a:r>
          </a:p>
          <a:p>
            <a:pPr marL="342900" indent="-342900">
              <a:buAutoNum type="arabicPeriod"/>
            </a:pPr>
            <a:r>
              <a:rPr lang="en-US" dirty="0"/>
              <a:t>Training: Aware of personal vulnerability, signs of burnout, compassion fatigue</a:t>
            </a:r>
          </a:p>
          <a:p>
            <a:pPr marL="342900" indent="-342900">
              <a:buAutoNum type="arabicPeriod"/>
            </a:pPr>
            <a:r>
              <a:rPr lang="en-US" dirty="0"/>
              <a:t>Committed mental health wellness program</a:t>
            </a:r>
          </a:p>
          <a:p>
            <a:pPr marL="342900" indent="-342900">
              <a:buAutoNum type="arabicPeriod"/>
            </a:pPr>
            <a:r>
              <a:rPr lang="en-US" dirty="0"/>
              <a:t>Inmate firefighter program started in 1915. Paid $2-5 per day. Extra $1/</a:t>
            </a:r>
            <a:r>
              <a:rPr lang="en-US" dirty="0" err="1"/>
              <a:t>hr</a:t>
            </a:r>
            <a:r>
              <a:rPr lang="en-US" dirty="0"/>
              <a:t> if actively fighting the fire.</a:t>
            </a:r>
          </a:p>
        </p:txBody>
      </p:sp>
    </p:spTree>
    <p:extLst>
      <p:ext uri="{BB962C8B-B14F-4D97-AF65-F5344CB8AC3E}">
        <p14:creationId xmlns:p14="http://schemas.microsoft.com/office/powerpoint/2010/main" val="2607173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Regional Adaptation Plans To Build Resilience </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Climate-related impacts most pronounced at local level</a:t>
            </a:r>
          </a:p>
          <a:p>
            <a:r>
              <a:rPr lang="en-US" dirty="0"/>
              <a:t>In US: 43 adaptation plans  </a:t>
            </a:r>
          </a:p>
          <a:p>
            <a:pPr lvl="1"/>
            <a:r>
              <a:rPr lang="en-US" dirty="0"/>
              <a:t>Average 54 actions/plan: range 14 (Milwaukee) – 447 (Lee County, FL)</a:t>
            </a:r>
          </a:p>
          <a:p>
            <a:r>
              <a:rPr lang="en-US" dirty="0"/>
              <a:t>Most plans lack details (Ex: 16% discussed cost)</a:t>
            </a:r>
          </a:p>
          <a:p>
            <a:r>
              <a:rPr lang="en-US" dirty="0"/>
              <a:t>Average 5 out 16 metrics necessary for implementation (0 – 80%)</a:t>
            </a:r>
          </a:p>
          <a:p>
            <a:endParaRPr lang="en-US" dirty="0"/>
          </a:p>
        </p:txBody>
      </p:sp>
      <p:sp>
        <p:nvSpPr>
          <p:cNvPr id="4" name="TextBox 3"/>
          <p:cNvSpPr txBox="1"/>
          <p:nvPr/>
        </p:nvSpPr>
        <p:spPr>
          <a:xfrm>
            <a:off x="172278" y="6467061"/>
            <a:ext cx="11476383" cy="369332"/>
          </a:xfrm>
          <a:prstGeom prst="rect">
            <a:avLst/>
          </a:prstGeom>
          <a:noFill/>
        </p:spPr>
        <p:txBody>
          <a:bodyPr wrap="square" rtlCol="0">
            <a:spAutoFit/>
          </a:bodyPr>
          <a:lstStyle/>
          <a:p>
            <a:r>
              <a:rPr lang="en-US" i="1" dirty="0"/>
              <a:t>Mitig Adapt </a:t>
            </a:r>
            <a:r>
              <a:rPr lang="en-US" i="1" dirty="0" err="1"/>
              <a:t>Strateg</a:t>
            </a:r>
            <a:r>
              <a:rPr lang="en-US" i="1" dirty="0"/>
              <a:t> Glob Change (2017) 22:1249–1279</a:t>
            </a:r>
          </a:p>
        </p:txBody>
      </p:sp>
    </p:spTree>
    <p:extLst>
      <p:ext uri="{BB962C8B-B14F-4D97-AF65-F5344CB8AC3E}">
        <p14:creationId xmlns:p14="http://schemas.microsoft.com/office/powerpoint/2010/main" val="1139088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60859" y="2478156"/>
            <a:ext cx="8506698" cy="3803373"/>
          </a:xfrm>
          <a:prstGeom prst="rect">
            <a:avLst/>
          </a:prstGeom>
        </p:spPr>
      </p:pic>
      <p:sp>
        <p:nvSpPr>
          <p:cNvPr id="7" name="Title 6"/>
          <p:cNvSpPr>
            <a:spLocks noGrp="1"/>
          </p:cNvSpPr>
          <p:nvPr>
            <p:ph type="title"/>
          </p:nvPr>
        </p:nvSpPr>
        <p:spPr/>
        <p:txBody>
          <a:bodyPr/>
          <a:lstStyle/>
          <a:p>
            <a:r>
              <a:rPr lang="en-US" b="1" dirty="0"/>
              <a:t>Guideline-Based Climate Adaptation Action</a:t>
            </a:r>
          </a:p>
        </p:txBody>
      </p:sp>
      <p:pic>
        <p:nvPicPr>
          <p:cNvPr id="8" name="Picture 7"/>
          <p:cNvPicPr>
            <a:picLocks noChangeAspect="1"/>
          </p:cNvPicPr>
          <p:nvPr/>
        </p:nvPicPr>
        <p:blipFill>
          <a:blip r:embed="rId4"/>
          <a:stretch>
            <a:fillRect/>
          </a:stretch>
        </p:blipFill>
        <p:spPr>
          <a:xfrm>
            <a:off x="838200" y="1749884"/>
            <a:ext cx="7471328" cy="334537"/>
          </a:xfrm>
          <a:prstGeom prst="rect">
            <a:avLst/>
          </a:prstGeom>
        </p:spPr>
      </p:pic>
      <p:sp>
        <p:nvSpPr>
          <p:cNvPr id="9" name="TextBox 8"/>
          <p:cNvSpPr txBox="1"/>
          <p:nvPr/>
        </p:nvSpPr>
        <p:spPr>
          <a:xfrm>
            <a:off x="838200" y="1632796"/>
            <a:ext cx="8629357" cy="568712"/>
          </a:xfrm>
          <a:prstGeom prst="rect">
            <a:avLst/>
          </a:prstGeom>
          <a:noFill/>
          <a:ln w="28575">
            <a:solidFill>
              <a:srgbClr val="0070C0"/>
            </a:solidFill>
          </a:ln>
        </p:spPr>
        <p:txBody>
          <a:bodyPr wrap="square" rtlCol="0">
            <a:spAutoFit/>
          </a:bodyPr>
          <a:lstStyle/>
          <a:p>
            <a:endParaRPr lang="en-US" dirty="0">
              <a:solidFill>
                <a:srgbClr val="FF0000"/>
              </a:solidFill>
            </a:endParaRPr>
          </a:p>
        </p:txBody>
      </p:sp>
    </p:spTree>
    <p:extLst>
      <p:ext uri="{BB962C8B-B14F-4D97-AF65-F5344CB8AC3E}">
        <p14:creationId xmlns:p14="http://schemas.microsoft.com/office/powerpoint/2010/main" val="204536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76500" y="538162"/>
            <a:ext cx="7239000" cy="5781675"/>
          </a:xfrm>
          <a:prstGeom prst="rect">
            <a:avLst/>
          </a:prstGeom>
        </p:spPr>
      </p:pic>
      <p:sp>
        <p:nvSpPr>
          <p:cNvPr id="3" name="TextBox 2"/>
          <p:cNvSpPr txBox="1"/>
          <p:nvPr/>
        </p:nvSpPr>
        <p:spPr>
          <a:xfrm>
            <a:off x="85344" y="6488668"/>
            <a:ext cx="3121152" cy="369332"/>
          </a:xfrm>
          <a:prstGeom prst="rect">
            <a:avLst/>
          </a:prstGeom>
          <a:noFill/>
        </p:spPr>
        <p:txBody>
          <a:bodyPr wrap="square" rtlCol="0">
            <a:spAutoFit/>
          </a:bodyPr>
          <a:lstStyle/>
          <a:p>
            <a:r>
              <a:rPr lang="en-US" dirty="0"/>
              <a:t>Map U. of Arizona</a:t>
            </a:r>
          </a:p>
        </p:txBody>
      </p:sp>
    </p:spTree>
    <p:extLst>
      <p:ext uri="{BB962C8B-B14F-4D97-AF65-F5344CB8AC3E}">
        <p14:creationId xmlns:p14="http://schemas.microsoft.com/office/powerpoint/2010/main" val="3618958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79606" y="0"/>
            <a:ext cx="7281556" cy="6858000"/>
          </a:xfrm>
          <a:prstGeom prst="rect">
            <a:avLst/>
          </a:prstGeom>
        </p:spPr>
      </p:pic>
      <p:sp>
        <p:nvSpPr>
          <p:cNvPr id="5" name="TextBox 4"/>
          <p:cNvSpPr txBox="1"/>
          <p:nvPr/>
        </p:nvSpPr>
        <p:spPr>
          <a:xfrm>
            <a:off x="3133344" y="3779520"/>
            <a:ext cx="1536192" cy="609600"/>
          </a:xfrm>
          <a:prstGeom prst="rect">
            <a:avLst/>
          </a:prstGeom>
          <a:noFill/>
          <a:ln w="38100">
            <a:solidFill>
              <a:srgbClr val="FF0000"/>
            </a:solidFill>
          </a:ln>
        </p:spPr>
        <p:txBody>
          <a:bodyPr wrap="square" rtlCol="0">
            <a:spAutoFit/>
          </a:bodyPr>
          <a:lstStyle/>
          <a:p>
            <a:endParaRPr lang="en-US" dirty="0"/>
          </a:p>
        </p:txBody>
      </p:sp>
      <p:sp>
        <p:nvSpPr>
          <p:cNvPr id="6" name="TextBox 5"/>
          <p:cNvSpPr txBox="1"/>
          <p:nvPr/>
        </p:nvSpPr>
        <p:spPr>
          <a:xfrm>
            <a:off x="3133344" y="5827776"/>
            <a:ext cx="1536192" cy="341376"/>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291959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My Vote: Carbon </a:t>
            </a:r>
            <a:r>
              <a:rPr lang="en-US" b="1" dirty="0">
                <a:solidFill>
                  <a:srgbClr val="FF0000"/>
                </a:solidFill>
              </a:rPr>
              <a:t>Sin</a:t>
            </a:r>
            <a:r>
              <a:rPr lang="en-US" b="1" dirty="0"/>
              <a:t> Tax </a:t>
            </a:r>
          </a:p>
        </p:txBody>
      </p:sp>
      <p:sp>
        <p:nvSpPr>
          <p:cNvPr id="3" name="Content Placeholder 2"/>
          <p:cNvSpPr>
            <a:spLocks noGrp="1"/>
          </p:cNvSpPr>
          <p:nvPr>
            <p:ph idx="1"/>
          </p:nvPr>
        </p:nvSpPr>
        <p:spPr/>
        <p:txBody>
          <a:bodyPr>
            <a:normAutofit/>
          </a:bodyPr>
          <a:lstStyle/>
          <a:p>
            <a:r>
              <a:rPr lang="en-US" dirty="0"/>
              <a:t>Carbon pricing: Charge emitters for the carbon dioxide (CO₂) </a:t>
            </a:r>
          </a:p>
          <a:p>
            <a:r>
              <a:rPr lang="en-US" dirty="0"/>
              <a:t>Generate revenue</a:t>
            </a:r>
          </a:p>
          <a:p>
            <a:pPr lvl="1"/>
            <a:r>
              <a:rPr lang="en-US" dirty="0"/>
              <a:t>Discourage GHG emission</a:t>
            </a:r>
          </a:p>
          <a:p>
            <a:pPr lvl="1"/>
            <a:r>
              <a:rPr lang="en-US" dirty="0"/>
              <a:t>Encourage conservation</a:t>
            </a:r>
          </a:p>
          <a:p>
            <a:pPr lvl="1"/>
            <a:r>
              <a:rPr lang="en-US" dirty="0"/>
              <a:t>Generate funds </a:t>
            </a:r>
          </a:p>
          <a:p>
            <a:pPr lvl="1"/>
            <a:r>
              <a:rPr lang="en-US" i="1" dirty="0"/>
              <a:t>Nobody asked but this is </a:t>
            </a:r>
          </a:p>
          <a:p>
            <a:pPr marL="457200" lvl="1" indent="0">
              <a:buNone/>
            </a:pPr>
            <a:r>
              <a:rPr lang="en-US" i="1" dirty="0"/>
              <a:t>how I’d spend the money: </a:t>
            </a:r>
          </a:p>
          <a:p>
            <a:pPr lvl="2"/>
            <a:r>
              <a:rPr lang="en-US" i="1" dirty="0"/>
              <a:t>Plastic regulation/recycling </a:t>
            </a:r>
          </a:p>
          <a:p>
            <a:pPr lvl="2"/>
            <a:r>
              <a:rPr lang="en-US" i="1" dirty="0"/>
              <a:t>Education in climate change</a:t>
            </a:r>
          </a:p>
          <a:p>
            <a:pPr lvl="2"/>
            <a:r>
              <a:rPr lang="en-US" i="1" dirty="0"/>
              <a:t>Universal healthcare</a:t>
            </a:r>
          </a:p>
          <a:p>
            <a:pPr marL="914400" lvl="2"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392" y="2370424"/>
            <a:ext cx="6343462" cy="3261740"/>
          </a:xfrm>
          <a:prstGeom prst="rect">
            <a:avLst/>
          </a:prstGeom>
        </p:spPr>
      </p:pic>
      <p:sp>
        <p:nvSpPr>
          <p:cNvPr id="5" name="TextBox 4"/>
          <p:cNvSpPr txBox="1"/>
          <p:nvPr/>
        </p:nvSpPr>
        <p:spPr>
          <a:xfrm>
            <a:off x="90534" y="6382693"/>
            <a:ext cx="7079810" cy="369332"/>
          </a:xfrm>
          <a:prstGeom prst="rect">
            <a:avLst/>
          </a:prstGeom>
          <a:noFill/>
        </p:spPr>
        <p:txBody>
          <a:bodyPr wrap="square" rtlCol="0">
            <a:spAutoFit/>
          </a:bodyPr>
          <a:lstStyle/>
          <a:p>
            <a:r>
              <a:rPr lang="en-US" i="1" dirty="0"/>
              <a:t>https://www.rff.org/publications/explainers/carbon-pricing-101/</a:t>
            </a:r>
          </a:p>
        </p:txBody>
      </p:sp>
      <p:sp>
        <p:nvSpPr>
          <p:cNvPr id="6" name="TextBox 5"/>
          <p:cNvSpPr txBox="1"/>
          <p:nvPr/>
        </p:nvSpPr>
        <p:spPr>
          <a:xfrm>
            <a:off x="6645998" y="5736362"/>
            <a:ext cx="4707802" cy="646331"/>
          </a:xfrm>
          <a:prstGeom prst="rect">
            <a:avLst/>
          </a:prstGeom>
          <a:noFill/>
        </p:spPr>
        <p:txBody>
          <a:bodyPr wrap="square" rtlCol="0">
            <a:spAutoFit/>
          </a:bodyPr>
          <a:lstStyle/>
          <a:p>
            <a:r>
              <a:rPr lang="en-US" b="1" dirty="0"/>
              <a:t>2018 United States Carbon Dioxide Emissions from Energy Consumption by Sector</a:t>
            </a:r>
          </a:p>
        </p:txBody>
      </p:sp>
    </p:spTree>
    <p:extLst>
      <p:ext uri="{BB962C8B-B14F-4D97-AF65-F5344CB8AC3E}">
        <p14:creationId xmlns:p14="http://schemas.microsoft.com/office/powerpoint/2010/main" val="319169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725" y="0"/>
            <a:ext cx="5418275" cy="5446643"/>
          </a:xfrm>
          <a:prstGeom prst="rect">
            <a:avLst/>
          </a:prstGeom>
        </p:spPr>
      </p:pic>
      <p:sp>
        <p:nvSpPr>
          <p:cNvPr id="3" name="TextBox 2"/>
          <p:cNvSpPr txBox="1"/>
          <p:nvPr/>
        </p:nvSpPr>
        <p:spPr>
          <a:xfrm>
            <a:off x="6839985" y="5696455"/>
            <a:ext cx="5285753" cy="923330"/>
          </a:xfrm>
          <a:prstGeom prst="rect">
            <a:avLst/>
          </a:prstGeom>
          <a:noFill/>
        </p:spPr>
        <p:txBody>
          <a:bodyPr wrap="square" rtlCol="0">
            <a:spAutoFit/>
          </a:bodyPr>
          <a:lstStyle/>
          <a:p>
            <a:r>
              <a:rPr lang="en-US" dirty="0"/>
              <a:t>2015, Japan, worst flood in 60 yrs. Government mobilized 51 helicopters, 6000 rescuers. 100,000 displaced: 23 people missing,. </a:t>
            </a:r>
          </a:p>
        </p:txBody>
      </p:sp>
      <p:sp>
        <p:nvSpPr>
          <p:cNvPr id="4" name="TextBox 3"/>
          <p:cNvSpPr txBox="1"/>
          <p:nvPr/>
        </p:nvSpPr>
        <p:spPr>
          <a:xfrm>
            <a:off x="259039" y="1020417"/>
            <a:ext cx="6506817" cy="1200329"/>
          </a:xfrm>
          <a:prstGeom prst="rect">
            <a:avLst/>
          </a:prstGeom>
          <a:noFill/>
        </p:spPr>
        <p:txBody>
          <a:bodyPr wrap="square" rtlCol="0">
            <a:spAutoFit/>
          </a:bodyPr>
          <a:lstStyle/>
          <a:p>
            <a:r>
              <a:rPr lang="en-US" dirty="0"/>
              <a:t>2011, Japan, 9.1 magnitude earthquake followed by 30-foot wave tsunami damaged 6 nuclear reactors. 1/3 million people displaced:  22,000 deaths and missing</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434" y="2157620"/>
            <a:ext cx="6000750" cy="4000500"/>
          </a:xfrm>
          <a:prstGeom prst="rect">
            <a:avLst/>
          </a:prstGeom>
        </p:spPr>
      </p:pic>
    </p:spTree>
    <p:extLst>
      <p:ext uri="{BB962C8B-B14F-4D97-AF65-F5344CB8AC3E}">
        <p14:creationId xmlns:p14="http://schemas.microsoft.com/office/powerpoint/2010/main" val="563032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8640" y="0"/>
            <a:ext cx="9858041" cy="9459468"/>
          </a:xfrm>
          <a:prstGeom prst="rect">
            <a:avLst/>
          </a:prstGeom>
        </p:spPr>
      </p:pic>
    </p:spTree>
    <p:extLst>
      <p:ext uri="{BB962C8B-B14F-4D97-AF65-F5344CB8AC3E}">
        <p14:creationId xmlns:p14="http://schemas.microsoft.com/office/powerpoint/2010/main" val="2932803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8030" y="268224"/>
            <a:ext cx="10189028" cy="6339839"/>
          </a:xfrm>
          <a:prstGeom prst="rect">
            <a:avLst/>
          </a:prstGeom>
        </p:spPr>
      </p:pic>
      <p:sp>
        <p:nvSpPr>
          <p:cNvPr id="5" name="TextBox 4"/>
          <p:cNvSpPr txBox="1"/>
          <p:nvPr/>
        </p:nvSpPr>
        <p:spPr>
          <a:xfrm>
            <a:off x="7510272" y="2060293"/>
            <a:ext cx="3636786" cy="646331"/>
          </a:xfrm>
          <a:prstGeom prst="rect">
            <a:avLst/>
          </a:prstGeom>
          <a:noFill/>
        </p:spPr>
        <p:txBody>
          <a:bodyPr wrap="square" rtlCol="0">
            <a:spAutoFit/>
          </a:bodyPr>
          <a:lstStyle/>
          <a:p>
            <a:r>
              <a:rPr lang="en-US" dirty="0">
                <a:solidFill>
                  <a:srgbClr val="FF0000"/>
                </a:solidFill>
              </a:rPr>
              <a:t>Utility takes higher percentage of income in low-income family. </a:t>
            </a:r>
          </a:p>
        </p:txBody>
      </p:sp>
      <p:cxnSp>
        <p:nvCxnSpPr>
          <p:cNvPr id="7" name="Straight Arrow Connector 6"/>
          <p:cNvCxnSpPr>
            <a:cxnSpLocks/>
          </p:cNvCxnSpPr>
          <p:nvPr/>
        </p:nvCxnSpPr>
        <p:spPr>
          <a:xfrm>
            <a:off x="9460992" y="2706624"/>
            <a:ext cx="377952" cy="1609344"/>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cxnSpLocks/>
          </p:cNvCxnSpPr>
          <p:nvPr/>
        </p:nvCxnSpPr>
        <p:spPr>
          <a:xfrm flipH="1">
            <a:off x="3547872" y="2462784"/>
            <a:ext cx="3869177" cy="70713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85726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0"/>
            <a:ext cx="11144250" cy="6858000"/>
          </a:xfrm>
          <a:prstGeom prst="rect">
            <a:avLst/>
          </a:prstGeom>
        </p:spPr>
      </p:pic>
      <p:sp>
        <p:nvSpPr>
          <p:cNvPr id="3" name="TextBox 2"/>
          <p:cNvSpPr txBox="1"/>
          <p:nvPr/>
        </p:nvSpPr>
        <p:spPr>
          <a:xfrm>
            <a:off x="523875" y="76200"/>
            <a:ext cx="5657850" cy="769441"/>
          </a:xfrm>
          <a:prstGeom prst="rect">
            <a:avLst/>
          </a:prstGeom>
          <a:noFill/>
        </p:spPr>
        <p:txBody>
          <a:bodyPr wrap="square" rtlCol="0">
            <a:spAutoFit/>
          </a:bodyPr>
          <a:lstStyle/>
          <a:p>
            <a:r>
              <a:rPr lang="en-US" sz="4400" dirty="0">
                <a:solidFill>
                  <a:srgbClr val="00B050"/>
                </a:solidFill>
              </a:rPr>
              <a:t>Carbon Cap-and-Trade</a:t>
            </a:r>
          </a:p>
        </p:txBody>
      </p:sp>
    </p:spTree>
    <p:extLst>
      <p:ext uri="{BB962C8B-B14F-4D97-AF65-F5344CB8AC3E}">
        <p14:creationId xmlns:p14="http://schemas.microsoft.com/office/powerpoint/2010/main" val="2292069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0000" y="681038"/>
            <a:ext cx="8382000" cy="5703552"/>
          </a:xfrm>
          <a:prstGeom prst="rect">
            <a:avLst/>
          </a:prstGeom>
        </p:spPr>
      </p:pic>
      <p:sp>
        <p:nvSpPr>
          <p:cNvPr id="5" name="Text Placeholder 4"/>
          <p:cNvSpPr>
            <a:spLocks noGrp="1"/>
          </p:cNvSpPr>
          <p:nvPr>
            <p:ph type="body" sz="half" idx="4294967295"/>
          </p:nvPr>
        </p:nvSpPr>
        <p:spPr>
          <a:xfrm>
            <a:off x="-1" y="681038"/>
            <a:ext cx="3810001" cy="3729261"/>
          </a:xfrm>
        </p:spPr>
        <p:txBody>
          <a:bodyPr>
            <a:normAutofit fontScale="62500" lnSpcReduction="20000"/>
          </a:bodyPr>
          <a:lstStyle/>
          <a:p>
            <a:r>
              <a:rPr lang="en-US" dirty="0"/>
              <a:t>11 states</a:t>
            </a:r>
          </a:p>
          <a:p>
            <a:r>
              <a:rPr lang="en-US" dirty="0"/>
              <a:t>Initial 2009 cap higher than emission b/c projected CO2 inc</a:t>
            </a:r>
          </a:p>
          <a:p>
            <a:r>
              <a:rPr lang="en-US" dirty="0">
                <a:solidFill>
                  <a:srgbClr val="FF0000"/>
                </a:solidFill>
              </a:rPr>
              <a:t>CO2 emissions down 50%</a:t>
            </a:r>
          </a:p>
          <a:p>
            <a:r>
              <a:rPr lang="en-US" dirty="0"/>
              <a:t>Net benefit: $4.7 billion, 40,000 jobs-years from 2009-2017</a:t>
            </a:r>
          </a:p>
          <a:p>
            <a:r>
              <a:rPr lang="en-US" dirty="0"/>
              <a:t>Funding: 50% energy efficiency, </a:t>
            </a:r>
            <a:r>
              <a:rPr lang="en-US" dirty="0">
                <a:solidFill>
                  <a:srgbClr val="FF0000"/>
                </a:solidFill>
              </a:rPr>
              <a:t>19% bill assistance</a:t>
            </a:r>
            <a:r>
              <a:rPr lang="en-US" dirty="0"/>
              <a:t>, 4% renewable energy</a:t>
            </a:r>
          </a:p>
          <a:p>
            <a:r>
              <a:rPr lang="en-US" dirty="0"/>
              <a:t>Health economic benefit of $5.7 billion</a:t>
            </a:r>
          </a:p>
          <a:p>
            <a:pPr lvl="1"/>
            <a:r>
              <a:rPr lang="en-US" dirty="0"/>
              <a:t>Hundreds lives save</a:t>
            </a:r>
          </a:p>
          <a:p>
            <a:pPr lvl="1"/>
            <a:r>
              <a:rPr lang="en-US" dirty="0"/>
              <a:t>Thousands fewer asthma hospitalization</a:t>
            </a:r>
          </a:p>
          <a:p>
            <a:pPr lvl="1"/>
            <a:r>
              <a:rPr lang="en-US" dirty="0"/>
              <a:t>Lower rate pregnancy complications</a:t>
            </a:r>
          </a:p>
          <a:p>
            <a:pPr marL="0" indent="0">
              <a:buNone/>
            </a:pPr>
            <a:endParaRPr lang="en-US" dirty="0"/>
          </a:p>
        </p:txBody>
      </p:sp>
      <p:sp>
        <p:nvSpPr>
          <p:cNvPr id="6" name="TextBox 5"/>
          <p:cNvSpPr txBox="1"/>
          <p:nvPr/>
        </p:nvSpPr>
        <p:spPr>
          <a:xfrm>
            <a:off x="0" y="6488668"/>
            <a:ext cx="4350328" cy="369332"/>
          </a:xfrm>
          <a:prstGeom prst="rect">
            <a:avLst/>
          </a:prstGeom>
          <a:noFill/>
        </p:spPr>
        <p:txBody>
          <a:bodyPr wrap="square" rtlCol="0">
            <a:spAutoFit/>
          </a:bodyPr>
          <a:lstStyle/>
          <a:p>
            <a:r>
              <a:rPr lang="en-US" i="1" dirty="0"/>
              <a:t>RGGI: Congressional Research Service 2018</a:t>
            </a:r>
          </a:p>
        </p:txBody>
      </p:sp>
      <p:pic>
        <p:nvPicPr>
          <p:cNvPr id="7" name="Picture 6"/>
          <p:cNvPicPr>
            <a:picLocks noChangeAspect="1"/>
          </p:cNvPicPr>
          <p:nvPr/>
        </p:nvPicPr>
        <p:blipFill>
          <a:blip r:embed="rId4"/>
          <a:stretch>
            <a:fillRect/>
          </a:stretch>
        </p:blipFill>
        <p:spPr>
          <a:xfrm>
            <a:off x="891021" y="4514377"/>
            <a:ext cx="2027959" cy="1952539"/>
          </a:xfrm>
          <a:prstGeom prst="rect">
            <a:avLst/>
          </a:prstGeom>
        </p:spPr>
      </p:pic>
    </p:spTree>
    <p:extLst>
      <p:ext uri="{BB962C8B-B14F-4D97-AF65-F5344CB8AC3E}">
        <p14:creationId xmlns:p14="http://schemas.microsoft.com/office/powerpoint/2010/main" val="409510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6931" y="1025237"/>
            <a:ext cx="9986438" cy="5430981"/>
          </a:xfrm>
          <a:prstGeom prst="rect">
            <a:avLst/>
          </a:prstGeom>
        </p:spPr>
      </p:pic>
      <p:sp>
        <p:nvSpPr>
          <p:cNvPr id="3" name="TextBox 2"/>
          <p:cNvSpPr txBox="1"/>
          <p:nvPr/>
        </p:nvSpPr>
        <p:spPr>
          <a:xfrm>
            <a:off x="1801091" y="332509"/>
            <a:ext cx="9282545" cy="584775"/>
          </a:xfrm>
          <a:prstGeom prst="rect">
            <a:avLst/>
          </a:prstGeom>
          <a:noFill/>
        </p:spPr>
        <p:txBody>
          <a:bodyPr wrap="square" rtlCol="0">
            <a:spAutoFit/>
          </a:bodyPr>
          <a:lstStyle/>
          <a:p>
            <a:r>
              <a:rPr lang="en-US" sz="3200" dirty="0"/>
              <a:t>RGGI States Electricity Generation by Energy Source</a:t>
            </a:r>
          </a:p>
        </p:txBody>
      </p:sp>
    </p:spTree>
    <p:extLst>
      <p:ext uri="{BB962C8B-B14F-4D97-AF65-F5344CB8AC3E}">
        <p14:creationId xmlns:p14="http://schemas.microsoft.com/office/powerpoint/2010/main" val="3023667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p>
        </p:txBody>
      </p:sp>
      <p:sp>
        <p:nvSpPr>
          <p:cNvPr id="3" name="Content Placeholder 2"/>
          <p:cNvSpPr>
            <a:spLocks noGrp="1"/>
          </p:cNvSpPr>
          <p:nvPr>
            <p:ph idx="1"/>
          </p:nvPr>
        </p:nvSpPr>
        <p:spPr/>
        <p:txBody>
          <a:bodyPr/>
          <a:lstStyle/>
          <a:p>
            <a:r>
              <a:rPr lang="en-US" dirty="0"/>
              <a:t>Climate change can make a bad situation so much worse for the vulnerable population</a:t>
            </a:r>
          </a:p>
          <a:p>
            <a:r>
              <a:rPr lang="en-US" dirty="0"/>
              <a:t>Susceptibility for each individual/population is unique, complex, compounded </a:t>
            </a:r>
          </a:p>
          <a:p>
            <a:r>
              <a:rPr lang="en-US" dirty="0"/>
              <a:t>Carbon tax brings cost to pollution—done right—can help vulnerable population</a:t>
            </a:r>
          </a:p>
        </p:txBody>
      </p:sp>
    </p:spTree>
    <p:extLst>
      <p:ext uri="{BB962C8B-B14F-4D97-AF65-F5344CB8AC3E}">
        <p14:creationId xmlns:p14="http://schemas.microsoft.com/office/powerpoint/2010/main" val="4261654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https://health2016.globalchange.gov/low/ClimateHealth2016_FullReport_small.pdf</a:t>
            </a:r>
          </a:p>
        </p:txBody>
      </p:sp>
    </p:spTree>
    <p:extLst>
      <p:ext uri="{BB962C8B-B14F-4D97-AF65-F5344CB8AC3E}">
        <p14:creationId xmlns:p14="http://schemas.microsoft.com/office/powerpoint/2010/main" val="2359937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Resilience</a:t>
            </a:r>
          </a:p>
        </p:txBody>
      </p:sp>
      <p:sp>
        <p:nvSpPr>
          <p:cNvPr id="3" name="Content Placeholder 2"/>
          <p:cNvSpPr>
            <a:spLocks noGrp="1"/>
          </p:cNvSpPr>
          <p:nvPr>
            <p:ph idx="1"/>
          </p:nvPr>
        </p:nvSpPr>
        <p:spPr/>
        <p:txBody>
          <a:bodyPr/>
          <a:lstStyle/>
          <a:p>
            <a:r>
              <a:rPr lang="en-US" dirty="0"/>
              <a:t>Mitig Adapt </a:t>
            </a:r>
            <a:r>
              <a:rPr lang="en-US" dirty="0" err="1"/>
              <a:t>Strateg</a:t>
            </a:r>
            <a:r>
              <a:rPr lang="en-US" dirty="0"/>
              <a:t> Glob Change (2017) 22:1249–1279</a:t>
            </a:r>
          </a:p>
        </p:txBody>
      </p:sp>
    </p:spTree>
    <p:extLst>
      <p:ext uri="{BB962C8B-B14F-4D97-AF65-F5344CB8AC3E}">
        <p14:creationId xmlns:p14="http://schemas.microsoft.com/office/powerpoint/2010/main" val="719528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population</a:t>
            </a:r>
          </a:p>
        </p:txBody>
      </p:sp>
      <p:sp>
        <p:nvSpPr>
          <p:cNvPr id="3" name="Content Placeholder 2"/>
          <p:cNvSpPr>
            <a:spLocks noGrp="1"/>
          </p:cNvSpPr>
          <p:nvPr>
            <p:ph idx="1"/>
          </p:nvPr>
        </p:nvSpPr>
        <p:spPr/>
        <p:txBody>
          <a:bodyPr/>
          <a:lstStyle/>
          <a:p>
            <a:r>
              <a:rPr lang="en-US" dirty="0">
                <a:hlinkClick r:id="rId2"/>
              </a:rPr>
              <a:t>https://health2016.globalchange.gov/low/ClimateHealth2016_FullReport_small.pdf</a:t>
            </a:r>
            <a:r>
              <a:rPr lang="en-US" dirty="0"/>
              <a:t> (p. 247-264)</a:t>
            </a:r>
            <a:endParaRPr lang="en-US" dirty="0">
              <a:hlinkClick r:id="rId3"/>
            </a:endParaRPr>
          </a:p>
          <a:p>
            <a:r>
              <a:rPr lang="en-US" dirty="0">
                <a:hlinkClick r:id="rId3"/>
              </a:rPr>
              <a:t>https://www.nytimes.com/2021/02/13/opinion/sunday/working-class-dignity.html?referringSource=articleShare</a:t>
            </a:r>
            <a:r>
              <a:rPr lang="en-US" dirty="0"/>
              <a:t> (help lumber, eat an owl; NYT opinion piece on homeless)</a:t>
            </a:r>
          </a:p>
        </p:txBody>
      </p:sp>
    </p:spTree>
    <p:extLst>
      <p:ext uri="{BB962C8B-B14F-4D97-AF65-F5344CB8AC3E}">
        <p14:creationId xmlns:p14="http://schemas.microsoft.com/office/powerpoint/2010/main" val="3891876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Elderly</a:t>
            </a:r>
          </a:p>
        </p:txBody>
      </p:sp>
      <p:sp>
        <p:nvSpPr>
          <p:cNvPr id="3" name="Content Placeholder 2"/>
          <p:cNvSpPr>
            <a:spLocks noGrp="1"/>
          </p:cNvSpPr>
          <p:nvPr>
            <p:ph idx="1"/>
          </p:nvPr>
        </p:nvSpPr>
        <p:spPr/>
        <p:txBody>
          <a:bodyPr/>
          <a:lstStyle/>
          <a:p>
            <a:r>
              <a:rPr lang="en-US" dirty="0">
                <a:hlinkClick r:id="rId2"/>
              </a:rPr>
              <a:t>https://agingconnected.org/report/</a:t>
            </a:r>
            <a:endParaRPr lang="en-US" dirty="0"/>
          </a:p>
          <a:p>
            <a:r>
              <a:rPr lang="en-US" dirty="0">
                <a:hlinkClick r:id="rId3"/>
              </a:rPr>
              <a:t>https://www.nytimes.com/2021/02/28/technology/seniors-vaccines-technology.html?action=click&amp;module=Top%20Stories&amp;pgtype=Homepage</a:t>
            </a:r>
            <a:endParaRPr lang="en-US" dirty="0"/>
          </a:p>
          <a:p>
            <a:endParaRPr lang="en-US" dirty="0"/>
          </a:p>
        </p:txBody>
      </p:sp>
    </p:spTree>
    <p:extLst>
      <p:ext uri="{BB962C8B-B14F-4D97-AF65-F5344CB8AC3E}">
        <p14:creationId xmlns:p14="http://schemas.microsoft.com/office/powerpoint/2010/main" val="290443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 </a:t>
            </a:r>
          </a:p>
        </p:txBody>
      </p:sp>
      <p:sp>
        <p:nvSpPr>
          <p:cNvPr id="3" name="Content Placeholder 2"/>
          <p:cNvSpPr>
            <a:spLocks noGrp="1"/>
          </p:cNvSpPr>
          <p:nvPr>
            <p:ph idx="1"/>
          </p:nvPr>
        </p:nvSpPr>
        <p:spPr/>
        <p:txBody>
          <a:bodyPr/>
          <a:lstStyle/>
          <a:p>
            <a:r>
              <a:rPr lang="en-US" dirty="0"/>
              <a:t>Climate change exacerbates inequality</a:t>
            </a:r>
            <a:endParaRPr lang="en-US" dirty="0">
              <a:solidFill>
                <a:srgbClr val="FF0000"/>
              </a:solidFill>
            </a:endParaRPr>
          </a:p>
          <a:p>
            <a:r>
              <a:rPr lang="en-US" dirty="0"/>
              <a:t>Complexity of “vulnerability”</a:t>
            </a:r>
          </a:p>
          <a:p>
            <a:r>
              <a:rPr lang="en-US" dirty="0"/>
              <a:t>Community response </a:t>
            </a:r>
          </a:p>
          <a:p>
            <a:r>
              <a:rPr lang="en-US" dirty="0"/>
              <a:t>Government policy that helps Earth and vulnerable population</a:t>
            </a:r>
            <a:endParaRPr lang="en-US" dirty="0">
              <a:solidFill>
                <a:srgbClr val="FF0000"/>
              </a:solidFill>
            </a:endParaRPr>
          </a:p>
          <a:p>
            <a:endParaRPr lang="en-US" dirty="0"/>
          </a:p>
        </p:txBody>
      </p:sp>
    </p:spTree>
    <p:extLst>
      <p:ext uri="{BB962C8B-B14F-4D97-AF65-F5344CB8AC3E}">
        <p14:creationId xmlns:p14="http://schemas.microsoft.com/office/powerpoint/2010/main" val="2523143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Maternal-fetal Virus Transmission</a:t>
            </a:r>
          </a:p>
        </p:txBody>
      </p:sp>
      <p:sp>
        <p:nvSpPr>
          <p:cNvPr id="3" name="Content Placeholder 2"/>
          <p:cNvSpPr>
            <a:spLocks noGrp="1"/>
          </p:cNvSpPr>
          <p:nvPr>
            <p:ph idx="1"/>
          </p:nvPr>
        </p:nvSpPr>
        <p:spPr/>
        <p:txBody>
          <a:bodyPr/>
          <a:lstStyle/>
          <a:p>
            <a:r>
              <a:rPr lang="en-US" dirty="0">
                <a:hlinkClick r:id="rId2"/>
              </a:rPr>
              <a:t>https://www.cdc.gov/pregnancy/zika/data/index.html</a:t>
            </a:r>
            <a:endParaRPr lang="en-US" dirty="0"/>
          </a:p>
          <a:p>
            <a:r>
              <a:rPr lang="en-US" dirty="0">
                <a:hlinkClick r:id="rId3"/>
              </a:rPr>
              <a:t>https://www.ncbi.nlm.nih.gov/pmc/articles/PMC5214529/#R64</a:t>
            </a:r>
            <a:endParaRPr lang="en-US" dirty="0"/>
          </a:p>
          <a:p>
            <a:r>
              <a:rPr lang="en-US" dirty="0">
                <a:solidFill>
                  <a:srgbClr val="FF0000"/>
                </a:solidFill>
                <a:hlinkClick r:id="rId4"/>
              </a:rPr>
              <a:t>https://www.ncbi.nlm.nih.gov/pmc/articles/PMC7469740/</a:t>
            </a:r>
            <a:endParaRPr lang="en-US" dirty="0">
              <a:solidFill>
                <a:srgbClr val="FF0000"/>
              </a:solidFill>
            </a:endParaRPr>
          </a:p>
          <a:p>
            <a:endParaRPr lang="en-US" dirty="0"/>
          </a:p>
        </p:txBody>
      </p:sp>
    </p:spTree>
    <p:extLst>
      <p:ext uri="{BB962C8B-B14F-4D97-AF65-F5344CB8AC3E}">
        <p14:creationId xmlns:p14="http://schemas.microsoft.com/office/powerpoint/2010/main" val="236927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315713" y="6027003"/>
            <a:ext cx="2731007" cy="830997"/>
          </a:xfrm>
          <a:prstGeom prst="rect">
            <a:avLst/>
          </a:prstGeom>
          <a:solidFill>
            <a:schemeClr val="bg1"/>
          </a:solidFill>
        </p:spPr>
        <p:txBody>
          <a:bodyPr wrap="square" rtlCol="0">
            <a:spAutoFit/>
          </a:bodyPr>
          <a:lstStyle/>
          <a:p>
            <a:r>
              <a:rPr lang="en-US" sz="4800" dirty="0">
                <a:solidFill>
                  <a:srgbClr val="C00000"/>
                </a:solidFill>
              </a:rPr>
              <a:t>Inequality</a:t>
            </a:r>
          </a:p>
        </p:txBody>
      </p:sp>
    </p:spTree>
    <p:extLst>
      <p:ext uri="{BB962C8B-B14F-4D97-AF65-F5344CB8AC3E}">
        <p14:creationId xmlns:p14="http://schemas.microsoft.com/office/powerpoint/2010/main" val="253148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Climate Change Worsens Social/Health Inequality</a:t>
            </a:r>
          </a:p>
        </p:txBody>
      </p:sp>
      <p:sp>
        <p:nvSpPr>
          <p:cNvPr id="3" name="Content Placeholder 2"/>
          <p:cNvSpPr>
            <a:spLocks noGrp="1"/>
          </p:cNvSpPr>
          <p:nvPr>
            <p:ph idx="1"/>
          </p:nvPr>
        </p:nvSpPr>
        <p:spPr/>
        <p:txBody>
          <a:bodyPr>
            <a:normAutofit/>
          </a:bodyPr>
          <a:lstStyle/>
          <a:p>
            <a:r>
              <a:rPr lang="en-US" dirty="0"/>
              <a:t>Inequality among nations has narrowed in past 50 yrs </a:t>
            </a:r>
          </a:p>
          <a:p>
            <a:r>
              <a:rPr lang="en-US" dirty="0"/>
              <a:t>Climate change dampened per capita incomes in the world’s poorest countries up to 30% (India, Nigeria). </a:t>
            </a:r>
          </a:p>
          <a:p>
            <a:pPr lvl="1"/>
            <a:r>
              <a:rPr lang="en-US" dirty="0"/>
              <a:t>Developing countries are disproportionately in tropics</a:t>
            </a:r>
          </a:p>
          <a:p>
            <a:pPr lvl="1"/>
            <a:r>
              <a:rPr lang="en-US" dirty="0"/>
              <a:t>Heat increase devastates crops, labor, health</a:t>
            </a:r>
          </a:p>
          <a:p>
            <a:r>
              <a:rPr lang="en-US" dirty="0"/>
              <a:t>Norway, big oil/gas producer, is 34% richer</a:t>
            </a:r>
          </a:p>
          <a:p>
            <a:r>
              <a:rPr lang="en-US" dirty="0"/>
              <a:t>The young</a:t>
            </a:r>
          </a:p>
          <a:p>
            <a:pPr lvl="1"/>
            <a:r>
              <a:rPr lang="en-US" dirty="0"/>
              <a:t>Climate model predicts </a:t>
            </a:r>
            <a:r>
              <a:rPr lang="en-US" dirty="0">
                <a:solidFill>
                  <a:srgbClr val="FF0000"/>
                </a:solidFill>
              </a:rPr>
              <a:t>88%</a:t>
            </a:r>
            <a:r>
              <a:rPr lang="en-US" dirty="0"/>
              <a:t> climate change burden born by children under age 5</a:t>
            </a:r>
          </a:p>
          <a:p>
            <a:pPr lvl="1"/>
            <a:endParaRPr lang="en-US" dirty="0"/>
          </a:p>
          <a:p>
            <a:pPr marL="0" indent="0">
              <a:buNone/>
            </a:pPr>
            <a:endParaRPr lang="en-US" dirty="0"/>
          </a:p>
          <a:p>
            <a:endParaRPr lang="en-US" dirty="0"/>
          </a:p>
        </p:txBody>
      </p:sp>
      <p:sp>
        <p:nvSpPr>
          <p:cNvPr id="4" name="TextBox 3"/>
          <p:cNvSpPr txBox="1"/>
          <p:nvPr/>
        </p:nvSpPr>
        <p:spPr>
          <a:xfrm>
            <a:off x="0" y="6488668"/>
            <a:ext cx="8756073" cy="369332"/>
          </a:xfrm>
          <a:prstGeom prst="rect">
            <a:avLst/>
          </a:prstGeom>
          <a:noFill/>
        </p:spPr>
        <p:txBody>
          <a:bodyPr wrap="square" rtlCol="0">
            <a:spAutoFit/>
          </a:bodyPr>
          <a:lstStyle/>
          <a:p>
            <a:r>
              <a:rPr lang="en-US" i="1" dirty="0"/>
              <a:t>https://www.nytimes.com/2019/04/22/climate/climate-change-global-wealth-gap.html</a:t>
            </a:r>
          </a:p>
        </p:txBody>
      </p:sp>
    </p:spTree>
    <p:extLst>
      <p:ext uri="{BB962C8B-B14F-4D97-AF65-F5344CB8AC3E}">
        <p14:creationId xmlns:p14="http://schemas.microsoft.com/office/powerpoint/2010/main" val="82826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92968" cy="1325563"/>
          </a:xfrm>
        </p:spPr>
        <p:txBody>
          <a:bodyPr>
            <a:normAutofit/>
          </a:bodyPr>
          <a:lstStyle/>
          <a:p>
            <a:r>
              <a:rPr lang="en-US" sz="4000" b="1" dirty="0"/>
              <a:t>Climate change worsens health/economic inequality</a:t>
            </a:r>
          </a:p>
        </p:txBody>
      </p:sp>
      <p:sp>
        <p:nvSpPr>
          <p:cNvPr id="3" name="Content Placeholder 2"/>
          <p:cNvSpPr>
            <a:spLocks noGrp="1"/>
          </p:cNvSpPr>
          <p:nvPr>
            <p:ph idx="1"/>
          </p:nvPr>
        </p:nvSpPr>
        <p:spPr/>
        <p:txBody>
          <a:bodyPr/>
          <a:lstStyle/>
          <a:p>
            <a:r>
              <a:rPr lang="en-US" dirty="0"/>
              <a:t>In poverty, wealth concentrated in material forms, such as housing or livestock </a:t>
            </a:r>
          </a:p>
          <a:p>
            <a:pPr lvl="1"/>
            <a:r>
              <a:rPr lang="en-US" dirty="0"/>
              <a:t>Assets are more fragile. </a:t>
            </a:r>
          </a:p>
          <a:p>
            <a:r>
              <a:rPr lang="en-US" dirty="0"/>
              <a:t>Livelihoods, agriculture and fishing, are climate-sensitive</a:t>
            </a:r>
          </a:p>
          <a:p>
            <a:pPr lvl="1"/>
            <a:r>
              <a:rPr lang="en-US" dirty="0"/>
              <a:t>Prone to environmental damage </a:t>
            </a:r>
          </a:p>
          <a:p>
            <a:pPr lvl="1"/>
            <a:r>
              <a:rPr lang="en-US" dirty="0"/>
              <a:t>The erosion of natural assets forces them to shift</a:t>
            </a:r>
          </a:p>
          <a:p>
            <a:pPr lvl="2"/>
            <a:r>
              <a:rPr lang="en-US" dirty="0"/>
              <a:t>From crop to hybrid crop-livestock agriculture</a:t>
            </a:r>
          </a:p>
          <a:p>
            <a:pPr lvl="2"/>
            <a:r>
              <a:rPr lang="en-US" dirty="0"/>
              <a:t>Wage labor </a:t>
            </a:r>
          </a:p>
          <a:p>
            <a:pPr lvl="2"/>
            <a:r>
              <a:rPr lang="en-US" dirty="0"/>
              <a:t>Alternative income may not be available  </a:t>
            </a:r>
          </a:p>
        </p:txBody>
      </p:sp>
    </p:spTree>
    <p:extLst>
      <p:ext uri="{BB962C8B-B14F-4D97-AF65-F5344CB8AC3E}">
        <p14:creationId xmlns:p14="http://schemas.microsoft.com/office/powerpoint/2010/main" val="298806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67238" y="0"/>
            <a:ext cx="9852485" cy="6858000"/>
          </a:xfrm>
          <a:prstGeom prst="rect">
            <a:avLst/>
          </a:prstGeom>
        </p:spPr>
      </p:pic>
    </p:spTree>
    <p:extLst>
      <p:ext uri="{BB962C8B-B14F-4D97-AF65-F5344CB8AC3E}">
        <p14:creationId xmlns:p14="http://schemas.microsoft.com/office/powerpoint/2010/main" val="153191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5325" y="0"/>
            <a:ext cx="9215737" cy="6899121"/>
          </a:xfrm>
          <a:prstGeom prst="rect">
            <a:avLst/>
          </a:prstGeom>
        </p:spPr>
      </p:pic>
      <p:cxnSp>
        <p:nvCxnSpPr>
          <p:cNvPr id="4" name="Straight Connector 3"/>
          <p:cNvCxnSpPr/>
          <p:nvPr/>
        </p:nvCxnSpPr>
        <p:spPr>
          <a:xfrm flipH="1" flipV="1">
            <a:off x="6495393" y="3972910"/>
            <a:ext cx="110359" cy="204952"/>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509332" y="2514360"/>
            <a:ext cx="1466193" cy="1450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3157605" y="487285"/>
            <a:ext cx="5591175" cy="5924550"/>
          </a:xfrm>
          <a:prstGeom prst="rect">
            <a:avLst/>
          </a:prstGeom>
        </p:spPr>
      </p:pic>
      <p:sp>
        <p:nvSpPr>
          <p:cNvPr id="5" name="TextBox 4"/>
          <p:cNvSpPr txBox="1"/>
          <p:nvPr/>
        </p:nvSpPr>
        <p:spPr>
          <a:xfrm>
            <a:off x="4472189" y="2898011"/>
            <a:ext cx="2962006" cy="1015663"/>
          </a:xfrm>
          <a:prstGeom prst="rect">
            <a:avLst/>
          </a:prstGeom>
          <a:noFill/>
        </p:spPr>
        <p:txBody>
          <a:bodyPr wrap="square" rtlCol="0">
            <a:spAutoFit/>
          </a:bodyPr>
          <a:lstStyle/>
          <a:p>
            <a:r>
              <a:rPr lang="en-US" sz="6000" dirty="0">
                <a:solidFill>
                  <a:srgbClr val="FF0000"/>
                </a:solidFill>
              </a:rPr>
              <a:t>$12,472</a:t>
            </a:r>
          </a:p>
        </p:txBody>
      </p:sp>
    </p:spTree>
    <p:extLst>
      <p:ext uri="{BB962C8B-B14F-4D97-AF65-F5344CB8AC3E}">
        <p14:creationId xmlns:p14="http://schemas.microsoft.com/office/powerpoint/2010/main" val="198666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11224</TotalTime>
  <Words>6710</Words>
  <Application>Microsoft Office PowerPoint</Application>
  <PresentationFormat>Widescreen</PresentationFormat>
  <Paragraphs>401</Paragraphs>
  <Slides>40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vt:lpstr>
      <vt:lpstr>Office Theme</vt:lpstr>
      <vt:lpstr>Climate Change and Vulnerable Populations </vt:lpstr>
      <vt:lpstr>Dry-Run Definition of Vulnerability</vt:lpstr>
      <vt:lpstr>PowerPoint Presentation</vt:lpstr>
      <vt:lpstr>Outline </vt:lpstr>
      <vt:lpstr>PowerPoint Presentation</vt:lpstr>
      <vt:lpstr>Climate Change Worsens Social/Health Inequality</vt:lpstr>
      <vt:lpstr>Climate change worsens health/economic inequality</vt:lpstr>
      <vt:lpstr>PowerPoint Presentation</vt:lpstr>
      <vt:lpstr>PowerPoint Presentation</vt:lpstr>
      <vt:lpstr>Problems at home: Fed stat: For a $400 unexpected charge, 40% US population could not pay it w/o borrowing money or selling something. </vt:lpstr>
      <vt:lpstr>Biological Susceptibility: It’s Complicated </vt:lpstr>
      <vt:lpstr>PowerPoint Presentation</vt:lpstr>
      <vt:lpstr>PowerPoint Presentation</vt:lpstr>
      <vt:lpstr>The Viral Hitchhikers of Aedes Mosquito </vt:lpstr>
      <vt:lpstr>PowerPoint Presentation</vt:lpstr>
      <vt:lpstr>PowerPoint Presentation</vt:lpstr>
      <vt:lpstr>Confirmed Zika Virus Infection During Pregnancy: 5-10 % with Zika-Associated Birth Defects</vt:lpstr>
      <vt:lpstr>Economic Susceptibility Paradox:  Los Dos Laredos</vt:lpstr>
      <vt:lpstr>PowerPoint Presentation</vt:lpstr>
      <vt:lpstr>Emergency First-Responders: See too much, hear too much </vt:lpstr>
      <vt:lpstr>Firefighters Mental Health Crisis In Their Own Words</vt:lpstr>
      <vt:lpstr>PowerPoint Presentation</vt:lpstr>
      <vt:lpstr>Warming Climate and Firefighting </vt:lpstr>
      <vt:lpstr>PowerPoint Presentation</vt:lpstr>
      <vt:lpstr>Regional Adaptation Plans To Build Resilience </vt:lpstr>
      <vt:lpstr>Guideline-Based Climate Adaptation Action</vt:lpstr>
      <vt:lpstr>PowerPoint Presentation</vt:lpstr>
      <vt:lpstr>PowerPoint Presentation</vt:lpstr>
      <vt:lpstr>My Vote: Carbon Sin Tax </vt:lpstr>
      <vt:lpstr>PowerPoint Presentation</vt:lpstr>
      <vt:lpstr>PowerPoint Presentation</vt:lpstr>
      <vt:lpstr>PowerPoint Presentation</vt:lpstr>
      <vt:lpstr>PowerPoint Presentation</vt:lpstr>
      <vt:lpstr>PowerPoint Presentation</vt:lpstr>
      <vt:lpstr>Conclusion</vt:lpstr>
      <vt:lpstr>References</vt:lpstr>
      <vt:lpstr>Resilience</vt:lpstr>
      <vt:lpstr>Vulnerable population</vt:lpstr>
      <vt:lpstr>Elderly</vt:lpstr>
      <vt:lpstr>Maternal-fetal Virus Transmission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Vulnerable populations</dc:title>
  <dc:creator>Diana</dc:creator>
  <cp:lastModifiedBy>Elodie Nonguierma</cp:lastModifiedBy>
  <cp:revision>292</cp:revision>
  <cp:lastPrinted>2021-04-15T15:16:43Z</cp:lastPrinted>
  <dcterms:created xsi:type="dcterms:W3CDTF">2020-10-02T19:06:39Z</dcterms:created>
  <dcterms:modified xsi:type="dcterms:W3CDTF">2021-04-21T21:49:09Z</dcterms:modified>
</cp:coreProperties>
</file>