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03" r:id="rId3"/>
    <p:sldId id="256" r:id="rId4"/>
    <p:sldId id="300" r:id="rId5"/>
    <p:sldId id="302" r:id="rId6"/>
    <p:sldId id="310" r:id="rId7"/>
    <p:sldId id="311" r:id="rId8"/>
    <p:sldId id="299" r:id="rId9"/>
    <p:sldId id="309" r:id="rId10"/>
    <p:sldId id="307" r:id="rId11"/>
    <p:sldId id="314" r:id="rId12"/>
    <p:sldId id="315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00F"/>
    <a:srgbClr val="29487F"/>
    <a:srgbClr val="B01C35"/>
    <a:srgbClr val="FFFD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91644-4EAF-42A8-9B86-1FB5CD739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F5FDBE-DC06-406C-9B92-32C209F02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1BF72-A2C5-45CF-9836-3109E824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B8D7C-29CF-4932-A7BC-B2B55FBA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CEAB5-E3F6-40F6-BE62-89348A593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9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B253-B9D3-48F7-AF57-57ACCBC4D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F1125F-BC92-439E-824D-B23773733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FE7D2-206A-4C2C-92CB-D2BBEE1F6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5B84E-9B5C-4259-ACDD-79E9A1D1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A2E56-81D6-46BD-A61F-E5061CE38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2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3678BB-56A9-47AB-AA9A-D56CCAC31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A2211-0723-4A0D-90F1-5775213E2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9BD35-B30A-4E62-B93C-A0755559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0DE6F-DB1A-42ED-B7C2-CA45B235E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22134-5717-4A0C-94A3-ED4186CE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69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AAF00-45AB-4D0C-B5C3-A8956308E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7B247-F6B6-4304-8979-1FBDC1BC6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E7A1A-1202-4B10-B875-48F7ABFC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BE596-AE6B-4754-996D-BA7015BCF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26A62-93DB-44E8-B021-1DC83967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BA2E4-B127-4F71-8335-7DB4F7788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0358D-FD81-4018-844E-53D417D37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3241-A260-41D6-A7FE-F2317751D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2C7B5-1719-445D-A4A8-C67A7FC5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11C8C-661E-41A8-95AA-9DCE0A82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EBFF-F821-4872-A4D5-6AC9E5220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DE33B-1A6F-466D-93EA-797328050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14BBE-7328-4AA3-B639-8EC1E1D8C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D8BD3-0904-433D-AB37-3E13EF578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30C01-A85C-49C5-B8ED-A2EC49C57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889BD-0909-45C0-A69A-95FF805F3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3B30-E4A6-414A-87D1-29A926CE8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481AA-06F4-4B96-A751-5D15989DA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3D0B2-C144-4C07-BE14-9A18C1266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CE025E-8FD7-4135-AE3D-96E3140FE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22E83-DF73-4F07-B468-CCCED6C6EE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CDA8FA-253D-48AF-B8B9-618E396B3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770D9C-5FB1-4C8E-BAD7-FD9ACBE9A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74E9A-8178-4E71-B951-57E0F6C0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5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5FA51-0552-4040-B23D-1B44009D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D2F5B-8025-4384-BA91-40C023E04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BF0D4-2BBE-4F81-9B5E-F00DE94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1BB5C-7BC8-4796-B89D-932FCFBD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2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4F04A-F7C2-4285-8DBF-44A6C839A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72F25-FA1A-4977-B3E7-EEB7373CD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CC6AA-49E6-4490-BD5A-B3A80015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6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19ED8-6F4F-4E9D-B761-A43CA4F0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0231A-EE59-46C2-91EE-C7BE786DE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3C1E0-F6A3-4582-8918-89FB53998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51D40-E1FA-43B6-A9AD-2D1B9AFF3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DEBA9-4607-42B8-9C9F-4A3F3A03A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1D979-F937-4072-884D-22AE8BEB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6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55E8-648A-425A-896D-96E40F2C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ECB6A5-6FED-4606-B511-66C9FC1D9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D1BF5-3B3F-4D3F-A913-41CECE5B3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A7ACB-56DD-4EE5-822E-08C66D51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DFE57-5683-4B95-AEE3-09406CEAD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831EF-F041-4350-86C5-DB387180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5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9620C8-0B17-4516-9E85-1C81F26B7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05C58-A12A-4560-92CE-CA71BC156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435B-0E43-4AB1-830C-771C57ED6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DEF7F-7897-4805-9B80-24AA0E392EEC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EE76D-ED5B-4ED4-B066-09F87EFEF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5D8B6-09CD-4C39-BEDA-09A6BCDD1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921C5-8F79-4EE4-B93A-02980FB88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0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CloDK8YI8U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C80432-A85F-42FE-8DC1-442187B4E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359"/>
          <a:stretch/>
        </p:blipFill>
        <p:spPr>
          <a:xfrm flipV="1">
            <a:off x="0" y="0"/>
            <a:ext cx="12197863" cy="1244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89EDFF-745A-48C9-84C4-BE9FCE469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" y="511293"/>
            <a:ext cx="12197863" cy="6854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34C3D-C586-43D9-AE13-06D95DD67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44" y="895008"/>
            <a:ext cx="10739511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Room Where It Happens: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800" dirty="0"/>
              <a:t>Economics’ Predictions for Climate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1B42E-5185-4133-A799-A3029556A668}"/>
              </a:ext>
            </a:extLst>
          </p:cNvPr>
          <p:cNvSpPr txBox="1"/>
          <p:nvPr/>
        </p:nvSpPr>
        <p:spPr>
          <a:xfrm>
            <a:off x="7978139" y="5423377"/>
            <a:ext cx="3883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MPHP 441 Climate Change and Health </a:t>
            </a:r>
          </a:p>
          <a:p>
            <a:r>
              <a:rPr lang="en-US" dirty="0">
                <a:solidFill>
                  <a:schemeClr val="bg1"/>
                </a:solidFill>
              </a:rPr>
              <a:t>April 21, 2021</a:t>
            </a:r>
          </a:p>
          <a:p>
            <a:r>
              <a:rPr lang="en-US" dirty="0">
                <a:solidFill>
                  <a:schemeClr val="bg1"/>
                </a:solidFill>
              </a:rPr>
              <a:t>Mark E. Stewart, Ph.D.</a:t>
            </a:r>
          </a:p>
        </p:txBody>
      </p:sp>
    </p:spTree>
    <p:extLst>
      <p:ext uri="{BB962C8B-B14F-4D97-AF65-F5344CB8AC3E}">
        <p14:creationId xmlns:p14="http://schemas.microsoft.com/office/powerpoint/2010/main" val="2076156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Drone Footage of Lake Shore Plant Demolition on Feb. 24, 2017">
            <a:hlinkClick r:id="" action="ppaction://media"/>
            <a:extLst>
              <a:ext uri="{FF2B5EF4-FFF2-40B4-BE49-F238E27FC236}">
                <a16:creationId xmlns:a16="http://schemas.microsoft.com/office/drawing/2014/main" id="{33E16C1D-D28B-4211-847A-EA63480EB6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74" y="0"/>
            <a:ext cx="12138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A09BEBD3-984D-4AE7-A6BF-13030014D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23" y="-678611"/>
            <a:ext cx="8091577" cy="80915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B57AE0-87FD-417F-B2E5-A163CF4AEAC6}"/>
              </a:ext>
            </a:extLst>
          </p:cNvPr>
          <p:cNvSpPr/>
          <p:nvPr/>
        </p:nvSpPr>
        <p:spPr>
          <a:xfrm>
            <a:off x="0" y="0"/>
            <a:ext cx="4156364" cy="68995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26E1C-A23D-4FBF-AE67-641FADB9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43" y="1011035"/>
            <a:ext cx="11349318" cy="9561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Conclusions…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B9B9-C5C4-409C-BD28-E5995400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92" y="3934436"/>
            <a:ext cx="9646414" cy="24254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Economics helps predict the progression of climate change</a:t>
            </a:r>
          </a:p>
          <a:p>
            <a:r>
              <a:rPr lang="en-US" dirty="0">
                <a:solidFill>
                  <a:schemeClr val="bg1"/>
                </a:solidFill>
              </a:rPr>
              <a:t>Government policy can hasten these changes</a:t>
            </a:r>
          </a:p>
        </p:txBody>
      </p:sp>
    </p:spTree>
    <p:extLst>
      <p:ext uri="{BB962C8B-B14F-4D97-AF65-F5344CB8AC3E}">
        <p14:creationId xmlns:p14="http://schemas.microsoft.com/office/powerpoint/2010/main" val="177548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B942973-2ECA-4BF1-A595-3ECBB469034E}"/>
              </a:ext>
            </a:extLst>
          </p:cNvPr>
          <p:cNvGrpSpPr/>
          <p:nvPr/>
        </p:nvGrpSpPr>
        <p:grpSpPr>
          <a:xfrm>
            <a:off x="2862262" y="1504890"/>
            <a:ext cx="6488064" cy="3448110"/>
            <a:chOff x="2862262" y="1504890"/>
            <a:chExt cx="6467475" cy="34481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E92A2F-3ABE-44C7-8033-35EE7F1F1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2262" y="1905000"/>
              <a:ext cx="6467475" cy="3048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0DC7A3-7B9A-422B-A61A-564CD962843B}"/>
                </a:ext>
              </a:extLst>
            </p:cNvPr>
            <p:cNvSpPr txBox="1"/>
            <p:nvPr/>
          </p:nvSpPr>
          <p:spPr>
            <a:xfrm>
              <a:off x="2862262" y="1504890"/>
              <a:ext cx="64674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Ontario ISO   Year 2020 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6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02BD2-11E9-44C7-B1F2-C5C9E2FF5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28" y="0"/>
            <a:ext cx="56769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A81FA-8557-4AA8-9EFB-BA8C61523BA2}"/>
              </a:ext>
            </a:extLst>
          </p:cNvPr>
          <p:cNvSpPr txBox="1"/>
          <p:nvPr/>
        </p:nvSpPr>
        <p:spPr>
          <a:xfrm>
            <a:off x="8312285" y="4558900"/>
            <a:ext cx="425993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IPCC AR5 WG3 chap. 7, p. 539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F3DAD-8FB4-4E3B-A01C-89F189798530}"/>
              </a:ext>
            </a:extLst>
          </p:cNvPr>
          <p:cNvSpPr txBox="1"/>
          <p:nvPr/>
        </p:nvSpPr>
        <p:spPr>
          <a:xfrm>
            <a:off x="8028456" y="357180"/>
            <a:ext cx="2315170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gCO</a:t>
            </a:r>
            <a:r>
              <a:rPr lang="en-US" sz="2000" b="1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eq/kWh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5E7AE-6E9C-46A0-AA2B-344575C7D76B}"/>
              </a:ext>
            </a:extLst>
          </p:cNvPr>
          <p:cNvSpPr txBox="1"/>
          <p:nvPr/>
        </p:nvSpPr>
        <p:spPr>
          <a:xfrm>
            <a:off x="5920024" y="4158790"/>
            <a:ext cx="443026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46BB5C-4C9A-4430-96FC-4096C7CBDC33}"/>
              </a:ext>
            </a:extLst>
          </p:cNvPr>
          <p:cNvSpPr txBox="1"/>
          <p:nvPr/>
        </p:nvSpPr>
        <p:spPr>
          <a:xfrm>
            <a:off x="2025940" y="4158790"/>
            <a:ext cx="1231587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Wind:  1X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F56E4C-ABF3-44C5-818C-5F9E11DF630E}"/>
              </a:ext>
            </a:extLst>
          </p:cNvPr>
          <p:cNvSpPr txBox="1"/>
          <p:nvPr/>
        </p:nvSpPr>
        <p:spPr>
          <a:xfrm>
            <a:off x="1350628" y="271891"/>
            <a:ext cx="1939255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Coal:  50X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92AAC1-76C5-4E9B-B7CF-E507C065F27C}"/>
              </a:ext>
            </a:extLst>
          </p:cNvPr>
          <p:cNvSpPr txBox="1"/>
          <p:nvPr/>
        </p:nvSpPr>
        <p:spPr>
          <a:xfrm>
            <a:off x="1434517" y="943892"/>
            <a:ext cx="1855366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Gas:  25X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676960-6C57-4F1A-B0EF-48F0CE6FCA68}"/>
              </a:ext>
            </a:extLst>
          </p:cNvPr>
          <p:cNvSpPr txBox="1"/>
          <p:nvPr/>
        </p:nvSpPr>
        <p:spPr>
          <a:xfrm>
            <a:off x="7392291" y="1033892"/>
            <a:ext cx="700288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9369C1-B5B9-47EF-95A1-4404E009D7A3}"/>
              </a:ext>
            </a:extLst>
          </p:cNvPr>
          <p:cNvSpPr txBox="1"/>
          <p:nvPr/>
        </p:nvSpPr>
        <p:spPr>
          <a:xfrm>
            <a:off x="6141537" y="3627487"/>
            <a:ext cx="443026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796981-6B94-49B3-820F-137E066E7A88}"/>
              </a:ext>
            </a:extLst>
          </p:cNvPr>
          <p:cNvSpPr txBox="1"/>
          <p:nvPr/>
        </p:nvSpPr>
        <p:spPr>
          <a:xfrm>
            <a:off x="1723937" y="3665237"/>
            <a:ext cx="1565946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PV:  3X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8E2ECA-1DCA-4129-924E-6607DF91B2B9}"/>
              </a:ext>
            </a:extLst>
          </p:cNvPr>
          <p:cNvSpPr txBox="1"/>
          <p:nvPr/>
        </p:nvSpPr>
        <p:spPr>
          <a:xfrm>
            <a:off x="1799440" y="2843117"/>
            <a:ext cx="1456492" cy="400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Nuclear:  1X</a:t>
            </a:r>
          </a:p>
        </p:txBody>
      </p:sp>
    </p:spTree>
    <p:extLst>
      <p:ext uri="{BB962C8B-B14F-4D97-AF65-F5344CB8AC3E}">
        <p14:creationId xmlns:p14="http://schemas.microsoft.com/office/powerpoint/2010/main" val="90202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A09BEBD3-984D-4AE7-A6BF-13030014D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23" y="-678611"/>
            <a:ext cx="8091577" cy="80915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B57AE0-87FD-417F-B2E5-A163CF4AEAC6}"/>
              </a:ext>
            </a:extLst>
          </p:cNvPr>
          <p:cNvSpPr/>
          <p:nvPr/>
        </p:nvSpPr>
        <p:spPr>
          <a:xfrm>
            <a:off x="0" y="0"/>
            <a:ext cx="4156364" cy="68995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26E1C-A23D-4FBF-AE67-641FADB9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76" y="392048"/>
            <a:ext cx="11349318" cy="9561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Three People Walk into a Room…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B9B9-C5C4-409C-BD28-E5995400E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92" y="1131147"/>
            <a:ext cx="9646414" cy="52287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Who? Electric company president, a US senator, and a scientist</a:t>
            </a:r>
          </a:p>
          <a:p>
            <a:r>
              <a:rPr lang="en-US" dirty="0">
                <a:solidFill>
                  <a:schemeClr val="bg1"/>
                </a:solidFill>
              </a:rPr>
              <a:t>What? Committing to a new electric power plant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 plant built now, will likely be running in 2040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Can they consider wind power? Solar power?</a:t>
            </a:r>
          </a:p>
          <a:p>
            <a:r>
              <a:rPr lang="en-US" dirty="0">
                <a:solidFill>
                  <a:schemeClr val="bg1"/>
                </a:solidFill>
              </a:rPr>
              <a:t>Why not keep existing plants?</a:t>
            </a:r>
          </a:p>
          <a:p>
            <a:r>
              <a:rPr lang="en-US" dirty="0">
                <a:solidFill>
                  <a:schemeClr val="bg1"/>
                </a:solidFill>
              </a:rPr>
              <a:t>What will government subsidize or tax?</a:t>
            </a:r>
          </a:p>
          <a:p>
            <a:r>
              <a:rPr lang="en-US" dirty="0">
                <a:solidFill>
                  <a:schemeClr val="bg1"/>
                </a:solidFill>
              </a:rPr>
              <a:t>Risks? Technology, government policy, …</a:t>
            </a:r>
          </a:p>
          <a:p>
            <a:r>
              <a:rPr lang="en-US" dirty="0">
                <a:solidFill>
                  <a:schemeClr val="bg1"/>
                </a:solidFill>
              </a:rPr>
              <a:t>Secret Sauce: LCOE Levelized Cost of Energy,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Estimate of life cycle cost of electricity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Cost of equipment, capital, operation &amp; maintenance, fuel…</a:t>
            </a:r>
          </a:p>
        </p:txBody>
      </p:sp>
    </p:spTree>
    <p:extLst>
      <p:ext uri="{BB962C8B-B14F-4D97-AF65-F5344CB8AC3E}">
        <p14:creationId xmlns:p14="http://schemas.microsoft.com/office/powerpoint/2010/main" val="407643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C0DAC-45A9-48E1-8BF2-0662E17ED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61" y="-172205"/>
            <a:ext cx="11452695" cy="720240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542C2FC-128A-4673-B43B-A88800AD1039}"/>
              </a:ext>
            </a:extLst>
          </p:cNvPr>
          <p:cNvGrpSpPr/>
          <p:nvPr/>
        </p:nvGrpSpPr>
        <p:grpSpPr>
          <a:xfrm>
            <a:off x="928469" y="993371"/>
            <a:ext cx="10381957" cy="5587963"/>
            <a:chOff x="928469" y="993371"/>
            <a:chExt cx="10381957" cy="55879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B63064-7264-4ACA-9F28-0D45E07EA82B}"/>
                </a:ext>
              </a:extLst>
            </p:cNvPr>
            <p:cNvSpPr/>
            <p:nvPr/>
          </p:nvSpPr>
          <p:spPr>
            <a:xfrm>
              <a:off x="2253011" y="993371"/>
              <a:ext cx="8804195" cy="965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FC7781-08BF-4D9F-98EB-061C719A1ED7}"/>
                </a:ext>
              </a:extLst>
            </p:cNvPr>
            <p:cNvSpPr/>
            <p:nvPr/>
          </p:nvSpPr>
          <p:spPr>
            <a:xfrm>
              <a:off x="2253011" y="2583480"/>
              <a:ext cx="8804195" cy="29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8686CC-2B4A-4124-B84A-3D9BB34ED018}"/>
                </a:ext>
              </a:extLst>
            </p:cNvPr>
            <p:cNvSpPr/>
            <p:nvPr/>
          </p:nvSpPr>
          <p:spPr>
            <a:xfrm>
              <a:off x="928469" y="5176312"/>
              <a:ext cx="10381957" cy="1405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6FEEB11-33F4-4267-BCDA-797131849537}"/>
                </a:ext>
              </a:extLst>
            </p:cNvPr>
            <p:cNvGrpSpPr/>
            <p:nvPr/>
          </p:nvGrpSpPr>
          <p:grpSpPr>
            <a:xfrm>
              <a:off x="2756267" y="2595541"/>
              <a:ext cx="8199668" cy="261610"/>
              <a:chOff x="2756267" y="2582070"/>
              <a:chExt cx="8199668" cy="2616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FC6A9A0-1A54-4C36-B9C6-34DF315940DE}"/>
                  </a:ext>
                </a:extLst>
              </p:cNvPr>
              <p:cNvSpPr/>
              <p:nvPr/>
            </p:nvSpPr>
            <p:spPr>
              <a:xfrm>
                <a:off x="4194937" y="2618072"/>
                <a:ext cx="6760998" cy="22028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>
                  <a:solidFill>
                    <a:srgbClr val="F1B00F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863E4FE-84B3-43E4-8CCD-6A81CDEB3D0A}"/>
                  </a:ext>
                </a:extLst>
              </p:cNvPr>
              <p:cNvSpPr/>
              <p:nvPr/>
            </p:nvSpPr>
            <p:spPr>
              <a:xfrm>
                <a:off x="5138228" y="2647771"/>
                <a:ext cx="712721" cy="16927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37812D-5DD3-4644-8AE1-65A42666D5AC}"/>
                  </a:ext>
                </a:extLst>
              </p:cNvPr>
              <p:cNvSpPr txBox="1"/>
              <p:nvPr/>
            </p:nvSpPr>
            <p:spPr>
              <a:xfrm>
                <a:off x="4882634" y="2636215"/>
                <a:ext cx="470763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$38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3AAD738-D23A-4D6F-9FE1-9415CCD1D90C}"/>
                  </a:ext>
                </a:extLst>
              </p:cNvPr>
              <p:cNvSpPr txBox="1"/>
              <p:nvPr/>
            </p:nvSpPr>
            <p:spPr>
              <a:xfrm>
                <a:off x="5892728" y="2643948"/>
                <a:ext cx="470763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$65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C454D5A-B72C-47EB-925A-94EE60BF3C46}"/>
                  </a:ext>
                </a:extLst>
              </p:cNvPr>
              <p:cNvSpPr txBox="1"/>
              <p:nvPr/>
            </p:nvSpPr>
            <p:spPr>
              <a:xfrm flipH="1">
                <a:off x="2756267" y="2582070"/>
                <a:ext cx="142643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Hydroelectric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B633511-9469-441B-8D29-E63F2D835D59}"/>
                </a:ext>
              </a:extLst>
            </p:cNvPr>
            <p:cNvSpPr/>
            <p:nvPr/>
          </p:nvSpPr>
          <p:spPr>
            <a:xfrm>
              <a:off x="2313132" y="2889779"/>
              <a:ext cx="8804195" cy="29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5C185E6-690D-4271-8861-7E2F8A4F5F18}"/>
                </a:ext>
              </a:extLst>
            </p:cNvPr>
            <p:cNvSpPr/>
            <p:nvPr/>
          </p:nvSpPr>
          <p:spPr>
            <a:xfrm>
              <a:off x="2459338" y="3455545"/>
              <a:ext cx="8804195" cy="29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EA81FA-8557-4AA8-9EFB-BA8C61523BA2}"/>
              </a:ext>
            </a:extLst>
          </p:cNvPr>
          <p:cNvSpPr txBox="1"/>
          <p:nvPr/>
        </p:nvSpPr>
        <p:spPr>
          <a:xfrm>
            <a:off x="7003603" y="6236465"/>
            <a:ext cx="425993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Lazard Levelized Cost of Energy V14.0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30A5A-F770-4BC0-9D3E-5534561A46EB}"/>
              </a:ext>
            </a:extLst>
          </p:cNvPr>
          <p:cNvSpPr txBox="1"/>
          <p:nvPr/>
        </p:nvSpPr>
        <p:spPr>
          <a:xfrm>
            <a:off x="3429007" y="4993993"/>
            <a:ext cx="37397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rate 4.79¢/kWh $48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345E7-C2E8-4D79-B01B-6013D56AFDE7}"/>
              </a:ext>
            </a:extLst>
          </p:cNvPr>
          <p:cNvSpPr txBox="1"/>
          <p:nvPr/>
        </p:nvSpPr>
        <p:spPr>
          <a:xfrm>
            <a:off x="4194937" y="896352"/>
            <a:ext cx="1143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169F5-597C-4851-914F-BD20B5950EEE}"/>
              </a:ext>
            </a:extLst>
          </p:cNvPr>
          <p:cNvSpPr txBox="1"/>
          <p:nvPr/>
        </p:nvSpPr>
        <p:spPr>
          <a:xfrm>
            <a:off x="5494589" y="895697"/>
            <a:ext cx="19494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Profitable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20E16E6-4EA0-4264-A2A9-37959FF1C52A}"/>
              </a:ext>
            </a:extLst>
          </p:cNvPr>
          <p:cNvCxnSpPr>
            <a:cxnSpLocks/>
          </p:cNvCxnSpPr>
          <p:nvPr/>
        </p:nvCxnSpPr>
        <p:spPr>
          <a:xfrm>
            <a:off x="4876776" y="1666488"/>
            <a:ext cx="456001" cy="0"/>
          </a:xfrm>
          <a:prstGeom prst="line">
            <a:avLst/>
          </a:prstGeom>
          <a:ln w="381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B2480EA-AEDA-43D2-AB34-4D676C831F7B}"/>
              </a:ext>
            </a:extLst>
          </p:cNvPr>
          <p:cNvCxnSpPr>
            <a:cxnSpLocks/>
          </p:cNvCxnSpPr>
          <p:nvPr/>
        </p:nvCxnSpPr>
        <p:spPr>
          <a:xfrm>
            <a:off x="4882634" y="1478815"/>
            <a:ext cx="0" cy="3218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B0E2D5CF-66C4-4CB6-B9CF-D488E409E0EE}"/>
              </a:ext>
            </a:extLst>
          </p:cNvPr>
          <p:cNvSpPr txBox="1"/>
          <p:nvPr/>
        </p:nvSpPr>
        <p:spPr>
          <a:xfrm>
            <a:off x="4236765" y="1469372"/>
            <a:ext cx="6190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24155B-5599-4B6F-8B6D-DBC564E4BC91}"/>
              </a:ext>
            </a:extLst>
          </p:cNvPr>
          <p:cNvSpPr txBox="1"/>
          <p:nvPr/>
        </p:nvSpPr>
        <p:spPr>
          <a:xfrm>
            <a:off x="5494588" y="1469372"/>
            <a:ext cx="55894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$2/MWh on 680MW plant up to a $million/month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96DBB3-D0C4-48CC-B2DB-D9460A74079C}"/>
              </a:ext>
            </a:extLst>
          </p:cNvPr>
          <p:cNvCxnSpPr/>
          <p:nvPr/>
        </p:nvCxnSpPr>
        <p:spPr>
          <a:xfrm>
            <a:off x="5353397" y="993371"/>
            <a:ext cx="0" cy="3965171"/>
          </a:xfrm>
          <a:prstGeom prst="line">
            <a:avLst/>
          </a:prstGeom>
          <a:ln w="38100">
            <a:solidFill>
              <a:srgbClr val="FF0000">
                <a:alpha val="3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8105B8-E1BB-44E1-B622-0208D350CEFA}"/>
              </a:ext>
            </a:extLst>
          </p:cNvPr>
          <p:cNvGrpSpPr/>
          <p:nvPr/>
        </p:nvGrpSpPr>
        <p:grpSpPr>
          <a:xfrm>
            <a:off x="1943428" y="4282443"/>
            <a:ext cx="2327209" cy="1550355"/>
            <a:chOff x="1909554" y="4289102"/>
            <a:chExt cx="2327209" cy="1550355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A168262-895D-4640-A387-41927637B1E5}"/>
                </a:ext>
              </a:extLst>
            </p:cNvPr>
            <p:cNvSpPr/>
            <p:nvPr/>
          </p:nvSpPr>
          <p:spPr>
            <a:xfrm>
              <a:off x="2756267" y="4289102"/>
              <a:ext cx="1480496" cy="480564"/>
            </a:xfrm>
            <a:prstGeom prst="ellipse">
              <a:avLst/>
            </a:prstGeom>
            <a:noFill/>
            <a:ln w="412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E175BE3-8B9B-49B1-9F1E-72624A1A5265}"/>
                </a:ext>
              </a:extLst>
            </p:cNvPr>
            <p:cNvSpPr txBox="1"/>
            <p:nvPr/>
          </p:nvSpPr>
          <p:spPr>
            <a:xfrm>
              <a:off x="1909554" y="4916127"/>
              <a:ext cx="13782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High Tech</a:t>
              </a:r>
            </a:p>
            <a:p>
              <a:pPr algn="ctr"/>
              <a:r>
                <a:rPr lang="en-US" b="1" dirty="0"/>
                <a:t>Natural Gas</a:t>
              </a:r>
            </a:p>
            <a:p>
              <a:pPr algn="ctr"/>
              <a:r>
                <a:rPr lang="en-US" b="1" dirty="0"/>
                <a:t>to Electricity</a:t>
              </a: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8F9B83EB-3C56-4F61-910C-EEE66672617E}"/>
                </a:ext>
              </a:extLst>
            </p:cNvPr>
            <p:cNvSpPr/>
            <p:nvPr/>
          </p:nvSpPr>
          <p:spPr>
            <a:xfrm rot="13698114" flipV="1">
              <a:off x="2690131" y="4516484"/>
              <a:ext cx="309563" cy="579779"/>
            </a:xfrm>
            <a:prstGeom prst="arc">
              <a:avLst>
                <a:gd name="adj1" fmla="val 19312556"/>
                <a:gd name="adj2" fmla="val 4726736"/>
              </a:avLst>
            </a:prstGeom>
            <a:ln w="38100">
              <a:solidFill>
                <a:srgbClr val="F1B00F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E23D3AB-542D-4CF6-B087-0577FB3BF061}"/>
              </a:ext>
            </a:extLst>
          </p:cNvPr>
          <p:cNvGrpSpPr/>
          <p:nvPr/>
        </p:nvGrpSpPr>
        <p:grpSpPr>
          <a:xfrm>
            <a:off x="2421940" y="2813480"/>
            <a:ext cx="2889678" cy="2023561"/>
            <a:chOff x="301597" y="2665888"/>
            <a:chExt cx="2889678" cy="2023561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D603273-8B0C-4DBC-8DF9-D587B91D7AE6}"/>
                </a:ext>
              </a:extLst>
            </p:cNvPr>
            <p:cNvSpPr/>
            <p:nvPr/>
          </p:nvSpPr>
          <p:spPr>
            <a:xfrm rot="18085365">
              <a:off x="2153323" y="3651498"/>
              <a:ext cx="1325381" cy="750522"/>
            </a:xfrm>
            <a:prstGeom prst="ellipse">
              <a:avLst/>
            </a:prstGeom>
            <a:noFill/>
            <a:ln w="412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7AB51B9-6091-491B-B6FC-01DCE85FD021}"/>
                </a:ext>
              </a:extLst>
            </p:cNvPr>
            <p:cNvSpPr txBox="1"/>
            <p:nvPr/>
          </p:nvSpPr>
          <p:spPr>
            <a:xfrm>
              <a:off x="301597" y="2665888"/>
              <a:ext cx="1182248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Cost of</a:t>
              </a:r>
            </a:p>
            <a:p>
              <a:pPr algn="ctr"/>
              <a:r>
                <a:rPr lang="en-US" b="1" dirty="0"/>
                <a:t>Running</a:t>
              </a:r>
            </a:p>
            <a:p>
              <a:pPr algn="ctr"/>
              <a:r>
                <a:rPr lang="en-US" b="1" dirty="0"/>
                <a:t>Existing</a:t>
              </a:r>
            </a:p>
            <a:p>
              <a:pPr algn="ctr"/>
              <a:r>
                <a:rPr lang="en-US" b="1" dirty="0"/>
                <a:t>Plants</a:t>
              </a:r>
            </a:p>
            <a:p>
              <a:pPr algn="ctr"/>
              <a:r>
                <a:rPr lang="en-US" b="1" dirty="0"/>
                <a:t>(Marginal)</a:t>
              </a: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41D9F668-E25B-4EC9-9777-A9ACB3352B10}"/>
                </a:ext>
              </a:extLst>
            </p:cNvPr>
            <p:cNvSpPr/>
            <p:nvPr/>
          </p:nvSpPr>
          <p:spPr>
            <a:xfrm rot="18186155" flipV="1">
              <a:off x="1505237" y="3351153"/>
              <a:ext cx="876089" cy="1602513"/>
            </a:xfrm>
            <a:prstGeom prst="arc">
              <a:avLst>
                <a:gd name="adj1" fmla="val 19312556"/>
                <a:gd name="adj2" fmla="val 4934364"/>
              </a:avLst>
            </a:prstGeom>
            <a:ln w="38100">
              <a:solidFill>
                <a:srgbClr val="F1B00F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CD33D1A-0386-43CD-98F9-26104E02741A}"/>
              </a:ext>
            </a:extLst>
          </p:cNvPr>
          <p:cNvGrpSpPr/>
          <p:nvPr/>
        </p:nvGrpSpPr>
        <p:grpSpPr>
          <a:xfrm>
            <a:off x="6945219" y="2813480"/>
            <a:ext cx="2573668" cy="1368408"/>
            <a:chOff x="6945219" y="2813480"/>
            <a:chExt cx="2573668" cy="1368408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10760CA-83FE-4844-8BAC-444466ABB299}"/>
                </a:ext>
              </a:extLst>
            </p:cNvPr>
            <p:cNvSpPr/>
            <p:nvPr/>
          </p:nvSpPr>
          <p:spPr>
            <a:xfrm>
              <a:off x="6945219" y="3660688"/>
              <a:ext cx="2573668" cy="521200"/>
            </a:xfrm>
            <a:prstGeom prst="ellipse">
              <a:avLst/>
            </a:prstGeom>
            <a:noFill/>
            <a:ln w="412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68C6543-995D-468C-A489-CD0AC648AE4F}"/>
                </a:ext>
              </a:extLst>
            </p:cNvPr>
            <p:cNvSpPr txBox="1"/>
            <p:nvPr/>
          </p:nvSpPr>
          <p:spPr>
            <a:xfrm>
              <a:off x="6947087" y="2813480"/>
              <a:ext cx="2571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Cost of Building</a:t>
              </a:r>
            </a:p>
            <a:p>
              <a:pPr algn="ctr"/>
              <a:r>
                <a:rPr lang="en-US" b="1" dirty="0"/>
                <a:t>a New Plant</a:t>
              </a:r>
            </a:p>
            <a:p>
              <a:pPr algn="ctr"/>
              <a:r>
                <a:rPr lang="en-US" b="1" dirty="0"/>
                <a:t>Better</a:t>
              </a:r>
              <a:r>
                <a:rPr lang="en-US" b="1" dirty="0">
                  <a:sym typeface="Wingdings" panose="05000000000000000000" pitchFamily="2" charset="2"/>
                </a:rPr>
                <a:t>Worse</a:t>
              </a:r>
              <a:endParaRPr lang="en-US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F6F75C-A4BA-423A-839F-FB2665F78292}"/>
              </a:ext>
            </a:extLst>
          </p:cNvPr>
          <p:cNvGrpSpPr/>
          <p:nvPr/>
        </p:nvGrpSpPr>
        <p:grpSpPr>
          <a:xfrm>
            <a:off x="6144757" y="2218395"/>
            <a:ext cx="1335002" cy="1338323"/>
            <a:chOff x="1778243" y="5086809"/>
            <a:chExt cx="1335002" cy="133832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FCC76F6-05B9-4591-A4EC-C128F1370DFC}"/>
                </a:ext>
              </a:extLst>
            </p:cNvPr>
            <p:cNvSpPr/>
            <p:nvPr/>
          </p:nvSpPr>
          <p:spPr>
            <a:xfrm>
              <a:off x="1778243" y="5944568"/>
              <a:ext cx="740678" cy="480564"/>
            </a:xfrm>
            <a:prstGeom prst="ellipse">
              <a:avLst/>
            </a:prstGeom>
            <a:noFill/>
            <a:ln w="412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CED51C-01AD-4204-B100-D33DE286D04D}"/>
                </a:ext>
              </a:extLst>
            </p:cNvPr>
            <p:cNvSpPr txBox="1"/>
            <p:nvPr/>
          </p:nvSpPr>
          <p:spPr>
            <a:xfrm>
              <a:off x="2095017" y="5086809"/>
              <a:ext cx="10182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Offshore</a:t>
              </a:r>
            </a:p>
            <a:p>
              <a:pPr algn="ctr"/>
              <a:r>
                <a:rPr lang="en-US" b="1" dirty="0"/>
                <a:t>Wind</a:t>
              </a:r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4907A5D2-4E09-4696-BC41-0E84D32D05A2}"/>
                </a:ext>
              </a:extLst>
            </p:cNvPr>
            <p:cNvSpPr/>
            <p:nvPr/>
          </p:nvSpPr>
          <p:spPr>
            <a:xfrm rot="2629588" flipV="1">
              <a:off x="2202307" y="5510771"/>
              <a:ext cx="309563" cy="579779"/>
            </a:xfrm>
            <a:prstGeom prst="arc">
              <a:avLst>
                <a:gd name="adj1" fmla="val 19312556"/>
                <a:gd name="adj2" fmla="val 4726736"/>
              </a:avLst>
            </a:prstGeom>
            <a:ln w="38100">
              <a:solidFill>
                <a:srgbClr val="F1B00F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991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71D57D-3458-4AD7-A547-5A8194ADE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898"/>
            <a:ext cx="12192000" cy="6635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15F58-B443-44C5-B3B8-089223B85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2"/>
          <a:stretch/>
        </p:blipFill>
        <p:spPr>
          <a:xfrm>
            <a:off x="10832123" y="3707605"/>
            <a:ext cx="1325953" cy="3076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A81FA-8557-4AA8-9EFB-BA8C61523BA2}"/>
              </a:ext>
            </a:extLst>
          </p:cNvPr>
          <p:cNvSpPr txBox="1"/>
          <p:nvPr/>
        </p:nvSpPr>
        <p:spPr>
          <a:xfrm>
            <a:off x="10832123" y="3423642"/>
            <a:ext cx="13259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m/s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91310E2-70C2-4E8B-96A5-EEE3FB36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96" y="144063"/>
            <a:ext cx="10748889" cy="953217"/>
          </a:xfrm>
        </p:spPr>
        <p:txBody>
          <a:bodyPr/>
          <a:lstStyle/>
          <a:p>
            <a:r>
              <a:rPr lang="en-US" dirty="0"/>
              <a:t>US– Annual Average Wind Speed at 100 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9FE8E4-E36A-4FCC-88E5-4342BDC079A9}"/>
              </a:ext>
            </a:extLst>
          </p:cNvPr>
          <p:cNvGrpSpPr/>
          <p:nvPr/>
        </p:nvGrpSpPr>
        <p:grpSpPr>
          <a:xfrm>
            <a:off x="33924" y="1484065"/>
            <a:ext cx="4590024" cy="5151037"/>
            <a:chOff x="4371096" y="1251635"/>
            <a:chExt cx="4590024" cy="51510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EDBADB-D1C7-4FFF-9010-8A2FF641C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1096" y="1579465"/>
              <a:ext cx="4590024" cy="48232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C7AF94-97D6-4311-AB2C-0FA5C8FD54E5}"/>
                </a:ext>
              </a:extLst>
            </p:cNvPr>
            <p:cNvSpPr txBox="1"/>
            <p:nvPr/>
          </p:nvSpPr>
          <p:spPr>
            <a:xfrm>
              <a:off x="4371096" y="1251635"/>
              <a:ext cx="459002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SPP (Southwest Power Pool) </a:t>
              </a:r>
            </a:p>
            <a:p>
              <a:pPr algn="ctr"/>
              <a:r>
                <a:rPr lang="en-US" b="1" dirty="0"/>
                <a:t>Generation Mix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18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7DC820-FAB6-449C-8D82-C3AEB46E2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214"/>
            <a:ext cx="12192000" cy="5597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0D3CF-7B74-4337-BB58-C7CE90048C16}"/>
              </a:ext>
            </a:extLst>
          </p:cNvPr>
          <p:cNvSpPr txBox="1"/>
          <p:nvPr/>
        </p:nvSpPr>
        <p:spPr>
          <a:xfrm>
            <a:off x="10145826" y="5299646"/>
            <a:ext cx="115619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&lt;6 m/s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E1C87-C318-4940-A58F-60319465264C}"/>
              </a:ext>
            </a:extLst>
          </p:cNvPr>
          <p:cNvSpPr txBox="1"/>
          <p:nvPr/>
        </p:nvSpPr>
        <p:spPr>
          <a:xfrm>
            <a:off x="10145827" y="4930314"/>
            <a:ext cx="1156193" cy="369332"/>
          </a:xfrm>
          <a:prstGeom prst="rect">
            <a:avLst/>
          </a:prstGeom>
          <a:solidFill>
            <a:srgbClr val="B01C3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10+ m/s 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8F9BD4-87AA-4E55-B84A-F47F7C91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63" y="365125"/>
            <a:ext cx="11249465" cy="733337"/>
          </a:xfrm>
        </p:spPr>
        <p:txBody>
          <a:bodyPr/>
          <a:lstStyle/>
          <a:p>
            <a:r>
              <a:rPr lang="en-US" dirty="0"/>
              <a:t>Average </a:t>
            </a:r>
            <a:r>
              <a:rPr lang="en-US" dirty="0" err="1"/>
              <a:t>WindSpeed</a:t>
            </a:r>
            <a:r>
              <a:rPr lang="en-US" dirty="0"/>
              <a:t>—Global Wind Atlas</a:t>
            </a:r>
          </a:p>
        </p:txBody>
      </p:sp>
    </p:spTree>
    <p:extLst>
      <p:ext uri="{BB962C8B-B14F-4D97-AF65-F5344CB8AC3E}">
        <p14:creationId xmlns:p14="http://schemas.microsoft.com/office/powerpoint/2010/main" val="2483281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2DBC1-2F44-40E2-8F90-EDC23AA77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84"/>
            <a:ext cx="12192000" cy="6705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A81FA-8557-4AA8-9EFB-BA8C61523BA2}"/>
              </a:ext>
            </a:extLst>
          </p:cNvPr>
          <p:cNvSpPr txBox="1"/>
          <p:nvPr/>
        </p:nvSpPr>
        <p:spPr>
          <a:xfrm>
            <a:off x="10604499" y="3866091"/>
            <a:ext cx="114788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kWh/m</a:t>
            </a:r>
            <a:r>
              <a:rPr lang="en-US" sz="1200" b="1" baseline="30000" dirty="0"/>
              <a:t>2</a:t>
            </a:r>
            <a:r>
              <a:rPr lang="en-US" sz="1200" b="1" dirty="0"/>
              <a:t>/Day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91310E2-70C2-4E8B-96A5-EEE3FB36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96" y="144063"/>
            <a:ext cx="10748889" cy="953217"/>
          </a:xfrm>
        </p:spPr>
        <p:txBody>
          <a:bodyPr/>
          <a:lstStyle/>
          <a:p>
            <a:r>
              <a:rPr lang="en-US" dirty="0"/>
              <a:t>US – Solar Photovoltaic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AE9F0-130B-4BC2-8835-E0F34F93E3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3" r="20335"/>
          <a:stretch/>
        </p:blipFill>
        <p:spPr>
          <a:xfrm>
            <a:off x="10604500" y="4143090"/>
            <a:ext cx="1147885" cy="263842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44DC695-537E-403E-A725-96F0D83F2C78}"/>
              </a:ext>
            </a:extLst>
          </p:cNvPr>
          <p:cNvGrpSpPr/>
          <p:nvPr/>
        </p:nvGrpSpPr>
        <p:grpSpPr>
          <a:xfrm>
            <a:off x="1180953" y="1164859"/>
            <a:ext cx="9239250" cy="4381915"/>
            <a:chOff x="1180953" y="1164859"/>
            <a:chExt cx="9239250" cy="43819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9E378B-4A41-4296-B6A1-F727B9D63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0953" y="1508174"/>
              <a:ext cx="9239250" cy="40386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208B8F-AD05-464D-B58B-8BD8D6508975}"/>
                </a:ext>
              </a:extLst>
            </p:cNvPr>
            <p:cNvSpPr txBox="1"/>
            <p:nvPr/>
          </p:nvSpPr>
          <p:spPr>
            <a:xfrm>
              <a:off x="1180953" y="1164859"/>
              <a:ext cx="923925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California ISO   April 20, 9:40 PST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E64BBD-A581-4551-90F6-0ED35D9AFCBE}"/>
              </a:ext>
            </a:extLst>
          </p:cNvPr>
          <p:cNvGrpSpPr/>
          <p:nvPr/>
        </p:nvGrpSpPr>
        <p:grpSpPr>
          <a:xfrm>
            <a:off x="1180953" y="1164859"/>
            <a:ext cx="9239250" cy="4081916"/>
            <a:chOff x="1180952" y="2335836"/>
            <a:chExt cx="9239250" cy="40819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1AA4D5-BDFA-42F5-9C28-2506DC7B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0952" y="2735946"/>
              <a:ext cx="9239250" cy="36818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368D75-C5EF-4346-8942-D411DE4CA192}"/>
                </a:ext>
              </a:extLst>
            </p:cNvPr>
            <p:cNvSpPr txBox="1"/>
            <p:nvPr/>
          </p:nvSpPr>
          <p:spPr>
            <a:xfrm>
              <a:off x="1180952" y="2335836"/>
              <a:ext cx="923925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California ISO   April 19,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0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E5441E-FBAA-4B13-9B5B-D35B6FC3E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4" r="8230"/>
          <a:stretch/>
        </p:blipFill>
        <p:spPr>
          <a:xfrm>
            <a:off x="0" y="777322"/>
            <a:ext cx="12199764" cy="60806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EA81FA-8557-4AA8-9EFB-BA8C61523BA2}"/>
              </a:ext>
            </a:extLst>
          </p:cNvPr>
          <p:cNvSpPr txBox="1"/>
          <p:nvPr/>
        </p:nvSpPr>
        <p:spPr>
          <a:xfrm>
            <a:off x="71307" y="3036652"/>
            <a:ext cx="11325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kWh/</a:t>
            </a:r>
            <a:r>
              <a:rPr lang="en-US" sz="1200" b="1" dirty="0" err="1"/>
              <a:t>kWp</a:t>
            </a:r>
            <a:endParaRPr lang="en-US" sz="1200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91310E2-70C2-4E8B-96A5-EEE3FB36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96" y="144063"/>
            <a:ext cx="10748889" cy="808087"/>
          </a:xfrm>
        </p:spPr>
        <p:txBody>
          <a:bodyPr/>
          <a:lstStyle/>
          <a:p>
            <a:r>
              <a:rPr lang="en-US" dirty="0"/>
              <a:t>World – Solar Photovoltaic Potential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8BEE2C-1123-4167-89EE-8E5A3171C7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4" t="10451" r="33477" b="5729"/>
          <a:stretch/>
        </p:blipFill>
        <p:spPr>
          <a:xfrm>
            <a:off x="71307" y="3313651"/>
            <a:ext cx="1094763" cy="446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1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4CA4D-3336-47DD-A68E-1C9B7CDEB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133350"/>
            <a:ext cx="10791825" cy="6591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270EAA-E708-4D20-BA19-A302D5522CDB}"/>
              </a:ext>
            </a:extLst>
          </p:cNvPr>
          <p:cNvSpPr/>
          <p:nvPr/>
        </p:nvSpPr>
        <p:spPr>
          <a:xfrm>
            <a:off x="890953" y="5992836"/>
            <a:ext cx="9870831" cy="612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A81FA-8557-4AA8-9EFB-BA8C61523BA2}"/>
              </a:ext>
            </a:extLst>
          </p:cNvPr>
          <p:cNvSpPr txBox="1"/>
          <p:nvPr/>
        </p:nvSpPr>
        <p:spPr>
          <a:xfrm>
            <a:off x="7003603" y="6236465"/>
            <a:ext cx="425993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Lazard Levelized Cost of Energy V14.0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D5DE7-79F1-4AD8-B467-D64CF3ECFA3A}"/>
              </a:ext>
            </a:extLst>
          </p:cNvPr>
          <p:cNvSpPr/>
          <p:nvPr/>
        </p:nvSpPr>
        <p:spPr>
          <a:xfrm>
            <a:off x="794824" y="213359"/>
            <a:ext cx="10604696" cy="907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6E434C-C295-4B14-A37B-9676E894BA2E}"/>
              </a:ext>
            </a:extLst>
          </p:cNvPr>
          <p:cNvSpPr/>
          <p:nvPr/>
        </p:nvSpPr>
        <p:spPr>
          <a:xfrm>
            <a:off x="1701255" y="1824111"/>
            <a:ext cx="3836727" cy="689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D0902D-7972-4C23-8461-771EE7E685D7}"/>
              </a:ext>
            </a:extLst>
          </p:cNvPr>
          <p:cNvSpPr/>
          <p:nvPr/>
        </p:nvSpPr>
        <p:spPr>
          <a:xfrm>
            <a:off x="7330677" y="1770185"/>
            <a:ext cx="3836727" cy="689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362D60-AB36-4AA9-B791-0BBA3F100F57}"/>
              </a:ext>
            </a:extLst>
          </p:cNvPr>
          <p:cNvSpPr/>
          <p:nvPr/>
        </p:nvSpPr>
        <p:spPr>
          <a:xfrm>
            <a:off x="1030696" y="5364481"/>
            <a:ext cx="987083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1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C0DAC-45A9-48E1-8BF2-0662E17ED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61" y="-172205"/>
            <a:ext cx="11452695" cy="720240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F24FCE5-5DB2-4E6E-865D-222ABB53A29F}"/>
              </a:ext>
            </a:extLst>
          </p:cNvPr>
          <p:cNvGrpSpPr/>
          <p:nvPr/>
        </p:nvGrpSpPr>
        <p:grpSpPr>
          <a:xfrm>
            <a:off x="928469" y="979900"/>
            <a:ext cx="10381957" cy="5587963"/>
            <a:chOff x="928469" y="979900"/>
            <a:chExt cx="10381957" cy="55879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AB63064-7264-4ACA-9F28-0D45E07EA82B}"/>
                </a:ext>
              </a:extLst>
            </p:cNvPr>
            <p:cNvSpPr/>
            <p:nvPr/>
          </p:nvSpPr>
          <p:spPr>
            <a:xfrm>
              <a:off x="2253011" y="979900"/>
              <a:ext cx="8804195" cy="965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FC7781-08BF-4D9F-98EB-061C719A1ED7}"/>
                </a:ext>
              </a:extLst>
            </p:cNvPr>
            <p:cNvSpPr/>
            <p:nvPr/>
          </p:nvSpPr>
          <p:spPr>
            <a:xfrm>
              <a:off x="2253011" y="2570009"/>
              <a:ext cx="8804195" cy="29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8686CC-2B4A-4124-B84A-3D9BB34ED018}"/>
                </a:ext>
              </a:extLst>
            </p:cNvPr>
            <p:cNvSpPr/>
            <p:nvPr/>
          </p:nvSpPr>
          <p:spPr>
            <a:xfrm>
              <a:off x="928469" y="5162841"/>
              <a:ext cx="10381957" cy="1405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6FEEB11-33F4-4267-BCDA-797131849537}"/>
                </a:ext>
              </a:extLst>
            </p:cNvPr>
            <p:cNvGrpSpPr/>
            <p:nvPr/>
          </p:nvGrpSpPr>
          <p:grpSpPr>
            <a:xfrm>
              <a:off x="2756267" y="2582070"/>
              <a:ext cx="8199668" cy="261610"/>
              <a:chOff x="2756267" y="2582070"/>
              <a:chExt cx="8199668" cy="261610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FC6A9A0-1A54-4C36-B9C6-34DF315940DE}"/>
                  </a:ext>
                </a:extLst>
              </p:cNvPr>
              <p:cNvSpPr/>
              <p:nvPr/>
            </p:nvSpPr>
            <p:spPr>
              <a:xfrm>
                <a:off x="4194937" y="2618072"/>
                <a:ext cx="6760998" cy="22028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="1" dirty="0">
                  <a:solidFill>
                    <a:srgbClr val="F1B00F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863E4FE-84B3-43E4-8CCD-6A81CDEB3D0A}"/>
                  </a:ext>
                </a:extLst>
              </p:cNvPr>
              <p:cNvSpPr/>
              <p:nvPr/>
            </p:nvSpPr>
            <p:spPr>
              <a:xfrm>
                <a:off x="5138228" y="2647771"/>
                <a:ext cx="712721" cy="16927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E37812D-5DD3-4644-8AE1-65A42666D5AC}"/>
                  </a:ext>
                </a:extLst>
              </p:cNvPr>
              <p:cNvSpPr txBox="1"/>
              <p:nvPr/>
            </p:nvSpPr>
            <p:spPr>
              <a:xfrm>
                <a:off x="4882634" y="2636215"/>
                <a:ext cx="470763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$38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3AAD738-D23A-4D6F-9FE1-9415CCD1D90C}"/>
                  </a:ext>
                </a:extLst>
              </p:cNvPr>
              <p:cNvSpPr txBox="1"/>
              <p:nvPr/>
            </p:nvSpPr>
            <p:spPr>
              <a:xfrm>
                <a:off x="5892728" y="2643948"/>
                <a:ext cx="470763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$65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C454D5A-B72C-47EB-925A-94EE60BF3C46}"/>
                  </a:ext>
                </a:extLst>
              </p:cNvPr>
              <p:cNvSpPr txBox="1"/>
              <p:nvPr/>
            </p:nvSpPr>
            <p:spPr>
              <a:xfrm flipH="1">
                <a:off x="2756267" y="2582070"/>
                <a:ext cx="142643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Hydroelectric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3EA81FA-8557-4AA8-9EFB-BA8C61523BA2}"/>
              </a:ext>
            </a:extLst>
          </p:cNvPr>
          <p:cNvSpPr txBox="1"/>
          <p:nvPr/>
        </p:nvSpPr>
        <p:spPr>
          <a:xfrm>
            <a:off x="7003603" y="6236465"/>
            <a:ext cx="425993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1000">
                <a:schemeClr val="bg1"/>
              </a:gs>
              <a:gs pos="7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Lazard Levelized Cost of Energy V14.0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342BD-52FA-4083-8BA0-255A0FB238DF}"/>
              </a:ext>
            </a:extLst>
          </p:cNvPr>
          <p:cNvSpPr txBox="1"/>
          <p:nvPr/>
        </p:nvSpPr>
        <p:spPr>
          <a:xfrm>
            <a:off x="4182706" y="3166845"/>
            <a:ext cx="3012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4D16D-47F9-4D25-A302-0A457A9003A1}"/>
              </a:ext>
            </a:extLst>
          </p:cNvPr>
          <p:cNvSpPr txBox="1"/>
          <p:nvPr/>
        </p:nvSpPr>
        <p:spPr>
          <a:xfrm>
            <a:off x="4182706" y="2262232"/>
            <a:ext cx="4424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930A5A-F770-4BC0-9D3E-5534561A46EB}"/>
              </a:ext>
            </a:extLst>
          </p:cNvPr>
          <p:cNvSpPr txBox="1"/>
          <p:nvPr/>
        </p:nvSpPr>
        <p:spPr>
          <a:xfrm>
            <a:off x="3429007" y="4993993"/>
            <a:ext cx="37397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rate 4.79¢/kWh $48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B345E7-C2E8-4D79-B01B-6013D56AFDE7}"/>
              </a:ext>
            </a:extLst>
          </p:cNvPr>
          <p:cNvSpPr txBox="1"/>
          <p:nvPr/>
        </p:nvSpPr>
        <p:spPr>
          <a:xfrm>
            <a:off x="4194937" y="896352"/>
            <a:ext cx="11436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169F5-597C-4851-914F-BD20B5950EEE}"/>
              </a:ext>
            </a:extLst>
          </p:cNvPr>
          <p:cNvSpPr txBox="1"/>
          <p:nvPr/>
        </p:nvSpPr>
        <p:spPr>
          <a:xfrm>
            <a:off x="5494589" y="895697"/>
            <a:ext cx="19494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Profitable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439972-34D7-4795-8276-715E94A85B31}"/>
              </a:ext>
            </a:extLst>
          </p:cNvPr>
          <p:cNvSpPr/>
          <p:nvPr/>
        </p:nvSpPr>
        <p:spPr>
          <a:xfrm>
            <a:off x="2436507" y="2861369"/>
            <a:ext cx="8804195" cy="290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F6D298-7CEA-494C-B22E-2DAB68C9054A}"/>
              </a:ext>
            </a:extLst>
          </p:cNvPr>
          <p:cNvSpPr/>
          <p:nvPr/>
        </p:nvSpPr>
        <p:spPr>
          <a:xfrm>
            <a:off x="2459338" y="3455545"/>
            <a:ext cx="8804195" cy="290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8F48B3-5D25-492E-909F-D8EE59FBB9EF}"/>
              </a:ext>
            </a:extLst>
          </p:cNvPr>
          <p:cNvGrpSpPr/>
          <p:nvPr/>
        </p:nvGrpSpPr>
        <p:grpSpPr>
          <a:xfrm>
            <a:off x="4197285" y="4125135"/>
            <a:ext cx="6760998" cy="220288"/>
            <a:chOff x="4197285" y="4125135"/>
            <a:chExt cx="6760998" cy="22028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9F61A0-A75C-4B00-9B01-6A2FA4560F89}"/>
                </a:ext>
              </a:extLst>
            </p:cNvPr>
            <p:cNvSpPr/>
            <p:nvPr/>
          </p:nvSpPr>
          <p:spPr>
            <a:xfrm>
              <a:off x="4197285" y="4125135"/>
              <a:ext cx="6760998" cy="2202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rgbClr val="F1B00F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26178F-0A8F-4A2A-80EF-5FAFA6E40C5C}"/>
                </a:ext>
              </a:extLst>
            </p:cNvPr>
            <p:cNvSpPr txBox="1"/>
            <p:nvPr/>
          </p:nvSpPr>
          <p:spPr>
            <a:xfrm>
              <a:off x="5313788" y="4146333"/>
              <a:ext cx="470763" cy="1859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rgbClr val="F1B00F"/>
                  </a:solidFill>
                </a:rPr>
                <a:t>$62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4A4F2D-A1BA-44DE-B1E2-8211D209C6DF}"/>
                </a:ext>
              </a:extLst>
            </p:cNvPr>
            <p:cNvSpPr/>
            <p:nvPr/>
          </p:nvSpPr>
          <p:spPr>
            <a:xfrm rot="2544403">
              <a:off x="5573822" y="4184131"/>
              <a:ext cx="128016" cy="128016"/>
            </a:xfrm>
            <a:prstGeom prst="rect">
              <a:avLst/>
            </a:prstGeom>
            <a:solidFill>
              <a:srgbClr val="F1B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F4A66EB-32F2-4F72-A33A-F3A9DF408CBD}"/>
                </a:ext>
              </a:extLst>
            </p:cNvPr>
            <p:cNvSpPr/>
            <p:nvPr/>
          </p:nvSpPr>
          <p:spPr>
            <a:xfrm>
              <a:off x="6233907" y="4164658"/>
              <a:ext cx="2231362" cy="159142"/>
            </a:xfrm>
            <a:prstGeom prst="rect">
              <a:avLst/>
            </a:prstGeom>
            <a:solidFill>
              <a:srgbClr val="294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33A712-0CD0-44D6-8126-23045600E2DB}"/>
                </a:ext>
              </a:extLst>
            </p:cNvPr>
            <p:cNvSpPr txBox="1"/>
            <p:nvPr/>
          </p:nvSpPr>
          <p:spPr>
            <a:xfrm>
              <a:off x="5987498" y="4162027"/>
              <a:ext cx="47076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$86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CCC41C-83E0-4A9A-B79C-B9AE3A3F1435}"/>
                </a:ext>
              </a:extLst>
            </p:cNvPr>
            <p:cNvSpPr txBox="1"/>
            <p:nvPr/>
          </p:nvSpPr>
          <p:spPr>
            <a:xfrm>
              <a:off x="8486099" y="4165932"/>
              <a:ext cx="47076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$165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82AC75-E536-4F4E-9A6A-892C7590A231}"/>
                </a:ext>
              </a:extLst>
            </p:cNvPr>
            <p:cNvSpPr txBox="1"/>
            <p:nvPr/>
          </p:nvSpPr>
          <p:spPr>
            <a:xfrm>
              <a:off x="8858702" y="4146377"/>
              <a:ext cx="13950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$20-40/Ton Carbon Tax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748BE9-E85C-4736-8B69-3752FED8136D}"/>
              </a:ext>
            </a:extLst>
          </p:cNvPr>
          <p:cNvGrpSpPr/>
          <p:nvPr/>
        </p:nvGrpSpPr>
        <p:grpSpPr>
          <a:xfrm>
            <a:off x="4182706" y="4433845"/>
            <a:ext cx="6760998" cy="220288"/>
            <a:chOff x="4182706" y="4433845"/>
            <a:chExt cx="6760998" cy="22028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EB659F-8320-4556-96A0-F7B0208F8172}"/>
                </a:ext>
              </a:extLst>
            </p:cNvPr>
            <p:cNvSpPr/>
            <p:nvPr/>
          </p:nvSpPr>
          <p:spPr>
            <a:xfrm>
              <a:off x="4182706" y="4433845"/>
              <a:ext cx="6760998" cy="2202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 dirty="0">
                <a:solidFill>
                  <a:srgbClr val="F1B00F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BFCE6F-3783-4417-B0B1-2C68D9E76C55}"/>
                </a:ext>
              </a:extLst>
            </p:cNvPr>
            <p:cNvSpPr txBox="1"/>
            <p:nvPr/>
          </p:nvSpPr>
          <p:spPr>
            <a:xfrm>
              <a:off x="4691638" y="4453855"/>
              <a:ext cx="470763" cy="1859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rgbClr val="F1B00F"/>
                  </a:solidFill>
                </a:rPr>
                <a:t>$37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0BF462-316F-4CB2-B3E1-5F09F9ECF4D8}"/>
                </a:ext>
              </a:extLst>
            </p:cNvPr>
            <p:cNvSpPr/>
            <p:nvPr/>
          </p:nvSpPr>
          <p:spPr>
            <a:xfrm rot="2544403">
              <a:off x="5007964" y="4480940"/>
              <a:ext cx="128016" cy="128016"/>
            </a:xfrm>
            <a:prstGeom prst="rect">
              <a:avLst/>
            </a:prstGeom>
            <a:solidFill>
              <a:srgbClr val="F1B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8DD082-A075-451A-B824-EC4EAA05032D}"/>
                </a:ext>
              </a:extLst>
            </p:cNvPr>
            <p:cNvSpPr/>
            <p:nvPr/>
          </p:nvSpPr>
          <p:spPr>
            <a:xfrm>
              <a:off x="5467685" y="4458592"/>
              <a:ext cx="990567" cy="169276"/>
            </a:xfrm>
            <a:prstGeom prst="rect">
              <a:avLst/>
            </a:prstGeom>
            <a:solidFill>
              <a:srgbClr val="2948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0AD240-2EDB-4CED-8F86-B0609532764C}"/>
                </a:ext>
              </a:extLst>
            </p:cNvPr>
            <p:cNvSpPr txBox="1"/>
            <p:nvPr/>
          </p:nvSpPr>
          <p:spPr>
            <a:xfrm>
              <a:off x="5198932" y="4463956"/>
              <a:ext cx="47076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$53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2B914E-17CC-4FA2-B835-F59261238F2F}"/>
                </a:ext>
              </a:extLst>
            </p:cNvPr>
            <p:cNvSpPr txBox="1"/>
            <p:nvPr/>
          </p:nvSpPr>
          <p:spPr>
            <a:xfrm>
              <a:off x="6493329" y="4448961"/>
              <a:ext cx="470763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$92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9B1ECAB-4207-4970-A174-55223AB11B18}"/>
                </a:ext>
              </a:extLst>
            </p:cNvPr>
            <p:cNvSpPr txBox="1"/>
            <p:nvPr/>
          </p:nvSpPr>
          <p:spPr>
            <a:xfrm>
              <a:off x="8844128" y="4438827"/>
              <a:ext cx="139506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$20-40/Ton Carbon Tax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96DBB3-D0C4-48CC-B2DB-D9460A74079C}"/>
              </a:ext>
            </a:extLst>
          </p:cNvPr>
          <p:cNvCxnSpPr/>
          <p:nvPr/>
        </p:nvCxnSpPr>
        <p:spPr>
          <a:xfrm>
            <a:off x="5353397" y="979900"/>
            <a:ext cx="0" cy="3965171"/>
          </a:xfrm>
          <a:prstGeom prst="line">
            <a:avLst/>
          </a:prstGeom>
          <a:ln w="38100">
            <a:solidFill>
              <a:srgbClr val="FF0000">
                <a:alpha val="3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1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11773</TotalTime>
  <Words>375</Words>
  <Application>Microsoft Office PowerPoint</Application>
  <PresentationFormat>Widescreen</PresentationFormat>
  <Paragraphs>83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The Room Where It Happens:  Economics’ Predictions for Climate Change</vt:lpstr>
      <vt:lpstr>Three People Walk into a Room… </vt:lpstr>
      <vt:lpstr>PowerPoint Presentation</vt:lpstr>
      <vt:lpstr>US– Annual Average Wind Speed at 100 m</vt:lpstr>
      <vt:lpstr>Average WindSpeed—Global Wind Atlas</vt:lpstr>
      <vt:lpstr>US – Solar Photovoltaic Potential</vt:lpstr>
      <vt:lpstr>World – Solar Photovoltaic Potential</vt:lpstr>
      <vt:lpstr>PowerPoint Presentation</vt:lpstr>
      <vt:lpstr>PowerPoint Presentation</vt:lpstr>
      <vt:lpstr>PowerPoint Presentation</vt:lpstr>
      <vt:lpstr>Conclusions…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Change: Predictions of Economics</dc:title>
  <dc:creator>Megan Angie Stewart</dc:creator>
  <cp:lastModifiedBy>Elodie Nonguierma</cp:lastModifiedBy>
  <cp:revision>67</cp:revision>
  <dcterms:created xsi:type="dcterms:W3CDTF">2021-04-12T18:40:22Z</dcterms:created>
  <dcterms:modified xsi:type="dcterms:W3CDTF">2021-04-21T21:59:30Z</dcterms:modified>
</cp:coreProperties>
</file>