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96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35043dd23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d35043dd2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cc70df107a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cc70df107a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cc70df107a_0_106:notes"/>
          <p:cNvSpPr txBox="1">
            <a:spLocks noGrp="1"/>
          </p:cNvSpPr>
          <p:nvPr>
            <p:ph type="body" idx="1"/>
          </p:nvPr>
        </p:nvSpPr>
        <p:spPr>
          <a:xfrm>
            <a:off x="685787" y="434338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gcc70df107a_0_106:notes"/>
          <p:cNvSpPr>
            <a:spLocks noGrp="1" noRot="1" noChangeAspect="1"/>
          </p:cNvSpPr>
          <p:nvPr>
            <p:ph type="sldImg" idx="2"/>
          </p:nvPr>
        </p:nvSpPr>
        <p:spPr>
          <a:xfrm>
            <a:off x="381496" y="685795"/>
            <a:ext cx="6095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c70df107a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cc70df10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d0880ea632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d0880ea63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cc70df107a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cc70df107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c70df107a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cc70df107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cc70df107a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cc70df107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cc70df107a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cc70df10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35043dd2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d35043dd2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cc70df107a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cc70df107a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d35043dd23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d35043dd2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d35043dd2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d35043dd2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d35043dd23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d35043dd2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d35043dd23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d35043dd2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cc70df107a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cc70df107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cc70df107a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cc70df107a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c70df107a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c70df107a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cc70df107a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cc70df107a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d35043dd2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d35043dd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d35043dd2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d35043dd2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c70df107a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c70df107a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cc70df107a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cc70df107a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cc70df107a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cc70df107a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c70df107a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c70df107a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c70df107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c70df107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cc70df107a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cc70df107a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cc70df107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cc70df107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c70df107a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cc70df107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cc70df107a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cc70df107a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320"/>
              <a:t>So, Is our goose (civilization) cooked?</a:t>
            </a:r>
            <a:endParaRPr sz="3320"/>
          </a:p>
        </p:txBody>
      </p:sp>
      <p:pic>
        <p:nvPicPr>
          <p:cNvPr id="55" name="Google Shape;55;p13"/>
          <p:cNvPicPr preferRelativeResize="0"/>
          <p:nvPr/>
        </p:nvPicPr>
        <p:blipFill rotWithShape="1">
          <a:blip r:embed="rId3">
            <a:alphaModFix/>
          </a:blip>
          <a:srcRect l="-2380" r="2380"/>
          <a:stretch/>
        </p:blipFill>
        <p:spPr>
          <a:xfrm>
            <a:off x="2249650" y="1236575"/>
            <a:ext cx="3582165" cy="38209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311700" y="445025"/>
            <a:ext cx="8520600" cy="11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a:t>The magnitude and the urgency of the change that caused the Green New Deal to be proposed</a:t>
            </a:r>
            <a:endParaRPr sz="3020"/>
          </a:p>
        </p:txBody>
      </p:sp>
      <p:sp>
        <p:nvSpPr>
          <p:cNvPr id="106" name="Google Shape;106;p22"/>
          <p:cNvSpPr txBox="1">
            <a:spLocks noGrp="1"/>
          </p:cNvSpPr>
          <p:nvPr>
            <p:ph type="body" idx="1"/>
          </p:nvPr>
        </p:nvSpPr>
        <p:spPr>
          <a:xfrm>
            <a:off x="311700" y="1727150"/>
            <a:ext cx="8520600" cy="2780400"/>
          </a:xfrm>
          <a:prstGeom prst="rect">
            <a:avLst/>
          </a:prstGeom>
        </p:spPr>
        <p:txBody>
          <a:bodyPr spcFirstLastPara="1" wrap="square" lIns="91425" tIns="91425" rIns="91425" bIns="91425" anchor="t" anchorCtr="0">
            <a:normAutofit fontScale="92500" lnSpcReduction="10000"/>
          </a:bodyPr>
          <a:lstStyle/>
          <a:p>
            <a:pPr marL="0" lvl="0" indent="0" algn="l" rtl="0">
              <a:lnSpc>
                <a:spcPct val="100000"/>
              </a:lnSpc>
              <a:spcBef>
                <a:spcPts val="0"/>
              </a:spcBef>
              <a:spcAft>
                <a:spcPts val="0"/>
              </a:spcAft>
              <a:buNone/>
            </a:pPr>
            <a:r>
              <a:rPr lang="en" sz="2800">
                <a:solidFill>
                  <a:schemeClr val="dk1"/>
                </a:solidFill>
              </a:rPr>
              <a:t>What the resolution proposed:</a:t>
            </a:r>
            <a:endParaRPr sz="2800">
              <a:solidFill>
                <a:schemeClr val="dk1"/>
              </a:solidFill>
            </a:endParaRPr>
          </a:p>
          <a:p>
            <a:pPr marL="0" lvl="0" indent="0" algn="l" rtl="0">
              <a:lnSpc>
                <a:spcPct val="100000"/>
              </a:lnSpc>
              <a:spcBef>
                <a:spcPts val="0"/>
              </a:spcBef>
              <a:spcAft>
                <a:spcPts val="0"/>
              </a:spcAft>
              <a:buNone/>
            </a:pPr>
            <a:endParaRPr sz="2800">
              <a:solidFill>
                <a:schemeClr val="dk1"/>
              </a:solidFill>
            </a:endParaRPr>
          </a:p>
          <a:p>
            <a:pPr marL="0" lvl="0" indent="0" algn="l" rtl="0">
              <a:lnSpc>
                <a:spcPct val="100000"/>
              </a:lnSpc>
              <a:spcBef>
                <a:spcPts val="0"/>
              </a:spcBef>
              <a:spcAft>
                <a:spcPts val="0"/>
              </a:spcAft>
              <a:buNone/>
            </a:pPr>
            <a:r>
              <a:rPr lang="en" sz="2800">
                <a:solidFill>
                  <a:schemeClr val="dk1"/>
                </a:solidFill>
              </a:rPr>
              <a:t>Appointment of a Select Committee to develop a plan for a Green New Deal and draft legislation for a national 10-year mobilization</a:t>
            </a:r>
            <a:endParaRPr sz="2800">
              <a:solidFill>
                <a:schemeClr val="dk1"/>
              </a:solidFill>
            </a:endParaRPr>
          </a:p>
          <a:p>
            <a:pPr marL="0" lvl="0" indent="0" algn="l" rtl="0">
              <a:lnSpc>
                <a:spcPct val="100000"/>
              </a:lnSpc>
              <a:spcBef>
                <a:spcPts val="0"/>
              </a:spcBef>
              <a:spcAft>
                <a:spcPts val="0"/>
              </a:spcAft>
              <a:buNone/>
            </a:pPr>
            <a:endParaRPr sz="2800">
              <a:solidFill>
                <a:schemeClr val="dk1"/>
              </a:solidFill>
            </a:endParaRPr>
          </a:p>
          <a:p>
            <a:pPr marL="0" lvl="0" indent="0" algn="l" rtl="0">
              <a:lnSpc>
                <a:spcPct val="100000"/>
              </a:lnSpc>
              <a:spcBef>
                <a:spcPts val="0"/>
              </a:spcBef>
              <a:spcAft>
                <a:spcPts val="0"/>
              </a:spcAft>
              <a:buClr>
                <a:schemeClr val="dk1"/>
              </a:buClr>
              <a:buFont typeface="Arial"/>
              <a:buNone/>
            </a:pPr>
            <a:r>
              <a:rPr lang="en" sz="2800">
                <a:solidFill>
                  <a:schemeClr val="dk1"/>
                </a:solidFill>
              </a:rPr>
              <a:t>There was nothing in it about hamburger or air travel!</a:t>
            </a:r>
            <a:endParaRPr sz="2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3"/>
          <p:cNvSpPr/>
          <p:nvPr/>
        </p:nvSpPr>
        <p:spPr>
          <a:xfrm>
            <a:off x="457172" y="205259"/>
            <a:ext cx="8227800" cy="858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3300" b="1" strike="noStrike">
                <a:solidFill>
                  <a:srgbClr val="000000"/>
                </a:solidFill>
                <a:latin typeface="Arial"/>
                <a:ea typeface="Arial"/>
                <a:cs typeface="Arial"/>
                <a:sym typeface="Arial"/>
              </a:rPr>
              <a:t> </a:t>
            </a:r>
            <a:r>
              <a:rPr lang="en" sz="3700" b="1" strike="noStrike">
                <a:solidFill>
                  <a:srgbClr val="000000"/>
                </a:solidFill>
                <a:latin typeface="Arial"/>
                <a:ea typeface="Arial"/>
                <a:cs typeface="Arial"/>
                <a:sym typeface="Arial"/>
              </a:rPr>
              <a:t>Five</a:t>
            </a:r>
            <a:r>
              <a:rPr lang="en" sz="3300" b="1" strike="noStrike">
                <a:solidFill>
                  <a:srgbClr val="000000"/>
                </a:solidFill>
                <a:latin typeface="Arial"/>
                <a:ea typeface="Arial"/>
                <a:cs typeface="Arial"/>
                <a:sym typeface="Arial"/>
              </a:rPr>
              <a:t> Goals of the Green New Deal</a:t>
            </a:r>
            <a:endParaRPr sz="1500" b="0" strike="noStrike">
              <a:solidFill>
                <a:srgbClr val="000000"/>
              </a:solidFill>
              <a:latin typeface="Arial"/>
              <a:ea typeface="Arial"/>
              <a:cs typeface="Arial"/>
              <a:sym typeface="Arial"/>
            </a:endParaRPr>
          </a:p>
        </p:txBody>
      </p:sp>
      <p:sp>
        <p:nvSpPr>
          <p:cNvPr id="112" name="Google Shape;112;p23"/>
          <p:cNvSpPr/>
          <p:nvPr/>
        </p:nvSpPr>
        <p:spPr>
          <a:xfrm>
            <a:off x="497664" y="1306505"/>
            <a:ext cx="7878600" cy="3600300"/>
          </a:xfrm>
          <a:prstGeom prst="rect">
            <a:avLst/>
          </a:prstGeom>
          <a:noFill/>
          <a:ln>
            <a:noFill/>
          </a:ln>
        </p:spPr>
        <p:txBody>
          <a:bodyPr spcFirstLastPara="1" wrap="square" lIns="74825" tIns="37425" rIns="74825" bIns="37425" anchor="t" anchorCtr="0">
            <a:noAutofit/>
          </a:bodyPr>
          <a:lstStyle/>
          <a:p>
            <a:pPr marL="0" marR="0" lvl="0" indent="0" algn="l" rtl="0">
              <a:spcBef>
                <a:spcPts val="0"/>
              </a:spcBef>
              <a:spcAft>
                <a:spcPts val="0"/>
              </a:spcAft>
              <a:buNone/>
            </a:pPr>
            <a:r>
              <a:rPr lang="en" sz="2000" b="0" strike="noStrike">
                <a:solidFill>
                  <a:srgbClr val="000000"/>
                </a:solidFill>
                <a:latin typeface="Arial"/>
                <a:ea typeface="Arial"/>
                <a:cs typeface="Arial"/>
                <a:sym typeface="Arial"/>
              </a:rPr>
              <a:t>Achieve </a:t>
            </a:r>
            <a:r>
              <a:rPr lang="en" sz="2000" b="1" strike="noStrike">
                <a:solidFill>
                  <a:srgbClr val="000000"/>
                </a:solidFill>
                <a:latin typeface="Arial"/>
                <a:ea typeface="Arial"/>
                <a:cs typeface="Arial"/>
                <a:sym typeface="Arial"/>
              </a:rPr>
              <a:t>net-zero greenhouse gas emissions</a:t>
            </a:r>
            <a:r>
              <a:rPr lang="en" sz="2000" b="0" strike="noStrike">
                <a:solidFill>
                  <a:srgbClr val="000000"/>
                </a:solidFill>
                <a:latin typeface="Arial"/>
                <a:ea typeface="Arial"/>
                <a:cs typeface="Arial"/>
                <a:sym typeface="Arial"/>
              </a:rPr>
              <a:t> through a fair and </a:t>
            </a:r>
            <a:r>
              <a:rPr lang="en" sz="2000" b="1" strike="noStrike">
                <a:solidFill>
                  <a:srgbClr val="000000"/>
                </a:solidFill>
                <a:latin typeface="Arial"/>
                <a:ea typeface="Arial"/>
                <a:cs typeface="Arial"/>
                <a:sym typeface="Arial"/>
              </a:rPr>
              <a:t>just transition </a:t>
            </a:r>
            <a:r>
              <a:rPr lang="en" sz="2000" b="0" strike="noStrike">
                <a:solidFill>
                  <a:srgbClr val="000000"/>
                </a:solidFill>
                <a:latin typeface="Arial"/>
                <a:ea typeface="Arial"/>
                <a:cs typeface="Arial"/>
                <a:sym typeface="Arial"/>
              </a:rPr>
              <a:t>for all communities and workers;</a:t>
            </a:r>
            <a:endParaRPr sz="1500" b="0" strike="noStrike">
              <a:solidFill>
                <a:srgbClr val="000000"/>
              </a:solidFill>
              <a:latin typeface="Arial"/>
              <a:ea typeface="Arial"/>
              <a:cs typeface="Arial"/>
              <a:sym typeface="Arial"/>
            </a:endParaRPr>
          </a:p>
          <a:p>
            <a:pPr marL="0" marR="0" lvl="0" indent="0" algn="l" rtl="0">
              <a:spcBef>
                <a:spcPts val="0"/>
              </a:spcBef>
              <a:spcAft>
                <a:spcPts val="0"/>
              </a:spcAft>
              <a:buNone/>
            </a:pPr>
            <a:endParaRPr sz="1500" b="0" strike="noStrike">
              <a:solidFill>
                <a:srgbClr val="000000"/>
              </a:solidFill>
              <a:latin typeface="Arial"/>
              <a:ea typeface="Arial"/>
              <a:cs typeface="Arial"/>
              <a:sym typeface="Arial"/>
            </a:endParaRPr>
          </a:p>
          <a:p>
            <a:pPr marL="0" marR="0" lvl="0" indent="0" algn="l" rtl="0">
              <a:spcBef>
                <a:spcPts val="0"/>
              </a:spcBef>
              <a:spcAft>
                <a:spcPts val="0"/>
              </a:spcAft>
              <a:buNone/>
            </a:pPr>
            <a:r>
              <a:rPr lang="en" sz="2000" b="0" strike="noStrike">
                <a:solidFill>
                  <a:srgbClr val="000000"/>
                </a:solidFill>
                <a:latin typeface="Arial"/>
                <a:ea typeface="Arial"/>
                <a:cs typeface="Arial"/>
                <a:sym typeface="Arial"/>
              </a:rPr>
              <a:t>Create </a:t>
            </a:r>
            <a:r>
              <a:rPr lang="en" sz="2000" b="1" strike="noStrike">
                <a:solidFill>
                  <a:srgbClr val="000000"/>
                </a:solidFill>
                <a:latin typeface="Arial"/>
                <a:ea typeface="Arial"/>
                <a:cs typeface="Arial"/>
                <a:sym typeface="Arial"/>
              </a:rPr>
              <a:t>millions of good, high-wage jobs</a:t>
            </a:r>
            <a:endParaRPr sz="1500" b="0" strike="noStrike">
              <a:solidFill>
                <a:srgbClr val="000000"/>
              </a:solidFill>
              <a:latin typeface="Arial"/>
              <a:ea typeface="Arial"/>
              <a:cs typeface="Arial"/>
              <a:sym typeface="Arial"/>
            </a:endParaRPr>
          </a:p>
          <a:p>
            <a:pPr marL="0" marR="0" lvl="0" indent="0" algn="l" rtl="0">
              <a:spcBef>
                <a:spcPts val="0"/>
              </a:spcBef>
              <a:spcAft>
                <a:spcPts val="0"/>
              </a:spcAft>
              <a:buNone/>
            </a:pPr>
            <a:endParaRPr sz="1500" b="0" strike="noStrike">
              <a:solidFill>
                <a:srgbClr val="000000"/>
              </a:solidFill>
              <a:latin typeface="Arial"/>
              <a:ea typeface="Arial"/>
              <a:cs typeface="Arial"/>
              <a:sym typeface="Arial"/>
            </a:endParaRPr>
          </a:p>
          <a:p>
            <a:pPr marL="0" marR="0" lvl="0" indent="0" algn="l" rtl="0">
              <a:spcBef>
                <a:spcPts val="0"/>
              </a:spcBef>
              <a:spcAft>
                <a:spcPts val="0"/>
              </a:spcAft>
              <a:buNone/>
            </a:pPr>
            <a:r>
              <a:rPr lang="en" sz="2000" b="0" strike="noStrike">
                <a:solidFill>
                  <a:srgbClr val="000000"/>
                </a:solidFill>
                <a:latin typeface="Arial"/>
                <a:ea typeface="Arial"/>
                <a:cs typeface="Arial"/>
                <a:sym typeface="Arial"/>
              </a:rPr>
              <a:t>Invest in the</a:t>
            </a:r>
            <a:r>
              <a:rPr lang="en" sz="2000" b="1" strike="noStrike">
                <a:solidFill>
                  <a:srgbClr val="000000"/>
                </a:solidFill>
                <a:latin typeface="Arial"/>
                <a:ea typeface="Arial"/>
                <a:cs typeface="Arial"/>
                <a:sym typeface="Arial"/>
              </a:rPr>
              <a:t> infrastructure and industry</a:t>
            </a:r>
            <a:r>
              <a:rPr lang="en" sz="2000" b="0" strike="noStrike">
                <a:solidFill>
                  <a:srgbClr val="000000"/>
                </a:solidFill>
                <a:latin typeface="Arial"/>
                <a:ea typeface="Arial"/>
                <a:cs typeface="Arial"/>
                <a:sym typeface="Arial"/>
              </a:rPr>
              <a:t> of the United States </a:t>
            </a:r>
            <a:endParaRPr sz="1500" b="0" strike="noStrike">
              <a:solidFill>
                <a:srgbClr val="000000"/>
              </a:solidFill>
              <a:latin typeface="Arial"/>
              <a:ea typeface="Arial"/>
              <a:cs typeface="Arial"/>
              <a:sym typeface="Arial"/>
            </a:endParaRPr>
          </a:p>
          <a:p>
            <a:pPr marL="0" marR="0" lvl="0" indent="0" algn="l" rtl="0">
              <a:spcBef>
                <a:spcPts val="0"/>
              </a:spcBef>
              <a:spcAft>
                <a:spcPts val="0"/>
              </a:spcAft>
              <a:buNone/>
            </a:pPr>
            <a:endParaRPr sz="1500" b="0" strike="noStrike">
              <a:solidFill>
                <a:srgbClr val="000000"/>
              </a:solidFill>
              <a:latin typeface="Arial"/>
              <a:ea typeface="Arial"/>
              <a:cs typeface="Arial"/>
              <a:sym typeface="Arial"/>
            </a:endParaRPr>
          </a:p>
          <a:p>
            <a:pPr marL="0" marR="0" lvl="0" indent="0" algn="l" rtl="0">
              <a:spcBef>
                <a:spcPts val="0"/>
              </a:spcBef>
              <a:spcAft>
                <a:spcPts val="0"/>
              </a:spcAft>
              <a:buNone/>
            </a:pPr>
            <a:r>
              <a:rPr lang="en" sz="2000" b="1" strike="noStrike">
                <a:solidFill>
                  <a:srgbClr val="000000"/>
                </a:solidFill>
                <a:latin typeface="Arial"/>
                <a:ea typeface="Arial"/>
                <a:cs typeface="Arial"/>
                <a:sym typeface="Arial"/>
              </a:rPr>
              <a:t>Sustainable environment for all;</a:t>
            </a:r>
            <a:endParaRPr sz="1500" b="0" strike="noStrike">
              <a:solidFill>
                <a:srgbClr val="000000"/>
              </a:solidFill>
              <a:latin typeface="Arial"/>
              <a:ea typeface="Arial"/>
              <a:cs typeface="Arial"/>
              <a:sym typeface="Arial"/>
            </a:endParaRPr>
          </a:p>
          <a:p>
            <a:pPr marL="0" marR="0" lvl="0" indent="0" algn="l" rtl="0">
              <a:spcBef>
                <a:spcPts val="0"/>
              </a:spcBef>
              <a:spcAft>
                <a:spcPts val="0"/>
              </a:spcAft>
              <a:buNone/>
            </a:pPr>
            <a:endParaRPr sz="1500" b="0" strike="noStrike">
              <a:solidFill>
                <a:srgbClr val="000000"/>
              </a:solidFill>
              <a:latin typeface="Arial"/>
              <a:ea typeface="Arial"/>
              <a:cs typeface="Arial"/>
              <a:sym typeface="Arial"/>
            </a:endParaRPr>
          </a:p>
          <a:p>
            <a:pPr marL="0" marR="0" lvl="0" indent="0" algn="l" rtl="0">
              <a:spcBef>
                <a:spcPts val="0"/>
              </a:spcBef>
              <a:spcAft>
                <a:spcPts val="0"/>
              </a:spcAft>
              <a:buNone/>
            </a:pPr>
            <a:r>
              <a:rPr lang="en" sz="2000" b="1" strike="noStrike">
                <a:solidFill>
                  <a:srgbClr val="000000"/>
                </a:solidFill>
                <a:latin typeface="Arial"/>
                <a:ea typeface="Arial"/>
                <a:cs typeface="Arial"/>
                <a:sym typeface="Arial"/>
              </a:rPr>
              <a:t>Promote justice and equity</a:t>
            </a:r>
            <a:r>
              <a:rPr lang="en" sz="2000" b="0" strike="noStrike">
                <a:solidFill>
                  <a:srgbClr val="000000"/>
                </a:solidFill>
                <a:latin typeface="Arial"/>
                <a:ea typeface="Arial"/>
                <a:cs typeface="Arial"/>
                <a:sym typeface="Arial"/>
              </a:rPr>
              <a:t> in historically oppressed  frontline 	and vulnerable communities.</a:t>
            </a:r>
            <a:endParaRPr sz="1500" b="0" strike="noStrike">
              <a:solidFill>
                <a:srgbClr val="000000"/>
              </a:solidFill>
              <a:latin typeface="Arial"/>
              <a:ea typeface="Arial"/>
              <a:cs typeface="Arial"/>
              <a:sym typeface="Arial"/>
            </a:endParaRPr>
          </a:p>
          <a:p>
            <a:pPr marL="0" marR="0" lvl="0" indent="0" algn="l" rtl="0">
              <a:spcBef>
                <a:spcPts val="0"/>
              </a:spcBef>
              <a:spcAft>
                <a:spcPts val="0"/>
              </a:spcAft>
              <a:buNone/>
            </a:pPr>
            <a:endParaRPr sz="1500" b="0"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311700" y="445025"/>
            <a:ext cx="8520600" cy="912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Focus today: high level view technical aspects of reaching goal one: net zero greenhouse gas emissions by 2050</a:t>
            </a:r>
            <a:endParaRPr/>
          </a:p>
          <a:p>
            <a:pPr marL="0" lvl="0" indent="0" algn="l" rtl="0">
              <a:spcBef>
                <a:spcPts val="0"/>
              </a:spcBef>
              <a:spcAft>
                <a:spcPts val="0"/>
              </a:spcAft>
              <a:buNone/>
            </a:pPr>
            <a:endParaRPr/>
          </a:p>
        </p:txBody>
      </p:sp>
      <p:sp>
        <p:nvSpPr>
          <p:cNvPr id="118" name="Google Shape;118;p24"/>
          <p:cNvSpPr txBox="1">
            <a:spLocks noGrp="1"/>
          </p:cNvSpPr>
          <p:nvPr>
            <p:ph type="body" idx="1"/>
          </p:nvPr>
        </p:nvSpPr>
        <p:spPr>
          <a:xfrm>
            <a:off x="311700" y="1404500"/>
            <a:ext cx="8520600" cy="316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Five Pillars of Decarbonization</a:t>
            </a:r>
            <a:endParaRPr/>
          </a:p>
          <a:p>
            <a:pPr marL="457200" lvl="0" indent="-342900" algn="l" rtl="0">
              <a:spcBef>
                <a:spcPts val="1200"/>
              </a:spcBef>
              <a:spcAft>
                <a:spcPts val="0"/>
              </a:spcAft>
              <a:buSzPts val="1800"/>
              <a:buAutoNum type="arabicPeriod"/>
            </a:pPr>
            <a:r>
              <a:rPr lang="en"/>
              <a:t>Zero carbon electricity and doubling of electricity production</a:t>
            </a:r>
            <a:endParaRPr/>
          </a:p>
          <a:p>
            <a:pPr marL="914400" lvl="1" indent="-317500" algn="l" rtl="0">
              <a:spcBef>
                <a:spcPts val="0"/>
              </a:spcBef>
              <a:spcAft>
                <a:spcPts val="0"/>
              </a:spcAft>
              <a:buSzPts val="1400"/>
              <a:buAutoNum type="alphaLcPeriod"/>
            </a:pPr>
            <a:r>
              <a:rPr lang="en"/>
              <a:t>Doubling is probably a significant underestimate</a:t>
            </a:r>
            <a:endParaRPr/>
          </a:p>
          <a:p>
            <a:pPr marL="457200" lvl="0" indent="-342900" algn="l" rtl="0">
              <a:spcBef>
                <a:spcPts val="0"/>
              </a:spcBef>
              <a:spcAft>
                <a:spcPts val="0"/>
              </a:spcAft>
              <a:buSzPts val="1800"/>
              <a:buAutoNum type="arabicPeriod"/>
            </a:pPr>
            <a:r>
              <a:rPr lang="en"/>
              <a:t>Electrification of end uses</a:t>
            </a:r>
            <a:endParaRPr/>
          </a:p>
          <a:p>
            <a:pPr marL="457200" lvl="0" indent="-342900" algn="l" rtl="0">
              <a:spcBef>
                <a:spcPts val="0"/>
              </a:spcBef>
              <a:spcAft>
                <a:spcPts val="0"/>
              </a:spcAft>
              <a:buSzPts val="1800"/>
              <a:buAutoNum type="arabicPeriod"/>
            </a:pPr>
            <a:r>
              <a:rPr lang="en"/>
              <a:t>Green synthetic fuels</a:t>
            </a:r>
            <a:endParaRPr/>
          </a:p>
          <a:p>
            <a:pPr marL="457200" lvl="0" indent="-342900" algn="l" rtl="0">
              <a:spcBef>
                <a:spcPts val="0"/>
              </a:spcBef>
              <a:spcAft>
                <a:spcPts val="0"/>
              </a:spcAft>
              <a:buSzPts val="1800"/>
              <a:buAutoNum type="arabicPeriod"/>
            </a:pPr>
            <a:r>
              <a:rPr lang="en"/>
              <a:t>Smart grid creation implementation</a:t>
            </a:r>
            <a:endParaRPr/>
          </a:p>
          <a:p>
            <a:pPr marL="457200" lvl="0" indent="-342900" algn="l" rtl="0">
              <a:spcBef>
                <a:spcPts val="0"/>
              </a:spcBef>
              <a:spcAft>
                <a:spcPts val="0"/>
              </a:spcAft>
              <a:buSzPts val="1800"/>
              <a:buAutoNum type="arabicPeriod"/>
            </a:pPr>
            <a:r>
              <a:rPr lang="en"/>
              <a:t>Energy and Material efficiency</a:t>
            </a:r>
            <a:endParaRPr sz="2003">
              <a:solidFill>
                <a:schemeClr val="dk1"/>
              </a:solidFill>
            </a:endParaRPr>
          </a:p>
          <a:p>
            <a:pPr marL="0" lvl="0" indent="0" algn="l" rtl="0">
              <a:spcBef>
                <a:spcPts val="1200"/>
              </a:spcBef>
              <a:spcAft>
                <a:spcPts val="1200"/>
              </a:spcAft>
              <a:buNone/>
            </a:pPr>
            <a:r>
              <a:rPr lang="en" sz="1803">
                <a:solidFill>
                  <a:schemeClr val="dk1"/>
                </a:solidFill>
              </a:rPr>
              <a:t>Sixth Issue: Agriculture</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Getting to zero carbon electricity is pretty easy</a:t>
            </a:r>
            <a:endParaRPr/>
          </a:p>
        </p:txBody>
      </p:sp>
      <p:sp>
        <p:nvSpPr>
          <p:cNvPr id="124" name="Google Shape;124;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457200" algn="l" rtl="0">
              <a:spcBef>
                <a:spcPts val="0"/>
              </a:spcBef>
              <a:spcAft>
                <a:spcPts val="0"/>
              </a:spcAft>
              <a:buNone/>
            </a:pPr>
            <a:r>
              <a:rPr lang="en" sz="1900"/>
              <a:t>Capital cost of new infrastructure for wind, solar-- </a:t>
            </a:r>
            <a:endParaRPr sz="1900"/>
          </a:p>
          <a:p>
            <a:pPr marL="914400" lvl="0" indent="0" algn="l" rtl="0">
              <a:spcBef>
                <a:spcPts val="1200"/>
              </a:spcBef>
              <a:spcAft>
                <a:spcPts val="0"/>
              </a:spcAft>
              <a:buNone/>
            </a:pPr>
            <a:r>
              <a:rPr lang="en" sz="1900"/>
              <a:t>Levelized costs are now the same as fossil fuels </a:t>
            </a:r>
            <a:endParaRPr sz="1900"/>
          </a:p>
          <a:p>
            <a:pPr marL="1371600" lvl="0" indent="0" algn="l" rtl="0">
              <a:spcBef>
                <a:spcPts val="1200"/>
              </a:spcBef>
              <a:spcAft>
                <a:spcPts val="0"/>
              </a:spcAft>
              <a:buNone/>
            </a:pPr>
            <a:r>
              <a:rPr lang="en" sz="1900"/>
              <a:t>(Unaddressed issue is obsolete capital investment in fossil fuels infrastructure) </a:t>
            </a:r>
            <a:endParaRPr sz="1900"/>
          </a:p>
          <a:p>
            <a:pPr marL="0" lvl="0" indent="457200" algn="l" rtl="0">
              <a:spcBef>
                <a:spcPts val="1200"/>
              </a:spcBef>
              <a:spcAft>
                <a:spcPts val="0"/>
              </a:spcAft>
              <a:buNone/>
            </a:pPr>
            <a:r>
              <a:rPr lang="en" sz="1900"/>
              <a:t> </a:t>
            </a:r>
            <a:r>
              <a:rPr lang="en" sz="1700">
                <a:solidFill>
                  <a:schemeClr val="dk1"/>
                </a:solidFill>
              </a:rPr>
              <a:t>Intermittency of the renewables and limited dispatchability</a:t>
            </a:r>
            <a:endParaRPr sz="1700">
              <a:solidFill>
                <a:schemeClr val="dk1"/>
              </a:solidFill>
            </a:endParaRPr>
          </a:p>
          <a:p>
            <a:pPr marL="0" lvl="0" indent="457200" algn="l" rtl="0">
              <a:spcBef>
                <a:spcPts val="1200"/>
              </a:spcBef>
              <a:spcAft>
                <a:spcPts val="0"/>
              </a:spcAft>
              <a:buNone/>
            </a:pPr>
            <a:r>
              <a:rPr lang="en" sz="1700">
                <a:solidFill>
                  <a:schemeClr val="dk1"/>
                </a:solidFill>
              </a:rPr>
              <a:t> 	Energy storage (batteries, hydrogen, and pumped storage)</a:t>
            </a:r>
            <a:endParaRPr sz="1700">
              <a:solidFill>
                <a:schemeClr val="dk1"/>
              </a:solidFill>
            </a:endParaRPr>
          </a:p>
          <a:p>
            <a:pPr marL="0" lvl="0" indent="457200" algn="l" rtl="0">
              <a:spcBef>
                <a:spcPts val="1200"/>
              </a:spcBef>
              <a:spcAft>
                <a:spcPts val="0"/>
              </a:spcAft>
              <a:buNone/>
            </a:pPr>
            <a:r>
              <a:rPr lang="en" sz="1700">
                <a:solidFill>
                  <a:schemeClr val="dk1"/>
                </a:solidFill>
              </a:rPr>
              <a:t>	Grid expansion and diversification</a:t>
            </a:r>
            <a:endParaRPr sz="1200">
              <a:solidFill>
                <a:schemeClr val="dk1"/>
              </a:solidFill>
            </a:endParaRPr>
          </a:p>
          <a:p>
            <a:pPr marL="457200" lvl="0" indent="457200" algn="l" rtl="0">
              <a:spcBef>
                <a:spcPts val="1200"/>
              </a:spcBef>
              <a:spcAft>
                <a:spcPts val="1200"/>
              </a:spcAft>
              <a:buNone/>
            </a:pPr>
            <a:endParaRPr sz="1100" b="1">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6"/>
          <p:cNvPicPr preferRelativeResize="0"/>
          <p:nvPr/>
        </p:nvPicPr>
        <p:blipFill>
          <a:blip r:embed="rId3">
            <a:alphaModFix/>
          </a:blip>
          <a:stretch>
            <a:fillRect/>
          </a:stretch>
        </p:blipFill>
        <p:spPr>
          <a:xfrm>
            <a:off x="152400" y="152400"/>
            <a:ext cx="8881950"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7"/>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35" name="Google Shape;135;p27"/>
          <p:cNvPicPr preferRelativeResize="0"/>
          <p:nvPr/>
        </p:nvPicPr>
        <p:blipFill>
          <a:blip r:embed="rId3">
            <a:alphaModFix/>
          </a:blip>
          <a:stretch>
            <a:fillRect/>
          </a:stretch>
        </p:blipFill>
        <p:spPr>
          <a:xfrm>
            <a:off x="1405050" y="0"/>
            <a:ext cx="6765701" cy="50539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energy use is divided by sector today</a:t>
            </a:r>
            <a:endParaRPr/>
          </a:p>
        </p:txBody>
      </p:sp>
      <p:pic>
        <p:nvPicPr>
          <p:cNvPr id="141" name="Google Shape;141;p28"/>
          <p:cNvPicPr preferRelativeResize="0"/>
          <p:nvPr/>
        </p:nvPicPr>
        <p:blipFill>
          <a:blip r:embed="rId3">
            <a:alphaModFix/>
          </a:blip>
          <a:stretch>
            <a:fillRect/>
          </a:stretch>
        </p:blipFill>
        <p:spPr>
          <a:xfrm>
            <a:off x="949663" y="1154813"/>
            <a:ext cx="6200775" cy="4181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2nd pillar is electrification of end use</a:t>
            </a:r>
            <a:endParaRPr/>
          </a:p>
        </p:txBody>
      </p:sp>
      <p:sp>
        <p:nvSpPr>
          <p:cNvPr id="147" name="Google Shape;147;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40000"/>
          </a:bodyPr>
          <a:lstStyle/>
          <a:p>
            <a:pPr marL="0" lvl="0" indent="0" algn="l" rtl="0">
              <a:spcBef>
                <a:spcPts val="0"/>
              </a:spcBef>
              <a:spcAft>
                <a:spcPts val="0"/>
              </a:spcAft>
              <a:buNone/>
            </a:pPr>
            <a:r>
              <a:rPr lang="en" sz="3739"/>
              <a:t>Some of these sectors are relatively easy and not requiring a lot of new capital expense</a:t>
            </a:r>
            <a:endParaRPr sz="3739"/>
          </a:p>
          <a:p>
            <a:pPr marL="0" lvl="0" indent="0" algn="l" rtl="0">
              <a:spcBef>
                <a:spcPts val="1200"/>
              </a:spcBef>
              <a:spcAft>
                <a:spcPts val="0"/>
              </a:spcAft>
              <a:buNone/>
            </a:pPr>
            <a:r>
              <a:rPr lang="en" sz="3739"/>
              <a:t>	Personal and Local transportation: EVs and charging stations</a:t>
            </a:r>
            <a:endParaRPr sz="3739"/>
          </a:p>
          <a:p>
            <a:pPr marL="0" lvl="0" indent="0" algn="l" rtl="0">
              <a:spcBef>
                <a:spcPts val="1200"/>
              </a:spcBef>
              <a:spcAft>
                <a:spcPts val="0"/>
              </a:spcAft>
              <a:buNone/>
            </a:pPr>
            <a:r>
              <a:rPr lang="en" sz="3739"/>
              <a:t>	Heating and cooling of new residential properties: Heat pumps</a:t>
            </a:r>
            <a:endParaRPr sz="3739"/>
          </a:p>
          <a:p>
            <a:pPr marL="0" lvl="0" indent="0" algn="l" rtl="0">
              <a:spcBef>
                <a:spcPts val="1200"/>
              </a:spcBef>
              <a:spcAft>
                <a:spcPts val="0"/>
              </a:spcAft>
              <a:buNone/>
            </a:pPr>
            <a:r>
              <a:rPr lang="en" sz="3739"/>
              <a:t>	New commercial buildings: Heat pumps</a:t>
            </a:r>
            <a:endParaRPr sz="3739"/>
          </a:p>
          <a:p>
            <a:pPr marL="0" lvl="0" indent="0" algn="l" rtl="0">
              <a:spcBef>
                <a:spcPts val="1200"/>
              </a:spcBef>
              <a:spcAft>
                <a:spcPts val="0"/>
              </a:spcAft>
              <a:buNone/>
            </a:pPr>
            <a:r>
              <a:rPr lang="en" sz="3739"/>
              <a:t>	Industrial</a:t>
            </a:r>
            <a:endParaRPr sz="3739"/>
          </a:p>
          <a:p>
            <a:pPr marL="0" lvl="0" indent="0" algn="l" rtl="0">
              <a:spcBef>
                <a:spcPts val="1200"/>
              </a:spcBef>
              <a:spcAft>
                <a:spcPts val="0"/>
              </a:spcAft>
              <a:buNone/>
            </a:pPr>
            <a:r>
              <a:rPr lang="en" sz="3739"/>
              <a:t>		Light manufacturing</a:t>
            </a:r>
            <a:endParaRPr sz="3739"/>
          </a:p>
          <a:p>
            <a:pPr marL="0" lvl="0" indent="0" algn="l" rtl="0">
              <a:spcBef>
                <a:spcPts val="1200"/>
              </a:spcBef>
              <a:spcAft>
                <a:spcPts val="0"/>
              </a:spcAft>
              <a:buNone/>
            </a:pPr>
            <a:r>
              <a:rPr lang="en" sz="3739"/>
              <a:t>		Much of agricultural production</a:t>
            </a:r>
            <a:r>
              <a:rPr lang="en"/>
              <a:t>	</a:t>
            </a:r>
            <a:endParaRPr/>
          </a:p>
          <a:p>
            <a:pPr marL="0" lvl="0" indent="0" algn="l" rtl="0">
              <a:spcBef>
                <a:spcPts val="120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Some sectors are technically not hard, but expensive</a:t>
            </a:r>
            <a:endParaRPr/>
          </a:p>
        </p:txBody>
      </p:sp>
      <p:sp>
        <p:nvSpPr>
          <p:cNvPr id="153" name="Google Shape;153;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Relatively hard or costly</a:t>
            </a:r>
            <a:endParaRPr/>
          </a:p>
          <a:p>
            <a:pPr marL="0" lvl="0" indent="0" algn="l" rtl="0">
              <a:spcBef>
                <a:spcPts val="1200"/>
              </a:spcBef>
              <a:spcAft>
                <a:spcPts val="0"/>
              </a:spcAft>
              <a:buNone/>
            </a:pPr>
            <a:r>
              <a:rPr lang="en"/>
              <a:t>	Retrofitting existing residential properties</a:t>
            </a:r>
            <a:endParaRPr/>
          </a:p>
          <a:p>
            <a:pPr marL="0" lvl="0" indent="457200" algn="l" rtl="0">
              <a:spcBef>
                <a:spcPts val="1200"/>
              </a:spcBef>
              <a:spcAft>
                <a:spcPts val="0"/>
              </a:spcAft>
              <a:buNone/>
            </a:pPr>
            <a:r>
              <a:rPr lang="en"/>
              <a:t>Retrofitting existing commercial facilities</a:t>
            </a:r>
            <a:endParaRPr/>
          </a:p>
          <a:p>
            <a:pPr marL="0" lvl="0" indent="457200" algn="l" rtl="0">
              <a:spcBef>
                <a:spcPts val="1200"/>
              </a:spcBef>
              <a:spcAft>
                <a:spcPts val="0"/>
              </a:spcAft>
              <a:buNone/>
            </a:pPr>
            <a:r>
              <a:rPr lang="en"/>
              <a:t>	Primary issue is heating as old buildings are expensive to upgrade</a:t>
            </a:r>
            <a:endParaRPr/>
          </a:p>
          <a:p>
            <a:pPr marL="0" lvl="0" indent="457200" algn="l" rtl="0">
              <a:spcBef>
                <a:spcPts val="1200"/>
              </a:spcBef>
              <a:spcAft>
                <a:spcPts val="0"/>
              </a:spcAft>
              <a:buNone/>
            </a:pPr>
            <a:r>
              <a:rPr lang="en"/>
              <a:t>		Energy efficiency</a:t>
            </a:r>
            <a:endParaRPr/>
          </a:p>
          <a:p>
            <a:pPr marL="0" lvl="0" indent="457200" algn="l" rtl="0">
              <a:spcBef>
                <a:spcPts val="1200"/>
              </a:spcBef>
              <a:spcAft>
                <a:spcPts val="0"/>
              </a:spcAft>
              <a:buNone/>
            </a:pPr>
            <a:r>
              <a:rPr lang="en"/>
              <a:t>		Heat production</a:t>
            </a:r>
            <a:endParaRPr/>
          </a:p>
          <a:p>
            <a:pPr marL="0" lvl="0" indent="457200" algn="l" rtl="0">
              <a:spcBef>
                <a:spcPts val="1200"/>
              </a:spcBef>
              <a:spcAft>
                <a:spcPts val="1200"/>
              </a:spcAft>
              <a:buNone/>
            </a:pPr>
            <a:r>
              <a:rPr lang="en"/>
              <a:t>	Large investment by owner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31"/>
          <p:cNvPicPr preferRelativeResize="0"/>
          <p:nvPr/>
        </p:nvPicPr>
        <p:blipFill>
          <a:blip r:embed="rId3">
            <a:alphaModFix/>
          </a:blip>
          <a:stretch>
            <a:fillRect/>
          </a:stretch>
        </p:blipFill>
        <p:spPr>
          <a:xfrm>
            <a:off x="152400" y="152400"/>
            <a:ext cx="8093353"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What is the Green New Deal and how would it work?</a:t>
            </a:r>
            <a:endParaRPr/>
          </a:p>
        </p:txBody>
      </p:sp>
      <p:sp>
        <p:nvSpPr>
          <p:cNvPr id="61" name="Google Shape;61;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t>Pat Murray, MD, MS</a:t>
            </a:r>
            <a:endParaRPr/>
          </a:p>
          <a:p>
            <a:pPr marL="0" lvl="0" indent="0" algn="ctr" rtl="0">
              <a:spcBef>
                <a:spcPts val="0"/>
              </a:spcBef>
              <a:spcAft>
                <a:spcPts val="0"/>
              </a:spcAft>
              <a:buNone/>
            </a:pPr>
            <a:r>
              <a:rPr lang="en"/>
              <a:t>Dept of Physical Medicine and Rehabilitation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32"/>
          <p:cNvPicPr preferRelativeResize="0"/>
          <p:nvPr/>
        </p:nvPicPr>
        <p:blipFill>
          <a:blip r:embed="rId3">
            <a:alphaModFix/>
          </a:blip>
          <a:stretch>
            <a:fillRect/>
          </a:stretch>
        </p:blipFill>
        <p:spPr>
          <a:xfrm>
            <a:off x="152400" y="152400"/>
            <a:ext cx="8481629" cy="4838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33"/>
          <p:cNvPicPr preferRelativeResize="0"/>
          <p:nvPr/>
        </p:nvPicPr>
        <p:blipFill>
          <a:blip r:embed="rId3">
            <a:alphaModFix/>
          </a:blip>
          <a:stretch>
            <a:fillRect/>
          </a:stretch>
        </p:blipFill>
        <p:spPr>
          <a:xfrm>
            <a:off x="702825" y="275200"/>
            <a:ext cx="7562850" cy="4296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34"/>
          <p:cNvPicPr preferRelativeResize="0"/>
          <p:nvPr/>
        </p:nvPicPr>
        <p:blipFill>
          <a:blip r:embed="rId3">
            <a:alphaModFix/>
          </a:blip>
          <a:stretch>
            <a:fillRect/>
          </a:stretch>
        </p:blipFill>
        <p:spPr>
          <a:xfrm>
            <a:off x="205334" y="27775"/>
            <a:ext cx="8653966" cy="50879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35"/>
          <p:cNvPicPr preferRelativeResize="0"/>
          <p:nvPr/>
        </p:nvPicPr>
        <p:blipFill>
          <a:blip r:embed="rId3">
            <a:alphaModFix/>
          </a:blip>
          <a:stretch>
            <a:fillRect/>
          </a:stretch>
        </p:blipFill>
        <p:spPr>
          <a:xfrm>
            <a:off x="1424050" y="152400"/>
            <a:ext cx="6409597" cy="4838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6"/>
          <p:cNvSpPr txBox="1">
            <a:spLocks noGrp="1"/>
          </p:cNvSpPr>
          <p:nvPr>
            <p:ph type="title"/>
          </p:nvPr>
        </p:nvSpPr>
        <p:spPr>
          <a:xfrm>
            <a:off x="311700" y="445025"/>
            <a:ext cx="8520600" cy="80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Timeline of the change will influence the cost of the transition</a:t>
            </a:r>
            <a:endParaRPr/>
          </a:p>
        </p:txBody>
      </p:sp>
      <p:sp>
        <p:nvSpPr>
          <p:cNvPr id="184" name="Google Shape;184;p36"/>
          <p:cNvSpPr txBox="1">
            <a:spLocks noGrp="1"/>
          </p:cNvSpPr>
          <p:nvPr>
            <p:ph type="body" idx="1"/>
          </p:nvPr>
        </p:nvSpPr>
        <p:spPr>
          <a:xfrm>
            <a:off x="311700" y="1546850"/>
            <a:ext cx="8520600" cy="3021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to deal fairly with capital investments made now obsolete property</a:t>
            </a:r>
            <a:endParaRPr/>
          </a:p>
          <a:p>
            <a:pPr marL="0" lvl="0" indent="0" algn="l" rtl="0">
              <a:spcBef>
                <a:spcPts val="1200"/>
              </a:spcBef>
              <a:spcAft>
                <a:spcPts val="0"/>
              </a:spcAft>
              <a:buNone/>
            </a:pPr>
            <a:r>
              <a:rPr lang="en"/>
              <a:t>Least-cost solution in each case is to retire the existing capital at the end of its normal life</a:t>
            </a:r>
            <a:endParaRPr/>
          </a:p>
          <a:p>
            <a:pPr marL="0" lvl="0" indent="0" algn="l" rtl="0">
              <a:spcBef>
                <a:spcPts val="1200"/>
              </a:spcBef>
              <a:spcAft>
                <a:spcPts val="12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National Policy Framework</a:t>
            </a:r>
            <a:endParaRPr/>
          </a:p>
        </p:txBody>
      </p:sp>
      <p:sp>
        <p:nvSpPr>
          <p:cNvPr id="190" name="Google Shape;190;p37"/>
          <p:cNvSpPr txBox="1">
            <a:spLocks noGrp="1"/>
          </p:cNvSpPr>
          <p:nvPr>
            <p:ph type="body" idx="1"/>
          </p:nvPr>
        </p:nvSpPr>
        <p:spPr>
          <a:xfrm>
            <a:off x="311700" y="1081850"/>
            <a:ext cx="8520600" cy="3549300"/>
          </a:xfrm>
          <a:prstGeom prst="rect">
            <a:avLst/>
          </a:prstGeom>
        </p:spPr>
        <p:txBody>
          <a:bodyPr spcFirstLastPara="1" wrap="square" lIns="91425" tIns="91425" rIns="91425" bIns="91425" anchor="t" anchorCtr="0">
            <a:normAutofit lnSpcReduction="20000"/>
          </a:bodyPr>
          <a:lstStyle/>
          <a:p>
            <a:pPr marL="457200" lvl="0" indent="-298450" algn="l" rtl="0">
              <a:spcBef>
                <a:spcPts val="1200"/>
              </a:spcBef>
              <a:spcAft>
                <a:spcPts val="0"/>
              </a:spcAft>
              <a:buClr>
                <a:schemeClr val="dk1"/>
              </a:buClr>
              <a:buSzPts val="1100"/>
              <a:buChar char="●"/>
            </a:pPr>
            <a:r>
              <a:rPr lang="en"/>
              <a:t>Timelines for phasing out fossil fuel–related capital stocks</a:t>
            </a:r>
            <a:endParaRPr/>
          </a:p>
          <a:p>
            <a:pPr marL="914400" lvl="1" indent="-298450" algn="l" rtl="0">
              <a:spcBef>
                <a:spcPts val="0"/>
              </a:spcBef>
              <a:spcAft>
                <a:spcPts val="0"/>
              </a:spcAft>
              <a:buClr>
                <a:schemeClr val="dk1"/>
              </a:buClr>
              <a:buSzPts val="1100"/>
              <a:buAutoNum type="alphaLcPeriod"/>
            </a:pPr>
            <a:r>
              <a:rPr lang="en"/>
              <a:t>Natural gas, coal, and oil</a:t>
            </a:r>
            <a:endParaRPr/>
          </a:p>
          <a:p>
            <a:pPr marL="457200" lvl="0" indent="-298450" algn="l" rtl="0">
              <a:spcBef>
                <a:spcPts val="0"/>
              </a:spcBef>
              <a:spcAft>
                <a:spcPts val="0"/>
              </a:spcAft>
              <a:buClr>
                <a:schemeClr val="dk1"/>
              </a:buClr>
              <a:buSzPts val="1100"/>
              <a:buChar char="●"/>
            </a:pPr>
            <a:r>
              <a:rPr lang="en"/>
              <a:t>R&amp;D outlays for the hard technologies</a:t>
            </a:r>
            <a:endParaRPr/>
          </a:p>
          <a:p>
            <a:pPr marL="914400" lvl="1" indent="-298450" algn="l" rtl="0">
              <a:spcBef>
                <a:spcPts val="0"/>
              </a:spcBef>
              <a:spcAft>
                <a:spcPts val="0"/>
              </a:spcAft>
              <a:buClr>
                <a:schemeClr val="dk1"/>
              </a:buClr>
              <a:buSzPts val="1100"/>
              <a:buAutoNum type="alphaLcPeriod"/>
            </a:pPr>
            <a:r>
              <a:rPr lang="en"/>
              <a:t>Focused on plastics, cement, steel</a:t>
            </a:r>
            <a:endParaRPr/>
          </a:p>
          <a:p>
            <a:pPr marL="914400" lvl="1" indent="-298450" algn="l" rtl="0">
              <a:spcBef>
                <a:spcPts val="0"/>
              </a:spcBef>
              <a:spcAft>
                <a:spcPts val="0"/>
              </a:spcAft>
              <a:buClr>
                <a:schemeClr val="dk1"/>
              </a:buClr>
              <a:buSzPts val="1100"/>
              <a:buAutoNum type="alphaLcPeriod"/>
            </a:pPr>
            <a:r>
              <a:rPr lang="en"/>
              <a:t>Aviation, ocean shipping</a:t>
            </a:r>
            <a:endParaRPr/>
          </a:p>
          <a:p>
            <a:pPr marL="914400" lvl="1" indent="-298450" algn="l" rtl="0">
              <a:spcBef>
                <a:spcPts val="0"/>
              </a:spcBef>
              <a:spcAft>
                <a:spcPts val="0"/>
              </a:spcAft>
              <a:buClr>
                <a:schemeClr val="dk1"/>
              </a:buClr>
              <a:buSzPts val="1100"/>
              <a:buAutoNum type="alphaLcPeriod"/>
            </a:pPr>
            <a:r>
              <a:rPr lang="en"/>
              <a:t>Carbon sequestration</a:t>
            </a:r>
            <a:endParaRPr/>
          </a:p>
          <a:p>
            <a:pPr marL="457200" lvl="0" indent="-298450" algn="l" rtl="0">
              <a:spcBef>
                <a:spcPts val="0"/>
              </a:spcBef>
              <a:spcAft>
                <a:spcPts val="0"/>
              </a:spcAft>
              <a:buClr>
                <a:schemeClr val="dk1"/>
              </a:buClr>
              <a:buSzPts val="1100"/>
              <a:buChar char="●"/>
            </a:pPr>
            <a:r>
              <a:rPr lang="en"/>
              <a:t>Public investments </a:t>
            </a:r>
            <a:endParaRPr/>
          </a:p>
          <a:p>
            <a:pPr marL="914400" lvl="1" indent="-298450" algn="l" rtl="0">
              <a:spcBef>
                <a:spcPts val="0"/>
              </a:spcBef>
              <a:spcAft>
                <a:spcPts val="0"/>
              </a:spcAft>
              <a:buClr>
                <a:schemeClr val="dk1"/>
              </a:buClr>
              <a:buSzPts val="1100"/>
              <a:buAutoNum type="alphaLcPeriod"/>
            </a:pPr>
            <a:r>
              <a:rPr lang="en"/>
              <a:t> Interstate transmission of electricity, charging stations, catenary lines</a:t>
            </a:r>
            <a:endParaRPr/>
          </a:p>
          <a:p>
            <a:pPr marL="914400" lvl="1" indent="-298450" algn="l" rtl="0">
              <a:spcBef>
                <a:spcPts val="0"/>
              </a:spcBef>
              <a:spcAft>
                <a:spcPts val="0"/>
              </a:spcAft>
              <a:buClr>
                <a:schemeClr val="dk1"/>
              </a:buClr>
              <a:buSzPts val="1100"/>
              <a:buAutoNum type="alphaLcPeriod"/>
            </a:pPr>
            <a:r>
              <a:rPr lang="en"/>
              <a:t> government fleets and buildings, and other public infrastructure</a:t>
            </a:r>
            <a:endParaRPr/>
          </a:p>
          <a:p>
            <a:pPr marL="457200" lvl="0" indent="-298450" algn="l" rtl="0">
              <a:spcBef>
                <a:spcPts val="0"/>
              </a:spcBef>
              <a:spcAft>
                <a:spcPts val="0"/>
              </a:spcAft>
              <a:buClr>
                <a:schemeClr val="dk1"/>
              </a:buClr>
              <a:buSzPts val="1100"/>
              <a:buChar char="●"/>
            </a:pPr>
            <a:r>
              <a:rPr lang="en"/>
              <a:t>Financing for a fair transition for those displaced</a:t>
            </a:r>
            <a:endParaRPr/>
          </a:p>
          <a:p>
            <a:pPr marL="914400" lvl="1" indent="-298450" algn="l" rtl="0">
              <a:spcBef>
                <a:spcPts val="0"/>
              </a:spcBef>
              <a:spcAft>
                <a:spcPts val="0"/>
              </a:spcAft>
              <a:buClr>
                <a:schemeClr val="dk1"/>
              </a:buClr>
              <a:buSzPts val="1100"/>
              <a:buAutoNum type="alphaLcPeriod"/>
            </a:pPr>
            <a:r>
              <a:rPr lang="en"/>
              <a:t> Job retraining, income supplements, regional development</a:t>
            </a:r>
            <a:endParaRPr/>
          </a:p>
          <a:p>
            <a:pPr marL="457200" lvl="0" indent="-298450" algn="l" rtl="0">
              <a:spcBef>
                <a:spcPts val="0"/>
              </a:spcBef>
              <a:spcAft>
                <a:spcPts val="0"/>
              </a:spcAft>
              <a:buClr>
                <a:schemeClr val="dk1"/>
              </a:buClr>
              <a:buSzPts val="1100"/>
              <a:buChar char="●"/>
            </a:pPr>
            <a:r>
              <a:rPr lang="en"/>
              <a:t>Public financing for building retrofits</a:t>
            </a:r>
            <a:endParaRPr/>
          </a:p>
          <a:p>
            <a:pPr marL="914400" lvl="1" indent="-298450" algn="l" rtl="0">
              <a:spcBef>
                <a:spcPts val="0"/>
              </a:spcBef>
              <a:spcAft>
                <a:spcPts val="0"/>
              </a:spcAft>
              <a:buClr>
                <a:schemeClr val="dk1"/>
              </a:buClr>
              <a:buSzPts val="1100"/>
              <a:buAutoNum type="alphaLcPeriod"/>
            </a:pPr>
            <a:r>
              <a:rPr lang="en"/>
              <a:t>Housing</a:t>
            </a:r>
            <a:endParaRPr/>
          </a:p>
          <a:p>
            <a:pPr marL="914400" lvl="1" indent="-298450" algn="l" rtl="0">
              <a:spcBef>
                <a:spcPts val="0"/>
              </a:spcBef>
              <a:spcAft>
                <a:spcPts val="0"/>
              </a:spcAft>
              <a:buClr>
                <a:schemeClr val="dk1"/>
              </a:buClr>
              <a:buSzPts val="1100"/>
              <a:buAutoNum type="alphaLcPeriod"/>
            </a:pPr>
            <a:r>
              <a:rPr lang="en"/>
              <a:t>Industry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Up for discussion</a:t>
            </a:r>
            <a:endParaRPr/>
          </a:p>
        </p:txBody>
      </p:sp>
      <p:sp>
        <p:nvSpPr>
          <p:cNvPr id="196" name="Google Shape;196;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298450" algn="l" rtl="0">
              <a:spcBef>
                <a:spcPts val="1200"/>
              </a:spcBef>
              <a:spcAft>
                <a:spcPts val="0"/>
              </a:spcAft>
              <a:buClr>
                <a:schemeClr val="dk1"/>
              </a:buClr>
              <a:buSzPts val="1100"/>
              <a:buChar char="●"/>
            </a:pPr>
            <a:r>
              <a:rPr lang="en"/>
              <a:t>Allocations of responsibilities among federal, state, and local governments</a:t>
            </a:r>
            <a:endParaRPr/>
          </a:p>
          <a:p>
            <a:pPr marL="457200" lvl="0" indent="-298450" algn="l" rtl="0">
              <a:spcBef>
                <a:spcPts val="0"/>
              </a:spcBef>
              <a:spcAft>
                <a:spcPts val="0"/>
              </a:spcAft>
              <a:buClr>
                <a:schemeClr val="dk1"/>
              </a:buClr>
              <a:buSzPts val="1100"/>
              <a:buChar char="●"/>
            </a:pPr>
            <a:r>
              <a:rPr lang="en"/>
              <a:t>Carbon pricing, including carbon taxes, feed-in tariffs</a:t>
            </a:r>
            <a:endParaRPr/>
          </a:p>
          <a:p>
            <a:pPr marL="457200" lvl="0" indent="-298450" algn="l" rtl="0">
              <a:spcBef>
                <a:spcPts val="0"/>
              </a:spcBef>
              <a:spcAft>
                <a:spcPts val="0"/>
              </a:spcAft>
              <a:buClr>
                <a:schemeClr val="dk1"/>
              </a:buClr>
              <a:buSzPts val="1100"/>
              <a:buChar char="●"/>
            </a:pPr>
            <a:r>
              <a:rPr lang="en"/>
              <a:t>How to incentivize/pay for transition</a:t>
            </a:r>
            <a:endParaRPr/>
          </a:p>
          <a:p>
            <a:pPr marL="914400" lvl="1" indent="-298450" algn="l" rtl="0">
              <a:spcBef>
                <a:spcPts val="0"/>
              </a:spcBef>
              <a:spcAft>
                <a:spcPts val="0"/>
              </a:spcAft>
              <a:buClr>
                <a:schemeClr val="dk1"/>
              </a:buClr>
              <a:buSzPts val="1100"/>
              <a:buAutoNum type="alphaLcPeriod"/>
            </a:pPr>
            <a:r>
              <a:rPr lang="en"/>
              <a:t>Carbon price management (tax carbon or incentivize carbon free alternatives)</a:t>
            </a:r>
            <a:endParaRPr/>
          </a:p>
          <a:p>
            <a:pPr marL="1371600" lvl="2" indent="-298450" algn="l" rtl="0">
              <a:spcBef>
                <a:spcPts val="0"/>
              </a:spcBef>
              <a:spcAft>
                <a:spcPts val="0"/>
              </a:spcAft>
              <a:buClr>
                <a:schemeClr val="dk1"/>
              </a:buClr>
              <a:buSzPts val="1100"/>
              <a:buAutoNum type="romanLcPeriod"/>
            </a:pPr>
            <a:r>
              <a:rPr lang="en"/>
              <a:t>For difficult sectors where solutions aren’t clear</a:t>
            </a:r>
            <a:endParaRPr/>
          </a:p>
          <a:p>
            <a:pPr marL="1371600" lvl="2" indent="-298450" algn="l" rtl="0">
              <a:spcBef>
                <a:spcPts val="0"/>
              </a:spcBef>
              <a:spcAft>
                <a:spcPts val="0"/>
              </a:spcAft>
              <a:buClr>
                <a:schemeClr val="dk1"/>
              </a:buClr>
              <a:buSzPts val="1100"/>
              <a:buAutoNum type="romanLcPeriod"/>
            </a:pPr>
            <a:r>
              <a:rPr lang="en"/>
              <a:t>Phase in carbon pricing on future costs to avoid social disruption</a:t>
            </a:r>
            <a:endParaRPr/>
          </a:p>
          <a:p>
            <a:pPr marL="914400" lvl="1" indent="-298450" algn="l" rtl="0">
              <a:spcBef>
                <a:spcPts val="0"/>
              </a:spcBef>
              <a:spcAft>
                <a:spcPts val="0"/>
              </a:spcAft>
              <a:buClr>
                <a:schemeClr val="dk1"/>
              </a:buClr>
              <a:buSzPts val="1100"/>
              <a:buAutoNum type="alphaLcPeriod"/>
            </a:pPr>
            <a:r>
              <a:rPr lang="en"/>
              <a:t>Manage quantities</a:t>
            </a:r>
            <a:endParaRPr/>
          </a:p>
          <a:p>
            <a:pPr marL="1371600" lvl="2" indent="-298450" algn="l" rtl="0">
              <a:spcBef>
                <a:spcPts val="0"/>
              </a:spcBef>
              <a:spcAft>
                <a:spcPts val="0"/>
              </a:spcAft>
              <a:buClr>
                <a:schemeClr val="dk1"/>
              </a:buClr>
              <a:buSzPts val="1100"/>
              <a:buAutoNum type="romanLcPeriod"/>
            </a:pPr>
            <a:r>
              <a:rPr lang="en"/>
              <a:t>For sectors where solutions are clear and already cost effective, e.g., Electric cars, new building standards for heating, cooking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Some caveats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2" name="Google Shape;202;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 have talked today as though all greenhouse gases are carbon dioxide</a:t>
            </a:r>
            <a:endParaRPr/>
          </a:p>
          <a:p>
            <a:pPr marL="457200" lvl="0" indent="0" algn="l" rtl="0">
              <a:spcBef>
                <a:spcPts val="1200"/>
              </a:spcBef>
              <a:spcAft>
                <a:spcPts val="0"/>
              </a:spcAft>
              <a:buNone/>
            </a:pPr>
            <a:r>
              <a:rPr lang="en"/>
              <a:t>They aren’t-- methane, nitrous oxide, and refrigerants are important and management of these is needed as well.</a:t>
            </a:r>
            <a:endParaRPr/>
          </a:p>
          <a:p>
            <a:pPr marL="0" lvl="0" indent="0" algn="l" rtl="0">
              <a:spcBef>
                <a:spcPts val="1200"/>
              </a:spcBef>
              <a:spcAft>
                <a:spcPts val="0"/>
              </a:spcAft>
              <a:buNone/>
            </a:pPr>
            <a:r>
              <a:rPr lang="en"/>
              <a:t>I have not discussed the carbon impact of our present food system</a:t>
            </a:r>
            <a:endParaRPr/>
          </a:p>
          <a:p>
            <a:pPr marL="0" lvl="0" indent="0" algn="l" rtl="0">
              <a:spcBef>
                <a:spcPts val="1200"/>
              </a:spcBef>
              <a:spcAft>
                <a:spcPts val="1200"/>
              </a:spcAft>
              <a:buNone/>
            </a:pPr>
            <a:r>
              <a:rPr lang="en"/>
              <a:t>What most scientists suggest is that after we reach these goals we begin a period of development where we drawdown greenhouse gases.  There is an excellent book on this topic, called Drawdown, edited by Paul Hawken that points the path to do this.  Good place to learn about food issues among other things.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40"/>
          <p:cNvPicPr preferRelativeResize="0"/>
          <p:nvPr/>
        </p:nvPicPr>
        <p:blipFill>
          <a:blip r:embed="rId3">
            <a:alphaModFix/>
          </a:blip>
          <a:stretch>
            <a:fillRect/>
          </a:stretch>
        </p:blipFill>
        <p:spPr>
          <a:xfrm>
            <a:off x="152400" y="152400"/>
            <a:ext cx="7421520" cy="4838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41"/>
          <p:cNvPicPr preferRelativeResize="0"/>
          <p:nvPr/>
        </p:nvPicPr>
        <p:blipFill>
          <a:blip r:embed="rId3">
            <a:alphaModFix/>
          </a:blip>
          <a:stretch>
            <a:fillRect/>
          </a:stretch>
        </p:blipFill>
        <p:spPr>
          <a:xfrm>
            <a:off x="1091538" y="152400"/>
            <a:ext cx="6960937" cy="48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Questions to be able to intelligently discuss after this talk</a:t>
            </a:r>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is a carbon budget and how does it set the end line at mid-century (~2005)?</a:t>
            </a:r>
            <a:endParaRPr/>
          </a:p>
          <a:p>
            <a:pPr marL="0" lvl="0" indent="0" algn="l" rtl="0">
              <a:spcBef>
                <a:spcPts val="1200"/>
              </a:spcBef>
              <a:spcAft>
                <a:spcPts val="0"/>
              </a:spcAft>
              <a:buNone/>
            </a:pPr>
            <a:r>
              <a:rPr lang="en"/>
              <a:t>What are the components of the Green New Deal?</a:t>
            </a:r>
            <a:endParaRPr/>
          </a:p>
          <a:p>
            <a:pPr marL="0" lvl="0" indent="0" algn="l" rtl="0">
              <a:spcBef>
                <a:spcPts val="1200"/>
              </a:spcBef>
              <a:spcAft>
                <a:spcPts val="0"/>
              </a:spcAft>
              <a:buNone/>
            </a:pPr>
            <a:r>
              <a:rPr lang="en"/>
              <a:t>Is the Green New Deal technically feasible?</a:t>
            </a:r>
            <a:endParaRPr/>
          </a:p>
          <a:p>
            <a:pPr marL="0" lvl="0" indent="0" algn="l" rtl="0">
              <a:spcBef>
                <a:spcPts val="1200"/>
              </a:spcBef>
              <a:spcAft>
                <a:spcPts val="0"/>
              </a:spcAft>
              <a:buNone/>
            </a:pPr>
            <a:r>
              <a:rPr lang="en"/>
              <a:t>Can we afford the Green New Deal?</a:t>
            </a:r>
            <a:endParaRPr/>
          </a:p>
          <a:p>
            <a:pPr marL="0" lvl="0" indent="0" algn="l" rtl="0">
              <a:spcBef>
                <a:spcPts val="1200"/>
              </a:spcBef>
              <a:spcAft>
                <a:spcPts val="0"/>
              </a:spcAft>
              <a:buNone/>
            </a:pPr>
            <a:r>
              <a:rPr lang="en"/>
              <a:t>What are the easy parts of the Green New Deal?</a:t>
            </a:r>
            <a:endParaRPr/>
          </a:p>
          <a:p>
            <a:pPr marL="0" lvl="0" indent="0" algn="l" rtl="0">
              <a:spcBef>
                <a:spcPts val="1200"/>
              </a:spcBef>
              <a:spcAft>
                <a:spcPts val="0"/>
              </a:spcAft>
              <a:buNone/>
            </a:pPr>
            <a:r>
              <a:rPr lang="en"/>
              <a:t>What are the hard parts of the Green New Deal?</a:t>
            </a:r>
            <a:endParaRPr/>
          </a:p>
          <a:p>
            <a:pPr marL="0" lvl="0" indent="0" algn="l" rtl="0">
              <a:spcBef>
                <a:spcPts val="1200"/>
              </a:spcBef>
              <a:spcAft>
                <a:spcPts val="1200"/>
              </a:spcAft>
              <a:buNone/>
            </a:pPr>
            <a:r>
              <a:rPr lang="en"/>
              <a:t>What role can we play in avoiding catastrophic climate change?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problem is primarily political</a:t>
            </a:r>
            <a:endParaRPr/>
          </a:p>
        </p:txBody>
      </p:sp>
      <p:sp>
        <p:nvSpPr>
          <p:cNvPr id="218" name="Google Shape;218;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How to sell these ideas to the American people?</a:t>
            </a:r>
            <a:endParaRPr/>
          </a:p>
          <a:p>
            <a:pPr marL="0" lvl="0" indent="0" algn="l" rtl="0">
              <a:spcBef>
                <a:spcPts val="1200"/>
              </a:spcBef>
              <a:spcAft>
                <a:spcPts val="0"/>
              </a:spcAft>
              <a:buNone/>
            </a:pPr>
            <a:r>
              <a:rPr lang="en"/>
              <a:t>	Things to avoid-- </a:t>
            </a:r>
            <a:endParaRPr/>
          </a:p>
          <a:p>
            <a:pPr marL="457200" lvl="0" indent="457200" algn="l" rtl="0">
              <a:spcBef>
                <a:spcPts val="1200"/>
              </a:spcBef>
              <a:spcAft>
                <a:spcPts val="0"/>
              </a:spcAft>
              <a:buNone/>
            </a:pPr>
            <a:r>
              <a:rPr lang="en"/>
              <a:t>Emphasis on raising taxes (carbon)</a:t>
            </a:r>
            <a:endParaRPr/>
          </a:p>
          <a:p>
            <a:pPr marL="457200" lvl="0" indent="457200" algn="l" rtl="0">
              <a:spcBef>
                <a:spcPts val="1200"/>
              </a:spcBef>
              <a:spcAft>
                <a:spcPts val="0"/>
              </a:spcAft>
              <a:buNone/>
            </a:pPr>
            <a:r>
              <a:rPr lang="en"/>
              <a:t>Emphasis on personal sacrifice</a:t>
            </a:r>
            <a:endParaRPr/>
          </a:p>
          <a:p>
            <a:pPr marL="0" lvl="0" indent="457200" algn="l" rtl="0">
              <a:spcBef>
                <a:spcPts val="1200"/>
              </a:spcBef>
              <a:spcAft>
                <a:spcPts val="0"/>
              </a:spcAft>
              <a:buNone/>
            </a:pPr>
            <a:r>
              <a:rPr lang="en"/>
              <a:t>Things to emphasize</a:t>
            </a:r>
            <a:endParaRPr/>
          </a:p>
          <a:p>
            <a:pPr marL="0" lvl="0" indent="457200" algn="l" rtl="0">
              <a:spcBef>
                <a:spcPts val="1200"/>
              </a:spcBef>
              <a:spcAft>
                <a:spcPts val="0"/>
              </a:spcAft>
              <a:buNone/>
            </a:pPr>
            <a:r>
              <a:rPr lang="en"/>
              <a:t>	Benefits to all (Interstate highway example)</a:t>
            </a:r>
            <a:endParaRPr/>
          </a:p>
          <a:p>
            <a:pPr marL="0" lvl="0" indent="457200" algn="l" rtl="0">
              <a:spcBef>
                <a:spcPts val="1200"/>
              </a:spcBef>
              <a:spcAft>
                <a:spcPts val="0"/>
              </a:spcAft>
              <a:buNone/>
            </a:pPr>
            <a:r>
              <a:rPr lang="en"/>
              <a:t>	Emphasize concrete plans and their method of implementation</a:t>
            </a:r>
            <a:endParaRPr/>
          </a:p>
          <a:p>
            <a:pPr marL="0" lvl="0" indent="457200" algn="l" rtl="0">
              <a:spcBef>
                <a:spcPts val="1200"/>
              </a:spcBef>
              <a:spcAft>
                <a:spcPts val="1200"/>
              </a:spcAft>
              <a:buNone/>
            </a:pPr>
            <a:r>
              <a:rPr lang="en"/>
              <a:t>	Importance for the nation and future generations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3"/>
          <p:cNvSpPr txBox="1">
            <a:spLocks noGrp="1"/>
          </p:cNvSpPr>
          <p:nvPr>
            <p:ph type="title" idx="4294967295"/>
          </p:nvPr>
        </p:nvSpPr>
        <p:spPr>
          <a:xfrm>
            <a:off x="311700" y="1230325"/>
            <a:ext cx="8520600" cy="841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Every congressman, indeed every voter, should have a specific idea of what a Green New Deal would mean for their district and region. Without such a plan, climate activists will continue to win the battle over climate science but still lose the war over climate action.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235800" y="397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a carbon budget?</a:t>
            </a:r>
            <a:endParaRPr/>
          </a:p>
        </p:txBody>
      </p:sp>
      <p:sp>
        <p:nvSpPr>
          <p:cNvPr id="73" name="Google Shape;7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Actually a bit of a misnomer</a:t>
            </a:r>
            <a:endParaRPr/>
          </a:p>
          <a:p>
            <a:pPr marL="0" lvl="0" indent="0" algn="l" rtl="0">
              <a:spcBef>
                <a:spcPts val="1200"/>
              </a:spcBef>
              <a:spcAft>
                <a:spcPts val="0"/>
              </a:spcAft>
              <a:buNone/>
            </a:pPr>
            <a:r>
              <a:rPr lang="en"/>
              <a:t>Usually think about budgets annually.</a:t>
            </a:r>
            <a:endParaRPr/>
          </a:p>
          <a:p>
            <a:pPr marL="0" lvl="0" indent="0" algn="l" rtl="0">
              <a:spcBef>
                <a:spcPts val="1200"/>
              </a:spcBef>
              <a:spcAft>
                <a:spcPts val="0"/>
              </a:spcAft>
              <a:buNone/>
            </a:pPr>
            <a:r>
              <a:rPr lang="en"/>
              <a:t>But in this situation there is a finite amount total dose of green house gas (GNG) that the world can tolerate while maintaining its temperature.  </a:t>
            </a:r>
            <a:endParaRPr/>
          </a:p>
          <a:p>
            <a:pPr marL="0" lvl="0" indent="457200" algn="l" rtl="0">
              <a:spcBef>
                <a:spcPts val="1200"/>
              </a:spcBef>
              <a:spcAft>
                <a:spcPts val="0"/>
              </a:spcAft>
              <a:buNone/>
            </a:pPr>
            <a:r>
              <a:rPr lang="en"/>
              <a:t>The natural elimination rate of CO2 is very slow </a:t>
            </a:r>
            <a:endParaRPr/>
          </a:p>
          <a:p>
            <a:pPr marL="457200" lvl="0" indent="0" algn="l" rtl="0">
              <a:spcBef>
                <a:spcPts val="1200"/>
              </a:spcBef>
              <a:spcAft>
                <a:spcPts val="0"/>
              </a:spcAft>
              <a:buNone/>
            </a:pPr>
            <a:r>
              <a:rPr lang="en"/>
              <a:t>Think about a chemotherapy drug like adriamycin that has a maximum cumulative lifetime dose</a:t>
            </a:r>
            <a:endParaRPr/>
          </a:p>
          <a:p>
            <a:pPr marL="457200" lvl="0" indent="0" algn="l" rtl="0">
              <a:spcBef>
                <a:spcPts val="1200"/>
              </a:spcBef>
              <a:spcAft>
                <a:spcPts val="0"/>
              </a:spcAft>
              <a:buNone/>
            </a:pPr>
            <a:r>
              <a:rPr lang="en"/>
              <a:t>The total dose of CO2 is dependent on what temperature rise that is tolerable</a:t>
            </a:r>
            <a:endParaRPr/>
          </a:p>
          <a:p>
            <a:pPr marL="457200" lvl="0" indent="0" algn="l" rtl="0">
              <a:spcBef>
                <a:spcPts val="1200"/>
              </a:spcBef>
              <a:spcAft>
                <a:spcPts val="1200"/>
              </a:spcAft>
              <a:buNone/>
            </a:pPr>
            <a:r>
              <a:rPr lang="en"/>
              <a:t>Most scientists now think that 1.5 degrees C is the most we can tolerate.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7"/>
          <p:cNvPicPr preferRelativeResize="0"/>
          <p:nvPr/>
        </p:nvPicPr>
        <p:blipFill rotWithShape="1">
          <a:blip r:embed="rId3">
            <a:alphaModFix/>
          </a:blip>
          <a:srcRect/>
          <a:stretch/>
        </p:blipFill>
        <p:spPr>
          <a:xfrm>
            <a:off x="224750" y="1"/>
            <a:ext cx="8694501" cy="5433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8"/>
          <p:cNvPicPr preferRelativeResize="0"/>
          <p:nvPr/>
        </p:nvPicPr>
        <p:blipFill>
          <a:blip r:embed="rId3">
            <a:alphaModFix/>
          </a:blip>
          <a:stretch>
            <a:fillRect/>
          </a:stretch>
        </p:blipFill>
        <p:spPr>
          <a:xfrm>
            <a:off x="1025500" y="1017725"/>
            <a:ext cx="6463900" cy="4137025"/>
          </a:xfrm>
          <a:prstGeom prst="rect">
            <a:avLst/>
          </a:prstGeom>
          <a:noFill/>
          <a:ln>
            <a:noFill/>
          </a:ln>
        </p:spPr>
      </p:pic>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Where are we on the road to 1.5 Degrees 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9"/>
          <p:cNvPicPr preferRelativeResize="0"/>
          <p:nvPr/>
        </p:nvPicPr>
        <p:blipFill>
          <a:blip r:embed="rId3">
            <a:alphaModFix/>
          </a:blip>
          <a:stretch>
            <a:fillRect/>
          </a:stretch>
        </p:blipFill>
        <p:spPr>
          <a:xfrm>
            <a:off x="152400" y="152400"/>
            <a:ext cx="6815706"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0"/>
          <p:cNvPicPr preferRelativeResize="0"/>
          <p:nvPr/>
        </p:nvPicPr>
        <p:blipFill>
          <a:blip r:embed="rId3">
            <a:alphaModFix/>
          </a:blip>
          <a:stretch>
            <a:fillRect/>
          </a:stretch>
        </p:blipFill>
        <p:spPr>
          <a:xfrm>
            <a:off x="1908025" y="256800"/>
            <a:ext cx="4767975" cy="4459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311700" y="445025"/>
            <a:ext cx="8520600" cy="93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most largest (most optimistic) estimate of cumulative carbon is 2300 gigatons (We are at about 1650 now)</a:t>
            </a:r>
            <a:endParaRPr/>
          </a:p>
          <a:p>
            <a:pPr marL="0" lvl="0" indent="0" algn="l" rtl="0">
              <a:spcBef>
                <a:spcPts val="0"/>
              </a:spcBef>
              <a:spcAft>
                <a:spcPts val="0"/>
              </a:spcAft>
              <a:buNone/>
            </a:pPr>
            <a:endParaRPr/>
          </a:p>
        </p:txBody>
      </p:sp>
      <p:sp>
        <p:nvSpPr>
          <p:cNvPr id="100" name="Google Shape;100;p21"/>
          <p:cNvSpPr txBox="1">
            <a:spLocks noGrp="1"/>
          </p:cNvSpPr>
          <p:nvPr>
            <p:ph type="body" idx="1"/>
          </p:nvPr>
        </p:nvSpPr>
        <p:spPr>
          <a:xfrm>
            <a:off x="311700" y="1565825"/>
            <a:ext cx="8520600" cy="300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At 45 gigatons per year, we will reach our Maximum cumulative dose in 13 years if we continue with business as usual (BAU).</a:t>
            </a:r>
            <a:endParaRPr/>
          </a:p>
          <a:p>
            <a:pPr marL="0" lvl="0" indent="0" algn="l" rtl="0">
              <a:spcBef>
                <a:spcPts val="1200"/>
              </a:spcBef>
              <a:spcAft>
                <a:spcPts val="0"/>
              </a:spcAft>
              <a:buNone/>
            </a:pPr>
            <a:r>
              <a:rPr lang="en"/>
              <a:t>If we spread the carbon budget over 29 years then we need to decrease carbon emissions about 6% each year to reach this goal</a:t>
            </a:r>
            <a:endParaRPr/>
          </a:p>
          <a:p>
            <a:pPr marL="0" lvl="0" indent="0" algn="l" rtl="0">
              <a:spcBef>
                <a:spcPts val="1200"/>
              </a:spcBef>
              <a:spcAft>
                <a:spcPts val="0"/>
              </a:spcAft>
              <a:buNone/>
            </a:pPr>
            <a:r>
              <a:rPr lang="en"/>
              <a:t>If we set 6% as the target for decline, we have 11 years to cut global GHG emissions by half</a:t>
            </a:r>
            <a:endParaRPr/>
          </a:p>
          <a:p>
            <a:pPr marL="0" lvl="0" indent="0" algn="l" rtl="0">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1114</Words>
  <Application>Microsoft Office PowerPoint</Application>
  <PresentationFormat>On-screen Show (16:9)</PresentationFormat>
  <Paragraphs>116</Paragraphs>
  <Slides>31</Slides>
  <Notes>31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31</vt:i4>
      </vt:variant>
    </vt:vector>
  </HeadingPairs>
  <TitlesOfParts>
    <vt:vector size="33" baseType="lpstr">
      <vt:lpstr>Arial</vt:lpstr>
      <vt:lpstr>Simple Light</vt:lpstr>
      <vt:lpstr>So, Is our goose (civilization) cooked?</vt:lpstr>
      <vt:lpstr>What is the Green New Deal and how would it work?</vt:lpstr>
      <vt:lpstr>Questions to be able to intelligently discuss after this talk</vt:lpstr>
      <vt:lpstr>What is a carbon budget?</vt:lpstr>
      <vt:lpstr>PowerPoint Presentation</vt:lpstr>
      <vt:lpstr>Where are we on the road to 1.5 Degrees C?</vt:lpstr>
      <vt:lpstr>PowerPoint Presentation</vt:lpstr>
      <vt:lpstr>PowerPoint Presentation</vt:lpstr>
      <vt:lpstr>The most largest (most optimistic) estimate of cumulative carbon is 2300 gigatons (We are at about 1650 now) </vt:lpstr>
      <vt:lpstr>The magnitude and the urgency of the change that caused the Green New Deal to be proposed</vt:lpstr>
      <vt:lpstr>PowerPoint Presentation</vt:lpstr>
      <vt:lpstr>Focus today: high level view technical aspects of reaching goal one: net zero greenhouse gas emissions by 2050 </vt:lpstr>
      <vt:lpstr>Getting to zero carbon electricity is pretty easy</vt:lpstr>
      <vt:lpstr>PowerPoint Presentation</vt:lpstr>
      <vt:lpstr> </vt:lpstr>
      <vt:lpstr>How energy use is divided by sector today</vt:lpstr>
      <vt:lpstr>2nd pillar is electrification of end use</vt:lpstr>
      <vt:lpstr>Some sectors are technically not hard, but expensive</vt:lpstr>
      <vt:lpstr>PowerPoint Presentation</vt:lpstr>
      <vt:lpstr>PowerPoint Presentation</vt:lpstr>
      <vt:lpstr>PowerPoint Presentation</vt:lpstr>
      <vt:lpstr>PowerPoint Presentation</vt:lpstr>
      <vt:lpstr>PowerPoint Presentation</vt:lpstr>
      <vt:lpstr>Timeline of the change will influence the cost of the transition</vt:lpstr>
      <vt:lpstr>National Policy Framework</vt:lpstr>
      <vt:lpstr>Up for discussion</vt:lpstr>
      <vt:lpstr>Some caveats  </vt:lpstr>
      <vt:lpstr>PowerPoint Presentation</vt:lpstr>
      <vt:lpstr>PowerPoint Presentation</vt:lpstr>
      <vt:lpstr>The problem is primarily political</vt:lpstr>
      <vt:lpstr>Every congressman, indeed every voter, should have a specific idea of what a Green New Deal would mean for their district and region. Without such a plan, climate activists will continue to win the battle over climate science but still lose the war over climate 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Is our goose (civilization) cooked?</dc:title>
  <dc:creator>Elodie Nonguierma</dc:creator>
  <cp:lastModifiedBy>Elodie Nonguierma</cp:lastModifiedBy>
  <cp:revision>1</cp:revision>
  <dcterms:modified xsi:type="dcterms:W3CDTF">2021-04-21T17:40:51Z</dcterms:modified>
</cp:coreProperties>
</file>