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51"/>
  </p:notesMasterIdLst>
  <p:sldIdLst>
    <p:sldId id="256" r:id="rId2"/>
    <p:sldId id="260" r:id="rId3"/>
    <p:sldId id="310" r:id="rId4"/>
    <p:sldId id="371" r:id="rId5"/>
    <p:sldId id="372" r:id="rId6"/>
    <p:sldId id="335" r:id="rId7"/>
    <p:sldId id="281" r:id="rId8"/>
    <p:sldId id="342" r:id="rId9"/>
    <p:sldId id="367" r:id="rId10"/>
    <p:sldId id="321" r:id="rId11"/>
    <p:sldId id="358" r:id="rId12"/>
    <p:sldId id="370" r:id="rId13"/>
    <p:sldId id="340" r:id="rId14"/>
    <p:sldId id="334" r:id="rId15"/>
    <p:sldId id="325" r:id="rId16"/>
    <p:sldId id="290" r:id="rId17"/>
    <p:sldId id="270" r:id="rId18"/>
    <p:sldId id="336" r:id="rId19"/>
    <p:sldId id="295" r:id="rId20"/>
    <p:sldId id="311" r:id="rId21"/>
    <p:sldId id="299" r:id="rId22"/>
    <p:sldId id="333" r:id="rId23"/>
    <p:sldId id="312" r:id="rId24"/>
    <p:sldId id="276" r:id="rId25"/>
    <p:sldId id="319" r:id="rId26"/>
    <p:sldId id="259" r:id="rId27"/>
    <p:sldId id="348" r:id="rId28"/>
    <p:sldId id="374" r:id="rId29"/>
    <p:sldId id="353" r:id="rId30"/>
    <p:sldId id="361" r:id="rId31"/>
    <p:sldId id="362" r:id="rId32"/>
    <p:sldId id="368" r:id="rId33"/>
    <p:sldId id="351" r:id="rId34"/>
    <p:sldId id="364" r:id="rId35"/>
    <p:sldId id="363" r:id="rId36"/>
    <p:sldId id="308" r:id="rId37"/>
    <p:sldId id="300" r:id="rId38"/>
    <p:sldId id="369" r:id="rId39"/>
    <p:sldId id="366" r:id="rId40"/>
    <p:sldId id="326" r:id="rId41"/>
    <p:sldId id="356" r:id="rId42"/>
    <p:sldId id="330" r:id="rId43"/>
    <p:sldId id="313" r:id="rId44"/>
    <p:sldId id="350" r:id="rId45"/>
    <p:sldId id="373" r:id="rId46"/>
    <p:sldId id="365" r:id="rId47"/>
    <p:sldId id="360" r:id="rId48"/>
    <p:sldId id="349" r:id="rId49"/>
    <p:sldId id="35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62" d="100"/>
          <a:sy n="62" d="100"/>
        </p:scale>
        <p:origin x="816"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7F707-90B4-4F4E-8DFD-F66826A5ACE9}"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114DB-560F-4997-ADE1-A7011A233A41}" type="slidenum">
              <a:rPr lang="en-US" smtClean="0"/>
              <a:t>‹#›</a:t>
            </a:fld>
            <a:endParaRPr lang="en-US"/>
          </a:p>
        </p:txBody>
      </p:sp>
    </p:spTree>
    <p:extLst>
      <p:ext uri="{BB962C8B-B14F-4D97-AF65-F5344CB8AC3E}">
        <p14:creationId xmlns:p14="http://schemas.microsoft.com/office/powerpoint/2010/main" val="282193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rchive.thinkprogress.org/climate/2015/06/23/3673153/communicating-climate-change-public-healt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online.wsj.com/articles/toledos-drinking-water-ban-reaches-second-day-as-officials-seek-cause-1407081385?KEYWORDS=toledo"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Americans don’t believe human activities cause climate change (PEW 2019). Those who do, many don’t do much about it. My goal: Simple ways to communicate problem and, more importantly, the solutions. It’s important to protect you from frustration, endanger relationship, burnt out. Know what work and don’t.</a:t>
            </a:r>
          </a:p>
        </p:txBody>
      </p:sp>
      <p:sp>
        <p:nvSpPr>
          <p:cNvPr id="4" name="Slide Number Placeholder 3"/>
          <p:cNvSpPr>
            <a:spLocks noGrp="1"/>
          </p:cNvSpPr>
          <p:nvPr>
            <p:ph type="sldNum" sz="quarter" idx="10"/>
          </p:nvPr>
        </p:nvSpPr>
        <p:spPr/>
        <p:txBody>
          <a:bodyPr/>
          <a:lstStyle/>
          <a:p>
            <a:fld id="{D9F114DB-560F-4997-ADE1-A7011A233A41}" type="slidenum">
              <a:rPr lang="en-US" smtClean="0"/>
              <a:t>2</a:t>
            </a:fld>
            <a:endParaRPr lang="en-US"/>
          </a:p>
        </p:txBody>
      </p:sp>
    </p:spTree>
    <p:extLst>
      <p:ext uri="{BB962C8B-B14F-4D97-AF65-F5344CB8AC3E}">
        <p14:creationId xmlns:p14="http://schemas.microsoft.com/office/powerpoint/2010/main" val="54029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17</a:t>
            </a:fld>
            <a:endParaRPr lang="en-US"/>
          </a:p>
        </p:txBody>
      </p:sp>
    </p:spTree>
    <p:extLst>
      <p:ext uri="{BB962C8B-B14F-4D97-AF65-F5344CB8AC3E}">
        <p14:creationId xmlns:p14="http://schemas.microsoft.com/office/powerpoint/2010/main" val="1946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Laalitha</a:t>
            </a:r>
            <a:r>
              <a:rPr lang="en-US" dirty="0"/>
              <a:t> </a:t>
            </a:r>
            <a:r>
              <a:rPr lang="en-US" dirty="0" err="1"/>
              <a:t>Surapaneni</a:t>
            </a:r>
            <a:r>
              <a:rPr lang="en-US" dirty="0"/>
              <a:t> an assistant professor in the General Internal Medicine Department at the University of Minnesota, talks about it’s past the time for convincing, It’s time to act.</a:t>
            </a:r>
          </a:p>
        </p:txBody>
      </p:sp>
      <p:sp>
        <p:nvSpPr>
          <p:cNvPr id="4" name="Slide Number Placeholder 3"/>
          <p:cNvSpPr>
            <a:spLocks noGrp="1"/>
          </p:cNvSpPr>
          <p:nvPr>
            <p:ph type="sldNum" sz="quarter" idx="10"/>
          </p:nvPr>
        </p:nvSpPr>
        <p:spPr/>
        <p:txBody>
          <a:bodyPr/>
          <a:lstStyle/>
          <a:p>
            <a:fld id="{D9F114DB-560F-4997-ADE1-A7011A233A41}" type="slidenum">
              <a:rPr lang="en-US" smtClean="0"/>
              <a:t>22</a:t>
            </a:fld>
            <a:endParaRPr lang="en-US"/>
          </a:p>
        </p:txBody>
      </p:sp>
    </p:spTree>
    <p:extLst>
      <p:ext uri="{BB962C8B-B14F-4D97-AF65-F5344CB8AC3E}">
        <p14:creationId xmlns:p14="http://schemas.microsoft.com/office/powerpoint/2010/main" val="307949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Ed </a:t>
            </a:r>
            <a:r>
              <a:rPr lang="en-US" dirty="0" err="1">
                <a:solidFill>
                  <a:prstClr val="black"/>
                </a:solidFill>
              </a:rPr>
              <a:t>Maibach</a:t>
            </a:r>
            <a:r>
              <a:rPr lang="en-US" dirty="0">
                <a:solidFill>
                  <a:prstClr val="black"/>
                </a:solidFill>
              </a:rPr>
              <a:t>, director of George Mason’s Center for Climate Change Communication, summed it up at a 2015 </a:t>
            </a:r>
            <a:r>
              <a:rPr lang="en-US" dirty="0">
                <a:solidFill>
                  <a:prstClr val="black"/>
                </a:solidFill>
                <a:hlinkClick r:id="rId3"/>
              </a:rPr>
              <a:t>White House panel</a:t>
            </a:r>
            <a:r>
              <a:rPr lang="en-US" dirty="0">
                <a:solidFill>
                  <a:prstClr val="black"/>
                </a:solidFill>
              </a:rPr>
              <a:t> on climate communications. I agree to some degree. How good a story teller are you? And your listeners?</a:t>
            </a:r>
            <a:endParaRPr lang="en-US" dirty="0"/>
          </a:p>
          <a:p>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24</a:t>
            </a:fld>
            <a:endParaRPr lang="en-US"/>
          </a:p>
        </p:txBody>
      </p:sp>
    </p:spTree>
    <p:extLst>
      <p:ext uri="{BB962C8B-B14F-4D97-AF65-F5344CB8AC3E}">
        <p14:creationId xmlns:p14="http://schemas.microsoft.com/office/powerpoint/2010/main" val="390691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Like Goodall’s (Chimp lady) message: Somebody don’t believe climate change. Take them to artic, sit them on ice and see how “quickly they vanish under the water.” She’s so damn calm and funny. I need to look like her at 86-7. Altruism improves longevity. Don’t spend time discredit source or shame them: “You’re wrong, uneducated, there’s a right/wrong way.” Correcting others may make them double down on their misconception. </a:t>
            </a:r>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25</a:t>
            </a:fld>
            <a:endParaRPr lang="en-US"/>
          </a:p>
        </p:txBody>
      </p:sp>
    </p:spTree>
    <p:extLst>
      <p:ext uri="{BB962C8B-B14F-4D97-AF65-F5344CB8AC3E}">
        <p14:creationId xmlns:p14="http://schemas.microsoft.com/office/powerpoint/2010/main" val="424287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 are important, emphasis on risk also. But careful not to overwhelm.</a:t>
            </a:r>
          </a:p>
        </p:txBody>
      </p:sp>
      <p:sp>
        <p:nvSpPr>
          <p:cNvPr id="4" name="Slide Number Placeholder 3"/>
          <p:cNvSpPr>
            <a:spLocks noGrp="1"/>
          </p:cNvSpPr>
          <p:nvPr>
            <p:ph type="sldNum" sz="quarter" idx="10"/>
          </p:nvPr>
        </p:nvSpPr>
        <p:spPr/>
        <p:txBody>
          <a:bodyPr/>
          <a:lstStyle/>
          <a:p>
            <a:fld id="{D9F114DB-560F-4997-ADE1-A7011A233A41}" type="slidenum">
              <a:rPr lang="en-US" smtClean="0"/>
              <a:t>26</a:t>
            </a:fld>
            <a:endParaRPr lang="en-US"/>
          </a:p>
        </p:txBody>
      </p:sp>
    </p:spTree>
    <p:extLst>
      <p:ext uri="{BB962C8B-B14F-4D97-AF65-F5344CB8AC3E}">
        <p14:creationId xmlns:p14="http://schemas.microsoft.com/office/powerpoint/2010/main" val="259243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Stick to simple facts that are relevant.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114DB-560F-4997-ADE1-A7011A233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3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Pick simple facts that are relevant. Example: Tell my patients who come in with pneumonia, prolonged cough to quit smoking. Arthritis to lose weight.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114DB-560F-4997-ADE1-A7011A233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73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U Mass. Historically, there have been 17 days per year on average with a heat index above 90 degrees Fahrenheit, the worker safety threshold. This would increase to 60 days per year on average by midcentury and 93 by the century’s end. heat index above 100 degrees Fahrenheit. This would increase to 22 days per year on average by midcentury and 49 by the century’s end. Of the cities with a population of 50,000 or more in the state, Cincinnati, Dayton and Middletown would experience the highest frequency of these days.</a:t>
            </a:r>
          </a:p>
        </p:txBody>
      </p:sp>
      <p:sp>
        <p:nvSpPr>
          <p:cNvPr id="4" name="Slide Number Placeholder 3"/>
          <p:cNvSpPr>
            <a:spLocks noGrp="1"/>
          </p:cNvSpPr>
          <p:nvPr>
            <p:ph type="sldNum" sz="quarter" idx="10"/>
          </p:nvPr>
        </p:nvSpPr>
        <p:spPr/>
        <p:txBody>
          <a:bodyPr/>
          <a:lstStyle/>
          <a:p>
            <a:fld id="{D9F114DB-560F-4997-ADE1-A7011A233A41}" type="slidenum">
              <a:rPr lang="en-US" smtClean="0"/>
              <a:t>30</a:t>
            </a:fld>
            <a:endParaRPr lang="en-US"/>
          </a:p>
        </p:txBody>
      </p:sp>
    </p:spTree>
    <p:extLst>
      <p:ext uri="{BB962C8B-B14F-4D97-AF65-F5344CB8AC3E}">
        <p14:creationId xmlns:p14="http://schemas.microsoft.com/office/powerpoint/2010/main" val="1218344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34</a:t>
            </a:fld>
            <a:endParaRPr lang="en-US"/>
          </a:p>
        </p:txBody>
      </p:sp>
    </p:spTree>
    <p:extLst>
      <p:ext uri="{BB962C8B-B14F-4D97-AF65-F5344CB8AC3E}">
        <p14:creationId xmlns:p14="http://schemas.microsoft.com/office/powerpoint/2010/main" val="321839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hlinkClick r:id="rId3"/>
              </a:rPr>
              <a:t>harmful blue-green algae</a:t>
            </a:r>
            <a:r>
              <a:rPr lang="en-US" dirty="0"/>
              <a:t> feast on nutrients such as phosphorus and nitrogen, which have been entering Lake Erie en masse recently from farm runoff and sewage-treatment plants. The buildup causes algal blooms, and leads to water that can cause rashes, kidney and liver problems, as well as throw off the ecosystem. Biggest runoff is Maumee River. Done it 1960/70 before a big cleanup. </a:t>
            </a:r>
          </a:p>
        </p:txBody>
      </p:sp>
      <p:sp>
        <p:nvSpPr>
          <p:cNvPr id="4" name="Slide Number Placeholder 3"/>
          <p:cNvSpPr>
            <a:spLocks noGrp="1"/>
          </p:cNvSpPr>
          <p:nvPr>
            <p:ph type="sldNum" sz="quarter" idx="10"/>
          </p:nvPr>
        </p:nvSpPr>
        <p:spPr/>
        <p:txBody>
          <a:bodyPr/>
          <a:lstStyle/>
          <a:p>
            <a:fld id="{D9F114DB-560F-4997-ADE1-A7011A233A41}" type="slidenum">
              <a:rPr lang="en-US" smtClean="0"/>
              <a:t>35</a:t>
            </a:fld>
            <a:endParaRPr lang="en-US"/>
          </a:p>
        </p:txBody>
      </p:sp>
    </p:spTree>
    <p:extLst>
      <p:ext uri="{BB962C8B-B14F-4D97-AF65-F5344CB8AC3E}">
        <p14:creationId xmlns:p14="http://schemas.microsoft.com/office/powerpoint/2010/main" val="21554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is static. Two ways to look at it: Lack of better public information. Survive bipartisan politics</a:t>
            </a:r>
          </a:p>
        </p:txBody>
      </p:sp>
      <p:sp>
        <p:nvSpPr>
          <p:cNvPr id="4" name="Slide Number Placeholder 3"/>
          <p:cNvSpPr>
            <a:spLocks noGrp="1"/>
          </p:cNvSpPr>
          <p:nvPr>
            <p:ph type="sldNum" sz="quarter" idx="10"/>
          </p:nvPr>
        </p:nvSpPr>
        <p:spPr/>
        <p:txBody>
          <a:bodyPr/>
          <a:lstStyle/>
          <a:p>
            <a:fld id="{D9F114DB-560F-4997-ADE1-A7011A233A41}" type="slidenum">
              <a:rPr lang="en-US" smtClean="0"/>
              <a:t>4</a:t>
            </a:fld>
            <a:endParaRPr lang="en-US"/>
          </a:p>
        </p:txBody>
      </p:sp>
    </p:spTree>
    <p:extLst>
      <p:ext uri="{BB962C8B-B14F-4D97-AF65-F5344CB8AC3E}">
        <p14:creationId xmlns:p14="http://schemas.microsoft.com/office/powerpoint/2010/main" val="345549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Idling for more than 10 seconds uses more fuel and produces more emissions that contribute to smog and climate change than stopping and restarting your engine does. </a:t>
            </a:r>
            <a:r>
              <a:rPr lang="en-US" dirty="0">
                <a:effectLst/>
                <a:latin typeface="Times New Roman" panose="02020603050405020304" pitchFamily="18" charset="0"/>
              </a:rPr>
              <a:t>Researchers estimate that idling from heavy-duty and light-duty vehicles combined wastes about 6 billion gallons of fuel annually. About half of that is attributable to personal vehicles, which generate around 30 million tons of CO2 every year just by idling. While the impact of idling may be small on a per-car basis, the impact of the 250 million personal vehicles in the U.S. adds up. eliminating the unnecessary idling of personal vehicles would be the same as taking 5 million vehicles off the roads (Department of Energy)</a:t>
            </a:r>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36</a:t>
            </a:fld>
            <a:endParaRPr lang="en-US"/>
          </a:p>
        </p:txBody>
      </p:sp>
    </p:spTree>
    <p:extLst>
      <p:ext uri="{BB962C8B-B14F-4D97-AF65-F5344CB8AC3E}">
        <p14:creationId xmlns:p14="http://schemas.microsoft.com/office/powerpoint/2010/main" val="350312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Celebrity is a brand: sell perfume to dog food. Can work in our favor. How effective celerity endorsement is not clear. Can backfire. </a:t>
            </a:r>
            <a:r>
              <a:rPr kumimoji="0" lang="en-US" sz="1200" b="0" i="0" u="none" strike="noStrike" kern="1200" cap="none" spc="0" normalizeH="0" baseline="0" noProof="0" dirty="0">
                <a:ln>
                  <a:noFill/>
                </a:ln>
                <a:solidFill>
                  <a:prstClr val="black"/>
                </a:solidFill>
                <a:effectLst/>
                <a:uLnTx/>
                <a:uFillTx/>
                <a:latin typeface="+mn-lt"/>
                <a:ea typeface="+mn-ea"/>
                <a:cs typeface="+mn-cs"/>
              </a:rPr>
              <a:t>Prince William and younger members of the royal family have come under fire in recent years for alleged hypocrisy for their backing of environmental campaigns while simultaneously using private jets to fly around the world.</a:t>
            </a:r>
          </a:p>
          <a:p>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37</a:t>
            </a:fld>
            <a:endParaRPr lang="en-US"/>
          </a:p>
        </p:txBody>
      </p:sp>
    </p:spTree>
    <p:extLst>
      <p:ext uri="{BB962C8B-B14F-4D97-AF65-F5344CB8AC3E}">
        <p14:creationId xmlns:p14="http://schemas.microsoft.com/office/powerpoint/2010/main" val="110370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celebrity: You</a:t>
            </a:r>
          </a:p>
        </p:txBody>
      </p:sp>
      <p:sp>
        <p:nvSpPr>
          <p:cNvPr id="4" name="Slide Number Placeholder 3"/>
          <p:cNvSpPr>
            <a:spLocks noGrp="1"/>
          </p:cNvSpPr>
          <p:nvPr>
            <p:ph type="sldNum" sz="quarter" idx="10"/>
          </p:nvPr>
        </p:nvSpPr>
        <p:spPr/>
        <p:txBody>
          <a:bodyPr/>
          <a:lstStyle/>
          <a:p>
            <a:fld id="{D9F114DB-560F-4997-ADE1-A7011A233A41}" type="slidenum">
              <a:rPr lang="en-US" smtClean="0"/>
              <a:t>39</a:t>
            </a:fld>
            <a:endParaRPr lang="en-US"/>
          </a:p>
        </p:txBody>
      </p:sp>
    </p:spTree>
    <p:extLst>
      <p:ext uri="{BB962C8B-B14F-4D97-AF65-F5344CB8AC3E}">
        <p14:creationId xmlns:p14="http://schemas.microsoft.com/office/powerpoint/2010/main" val="2405309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studies: One 51 to 97% vaccination rate based on individual provider (Sep 1, 1997 Pediatric), 50% vs 74% vaccination rate if parents who believe in pediatrician twice as likely to vaccinate their children. (2006, Pediatrics). </a:t>
            </a:r>
          </a:p>
        </p:txBody>
      </p:sp>
      <p:sp>
        <p:nvSpPr>
          <p:cNvPr id="4" name="Slide Number Placeholder 3"/>
          <p:cNvSpPr>
            <a:spLocks noGrp="1"/>
          </p:cNvSpPr>
          <p:nvPr>
            <p:ph type="sldNum" sz="quarter" idx="10"/>
          </p:nvPr>
        </p:nvSpPr>
        <p:spPr/>
        <p:txBody>
          <a:bodyPr/>
          <a:lstStyle/>
          <a:p>
            <a:fld id="{D9F114DB-560F-4997-ADE1-A7011A233A41}" type="slidenum">
              <a:rPr lang="en-US" smtClean="0"/>
              <a:t>41</a:t>
            </a:fld>
            <a:endParaRPr lang="en-US"/>
          </a:p>
        </p:txBody>
      </p:sp>
    </p:spTree>
    <p:extLst>
      <p:ext uri="{BB962C8B-B14F-4D97-AF65-F5344CB8AC3E}">
        <p14:creationId xmlns:p14="http://schemas.microsoft.com/office/powerpoint/2010/main" val="1551068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44</a:t>
            </a:fld>
            <a:endParaRPr lang="en-US"/>
          </a:p>
        </p:txBody>
      </p:sp>
    </p:spTree>
    <p:extLst>
      <p:ext uri="{BB962C8B-B14F-4D97-AF65-F5344CB8AC3E}">
        <p14:creationId xmlns:p14="http://schemas.microsoft.com/office/powerpoint/2010/main" val="333530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How the children influence the parents in our family.</a:t>
            </a:r>
          </a:p>
        </p:txBody>
      </p:sp>
      <p:sp>
        <p:nvSpPr>
          <p:cNvPr id="4" name="Slide Number Placeholder 3"/>
          <p:cNvSpPr>
            <a:spLocks noGrp="1"/>
          </p:cNvSpPr>
          <p:nvPr>
            <p:ph type="sldNum" sz="quarter" idx="10"/>
          </p:nvPr>
        </p:nvSpPr>
        <p:spPr/>
        <p:txBody>
          <a:bodyPr/>
          <a:lstStyle/>
          <a:p>
            <a:fld id="{D9F114DB-560F-4997-ADE1-A7011A233A41}" type="slidenum">
              <a:rPr lang="en-US" smtClean="0"/>
              <a:t>45</a:t>
            </a:fld>
            <a:endParaRPr lang="en-US"/>
          </a:p>
        </p:txBody>
      </p:sp>
    </p:spTree>
    <p:extLst>
      <p:ext uri="{BB962C8B-B14F-4D97-AF65-F5344CB8AC3E}">
        <p14:creationId xmlns:p14="http://schemas.microsoft.com/office/powerpoint/2010/main" val="41761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Hyperbole numbness, a later slide.  Inconsistent message: No masks in the beginning of COVID-19 pandemic, than masks. </a:t>
            </a:r>
            <a:r>
              <a:rPr lang="en-US" dirty="0" err="1"/>
              <a:t>Fauci</a:t>
            </a:r>
            <a:r>
              <a:rPr lang="en-US" dirty="0"/>
              <a:t> on increasing herd immunity. Many blames him for manipulating data. “When polls said only about half of all Americans would take a vaccine, I was saying herd immunity would take 70 to 75 percent,” </a:t>
            </a:r>
            <a:r>
              <a:rPr lang="en-US" dirty="0" err="1"/>
              <a:t>Fauci</a:t>
            </a:r>
            <a:r>
              <a:rPr lang="en-US" dirty="0"/>
              <a:t>, who turned 80 on Thursday, told the Times. “Then, when newer surveys said 60 percent or more would take it, I thought, ‘I can nudge this up a bit,’ so I went to 80, 85.’”</a:t>
            </a:r>
          </a:p>
          <a:p>
            <a:r>
              <a:rPr lang="en-US" dirty="0"/>
              <a:t> </a:t>
            </a:r>
          </a:p>
          <a:p>
            <a:r>
              <a:rPr lang="en-US" dirty="0"/>
              <a:t>Optimism bias: hurricane will not hit here. </a:t>
            </a:r>
          </a:p>
        </p:txBody>
      </p:sp>
      <p:sp>
        <p:nvSpPr>
          <p:cNvPr id="4" name="Slide Number Placeholder 3"/>
          <p:cNvSpPr>
            <a:spLocks noGrp="1"/>
          </p:cNvSpPr>
          <p:nvPr>
            <p:ph type="sldNum" sz="quarter" idx="10"/>
          </p:nvPr>
        </p:nvSpPr>
        <p:spPr/>
        <p:txBody>
          <a:bodyPr/>
          <a:lstStyle/>
          <a:p>
            <a:fld id="{D9F114DB-560F-4997-ADE1-A7011A233A41}" type="slidenum">
              <a:rPr lang="en-US" smtClean="0"/>
              <a:t>8</a:t>
            </a:fld>
            <a:endParaRPr lang="en-US"/>
          </a:p>
        </p:txBody>
      </p:sp>
    </p:spTree>
    <p:extLst>
      <p:ext uri="{BB962C8B-B14F-4D97-AF65-F5344CB8AC3E}">
        <p14:creationId xmlns:p14="http://schemas.microsoft.com/office/powerpoint/2010/main" val="262027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Monday, Oct 5, Donald Trump leaves Walter Reed after 3-day hospitalization, still contagious. Monday, July 20, Walmart mandated face mask wearing. “No mask, no service.” Flurry of stores followed.  </a:t>
            </a:r>
          </a:p>
        </p:txBody>
      </p:sp>
      <p:sp>
        <p:nvSpPr>
          <p:cNvPr id="4" name="Slide Number Placeholder 3"/>
          <p:cNvSpPr>
            <a:spLocks noGrp="1"/>
          </p:cNvSpPr>
          <p:nvPr>
            <p:ph type="sldNum" sz="quarter" idx="10"/>
          </p:nvPr>
        </p:nvSpPr>
        <p:spPr/>
        <p:txBody>
          <a:bodyPr/>
          <a:lstStyle/>
          <a:p>
            <a:fld id="{D9F114DB-560F-4997-ADE1-A7011A233A41}" type="slidenum">
              <a:rPr lang="en-US" smtClean="0"/>
              <a:t>9</a:t>
            </a:fld>
            <a:endParaRPr lang="en-US"/>
          </a:p>
        </p:txBody>
      </p:sp>
    </p:spTree>
    <p:extLst>
      <p:ext uri="{BB962C8B-B14F-4D97-AF65-F5344CB8AC3E}">
        <p14:creationId xmlns:p14="http://schemas.microsoft.com/office/powerpoint/2010/main" val="38384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Idiot effect: better-educated Republicans were </a:t>
            </a:r>
            <a:r>
              <a:rPr lang="en-US" i="1" dirty="0"/>
              <a:t>more skeptical</a:t>
            </a:r>
            <a:r>
              <a:rPr lang="en-US" dirty="0"/>
              <a:t> of modern climate science than their less educated brethren. Only 19 percent of college-educated Republicans agreed that the planet is warming due to human actions, versus 31 percent of non-college-educated Republicans. Opposite true for liberals by 23%. Messengers matter: Pope, church group, social group. </a:t>
            </a:r>
          </a:p>
          <a:p>
            <a:endParaRPr lang="en-US" dirty="0"/>
          </a:p>
        </p:txBody>
      </p:sp>
      <p:sp>
        <p:nvSpPr>
          <p:cNvPr id="4" name="Slide Number Placeholder 3"/>
          <p:cNvSpPr>
            <a:spLocks noGrp="1"/>
          </p:cNvSpPr>
          <p:nvPr>
            <p:ph type="sldNum" sz="quarter" idx="10"/>
          </p:nvPr>
        </p:nvSpPr>
        <p:spPr/>
        <p:txBody>
          <a:bodyPr/>
          <a:lstStyle/>
          <a:p>
            <a:fld id="{D9F114DB-560F-4997-ADE1-A7011A233A41}" type="slidenum">
              <a:rPr lang="en-US" smtClean="0"/>
              <a:t>10</a:t>
            </a:fld>
            <a:endParaRPr lang="en-US"/>
          </a:p>
        </p:txBody>
      </p:sp>
    </p:spTree>
    <p:extLst>
      <p:ext uri="{BB962C8B-B14F-4D97-AF65-F5344CB8AC3E}">
        <p14:creationId xmlns:p14="http://schemas.microsoft.com/office/powerpoint/2010/main" val="424530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Shi’s survey, the Chinese respondents had the most knowledge about the causes of global warming, with the German and Swiss participants most accurately answering the questions about its consequences. These nationalities also expressed the greatest concern about climate change. Americans showed the least climate knowledge and the least concern. The Chinese and Swiss participants were also the most altruistic (caring about the welfare of others), and the most concerned about environmental health. Americans cared least about the welfare of others and the environment.</a:t>
            </a:r>
          </a:p>
        </p:txBody>
      </p:sp>
      <p:sp>
        <p:nvSpPr>
          <p:cNvPr id="4" name="Slide Number Placeholder 3"/>
          <p:cNvSpPr>
            <a:spLocks noGrp="1"/>
          </p:cNvSpPr>
          <p:nvPr>
            <p:ph type="sldNum" sz="quarter" idx="10"/>
          </p:nvPr>
        </p:nvSpPr>
        <p:spPr/>
        <p:txBody>
          <a:bodyPr/>
          <a:lstStyle/>
          <a:p>
            <a:fld id="{D9F114DB-560F-4997-ADE1-A7011A233A41}" type="slidenum">
              <a:rPr lang="en-US" smtClean="0"/>
              <a:t>12</a:t>
            </a:fld>
            <a:endParaRPr lang="en-US"/>
          </a:p>
        </p:txBody>
      </p:sp>
    </p:spTree>
    <p:extLst>
      <p:ext uri="{BB962C8B-B14F-4D97-AF65-F5344CB8AC3E}">
        <p14:creationId xmlns:p14="http://schemas.microsoft.com/office/powerpoint/2010/main" val="261101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PBS video. </a:t>
            </a:r>
          </a:p>
        </p:txBody>
      </p:sp>
      <p:sp>
        <p:nvSpPr>
          <p:cNvPr id="4" name="Slide Number Placeholder 3"/>
          <p:cNvSpPr>
            <a:spLocks noGrp="1"/>
          </p:cNvSpPr>
          <p:nvPr>
            <p:ph type="sldNum" sz="quarter" idx="10"/>
          </p:nvPr>
        </p:nvSpPr>
        <p:spPr/>
        <p:txBody>
          <a:bodyPr/>
          <a:lstStyle/>
          <a:p>
            <a:fld id="{D9F114DB-560F-4997-ADE1-A7011A233A41}" type="slidenum">
              <a:rPr lang="en-US" smtClean="0"/>
              <a:t>13</a:t>
            </a:fld>
            <a:endParaRPr lang="en-US"/>
          </a:p>
        </p:txBody>
      </p:sp>
    </p:spTree>
    <p:extLst>
      <p:ext uri="{BB962C8B-B14F-4D97-AF65-F5344CB8AC3E}">
        <p14:creationId xmlns:p14="http://schemas.microsoft.com/office/powerpoint/2010/main" val="165209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in psychological terms. </a:t>
            </a:r>
          </a:p>
        </p:txBody>
      </p:sp>
      <p:sp>
        <p:nvSpPr>
          <p:cNvPr id="4" name="Slide Number Placeholder 3"/>
          <p:cNvSpPr>
            <a:spLocks noGrp="1"/>
          </p:cNvSpPr>
          <p:nvPr>
            <p:ph type="sldNum" sz="quarter" idx="10"/>
          </p:nvPr>
        </p:nvSpPr>
        <p:spPr/>
        <p:txBody>
          <a:bodyPr/>
          <a:lstStyle/>
          <a:p>
            <a:fld id="{D9F114DB-560F-4997-ADE1-A7011A233A41}" type="slidenum">
              <a:rPr lang="en-US" smtClean="0"/>
              <a:t>15</a:t>
            </a:fld>
            <a:endParaRPr lang="en-US"/>
          </a:p>
        </p:txBody>
      </p:sp>
    </p:spTree>
    <p:extLst>
      <p:ext uri="{BB962C8B-B14F-4D97-AF65-F5344CB8AC3E}">
        <p14:creationId xmlns:p14="http://schemas.microsoft.com/office/powerpoint/2010/main" val="253606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Conversation on COVID-19 with Nicholas Christakis, Yale Sterling Professor. </a:t>
            </a:r>
            <a:r>
              <a:rPr lang="en-US" dirty="0" err="1"/>
              <a:t>Antimask</a:t>
            </a:r>
            <a:r>
              <a:rPr lang="en-US" dirty="0"/>
              <a:t>-wearing is matter of control, mixed message in the beginning, has yet to see a family member to get COVID-19, make me look weak, violate my constitutional right. Political leaders not wearing one. Low level of science, knowledge in school, science is facts and number, binary; not a method of understanding the world (filled with uncertainty)</a:t>
            </a:r>
          </a:p>
        </p:txBody>
      </p:sp>
      <p:sp>
        <p:nvSpPr>
          <p:cNvPr id="4" name="Slide Number Placeholder 3"/>
          <p:cNvSpPr>
            <a:spLocks noGrp="1"/>
          </p:cNvSpPr>
          <p:nvPr>
            <p:ph type="sldNum" sz="quarter" idx="10"/>
          </p:nvPr>
        </p:nvSpPr>
        <p:spPr/>
        <p:txBody>
          <a:bodyPr/>
          <a:lstStyle/>
          <a:p>
            <a:fld id="{D9F114DB-560F-4997-ADE1-A7011A233A41}" type="slidenum">
              <a:rPr lang="en-US" smtClean="0"/>
              <a:t>16</a:t>
            </a:fld>
            <a:endParaRPr lang="en-US"/>
          </a:p>
        </p:txBody>
      </p:sp>
    </p:spTree>
    <p:extLst>
      <p:ext uri="{BB962C8B-B14F-4D97-AF65-F5344CB8AC3E}">
        <p14:creationId xmlns:p14="http://schemas.microsoft.com/office/powerpoint/2010/main" val="249478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45A8FC-3B37-4F03-AA4B-E6471421BEEB}"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413911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5A8FC-3B37-4F03-AA4B-E6471421BEEB}"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179400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5A8FC-3B37-4F03-AA4B-E6471421BEEB}"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426424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5A8FC-3B37-4F03-AA4B-E6471421BEEB}"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245071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45A8FC-3B37-4F03-AA4B-E6471421BEEB}"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330345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45A8FC-3B37-4F03-AA4B-E6471421BEEB}"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103472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45A8FC-3B37-4F03-AA4B-E6471421BEEB}"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44368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45A8FC-3B37-4F03-AA4B-E6471421BEEB}"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274186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5A8FC-3B37-4F03-AA4B-E6471421BEEB}"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61343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45A8FC-3B37-4F03-AA4B-E6471421BEEB}"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17727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45A8FC-3B37-4F03-AA4B-E6471421BEEB}"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64E2B-EE03-429A-951F-601B929CA8EC}" type="slidenum">
              <a:rPr lang="en-US" smtClean="0"/>
              <a:t>‹#›</a:t>
            </a:fld>
            <a:endParaRPr lang="en-US"/>
          </a:p>
        </p:txBody>
      </p:sp>
    </p:spTree>
    <p:extLst>
      <p:ext uri="{BB962C8B-B14F-4D97-AF65-F5344CB8AC3E}">
        <p14:creationId xmlns:p14="http://schemas.microsoft.com/office/powerpoint/2010/main" val="400292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5A8FC-3B37-4F03-AA4B-E6471421BEEB}" type="datetimeFigureOut">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64E2B-EE03-429A-951F-601B929CA8EC}" type="slidenum">
              <a:rPr lang="en-US" smtClean="0"/>
              <a:t>‹#›</a:t>
            </a:fld>
            <a:endParaRPr lang="en-US"/>
          </a:p>
        </p:txBody>
      </p:sp>
    </p:spTree>
    <p:extLst>
      <p:ext uri="{BB962C8B-B14F-4D97-AF65-F5344CB8AC3E}">
        <p14:creationId xmlns:p14="http://schemas.microsoft.com/office/powerpoint/2010/main" val="246105413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www.vice.com/en/article/a3d35a/how-to-sway-a-climate-change-skeptic" TargetMode="External"/><Relationship Id="rId3" Type="http://schemas.openxmlformats.org/officeDocument/2006/relationships/hyperlink" Target="https://www.pewresearch.org/science/2019/11/25/u-s-public-views-on-climate-and-energy/" TargetMode="External"/><Relationship Id="rId7" Type="http://schemas.openxmlformats.org/officeDocument/2006/relationships/hyperlink" Target="https://www.theguardian.com/environment/climate-consensus-97-per-cent/2016/may/04/scientists-are-figuring-out-the-keys-to-convincing-people-about-global-warming" TargetMode="External"/><Relationship Id="rId2" Type="http://schemas.openxmlformats.org/officeDocument/2006/relationships/hyperlink" Target="https://www.rff.org/publications/reports/climateinsights2020/" TargetMode="External"/><Relationship Id="rId1" Type="http://schemas.openxmlformats.org/officeDocument/2006/relationships/slideLayout" Target="../slideLayouts/slideLayout2.xml"/><Relationship Id="rId6" Type="http://schemas.openxmlformats.org/officeDocument/2006/relationships/hyperlink" Target="https://www.salon.com/2012/02/24/the_ugly_delusions_of_the_educated_conservative/" TargetMode="External"/><Relationship Id="rId5" Type="http://schemas.openxmlformats.org/officeDocument/2006/relationships/hyperlink" Target="https://www.pbs.org/video/its-okay-be-smart-climate-science/" TargetMode="External"/><Relationship Id="rId4" Type="http://schemas.openxmlformats.org/officeDocument/2006/relationships/hyperlink" Target="https://www.pewresearch.org/science/2019/11/25/u-s-public-views-on-climate-and-energy/ps_11-25-19_climate-energy-00-01/" TargetMode="External"/><Relationship Id="rId9" Type="http://schemas.openxmlformats.org/officeDocument/2006/relationships/hyperlink" Target="https://digitalrepository.trincoll.edu/cgi/viewcontent.cgi?article=1687&amp;context=these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vice.com/en/article/a3d35a/how-to-sway-a-climate-change-skeptic" TargetMode="External"/><Relationship Id="rId2" Type="http://schemas.openxmlformats.org/officeDocument/2006/relationships/hyperlink" Target="https://www.nytimes.com/2020/01/02/opinion/climate-change-deniers.html" TargetMode="External"/><Relationship Id="rId1" Type="http://schemas.openxmlformats.org/officeDocument/2006/relationships/slideLayout" Target="../slideLayouts/slideLayout2.xml"/><Relationship Id="rId6" Type="http://schemas.openxmlformats.org/officeDocument/2006/relationships/hyperlink" Target="https://www.ipcc.ch/site/assets/uploads/2017/08/Climate-Outreach-IPCC-communications-handbook.pdf" TargetMode="External"/><Relationship Id="rId5" Type="http://schemas.openxmlformats.org/officeDocument/2006/relationships/hyperlink" Target="https://www.washingtonpost.com/news/monkey-cage/wp/2017/11/28/how-to-persuade-people-that-climate-change-is-real/" TargetMode="External"/><Relationship Id="rId4" Type="http://schemas.openxmlformats.org/officeDocument/2006/relationships/hyperlink" Target="https://www.acpjournals.org/doi/10.7326/M20-6443"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rtsandsciences.osu.edu/news/climate-change-ohio" TargetMode="External"/><Relationship Id="rId2" Type="http://schemas.openxmlformats.org/officeDocument/2006/relationships/hyperlink" Target="https://www.cleveland.com/news/2020/09/labor-day-spoiled-by-flash-flooding-across-northeast-ohio.html" TargetMode="External"/><Relationship Id="rId1" Type="http://schemas.openxmlformats.org/officeDocument/2006/relationships/slideLayout" Target="../slideLayouts/slideLayout2.xml"/><Relationship Id="rId4" Type="http://schemas.openxmlformats.org/officeDocument/2006/relationships/hyperlink" Target="https://www.ucsusa.org/about/news/midwest-region-areas-temperature-exceeds-100-degre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898816"/>
          </a:xfrm>
        </p:spPr>
        <p:txBody>
          <a:bodyPr>
            <a:normAutofit/>
          </a:bodyPr>
          <a:lstStyle/>
          <a:p>
            <a:pPr marL="0" marR="0">
              <a:spcBef>
                <a:spcPts val="0"/>
              </a:spcBef>
              <a:spcAft>
                <a:spcPts val="0"/>
              </a:spcAft>
            </a:pPr>
            <a:r>
              <a:rPr lang="en-US" dirty="0">
                <a:solidFill>
                  <a:srgbClr val="000000"/>
                </a:solidFill>
                <a:latin typeface="Arial" panose="020B0604020202020204" pitchFamily="34" charset="0"/>
                <a:ea typeface="MS Mincho"/>
                <a:cs typeface="Times New Roman" panose="02020603050405020304" pitchFamily="18" charset="0"/>
              </a:rPr>
              <a:t>Communicating with the Public About Climate Change and Health</a:t>
            </a:r>
            <a:br>
              <a:rPr lang="en-US" sz="6600" dirty="0">
                <a:effectLst/>
                <a:latin typeface="Cambria" panose="02040503050406030204" pitchFamily="18" charset="0"/>
                <a:ea typeface="MS Mincho"/>
                <a:cs typeface="Times New Roman" panose="02020603050405020304" pitchFamily="18" charset="0"/>
              </a:rPr>
            </a:br>
            <a:endParaRPr lang="en-US" dirty="0"/>
          </a:p>
        </p:txBody>
      </p:sp>
      <p:sp>
        <p:nvSpPr>
          <p:cNvPr id="3" name="Subtitle 2"/>
          <p:cNvSpPr>
            <a:spLocks noGrp="1"/>
          </p:cNvSpPr>
          <p:nvPr>
            <p:ph type="subTitle" idx="1"/>
          </p:nvPr>
        </p:nvSpPr>
        <p:spPr>
          <a:xfrm>
            <a:off x="1524000" y="5325978"/>
            <a:ext cx="9144000" cy="1315453"/>
          </a:xfrm>
        </p:spPr>
        <p:txBody>
          <a:bodyPr>
            <a:normAutofit/>
          </a:bodyPr>
          <a:lstStyle/>
          <a:p>
            <a:r>
              <a:rPr lang="en-US" sz="4800" dirty="0"/>
              <a:t>Diana Pi, MD</a:t>
            </a:r>
          </a:p>
        </p:txBody>
      </p:sp>
    </p:spTree>
    <p:extLst>
      <p:ext uri="{BB962C8B-B14F-4D97-AF65-F5344CB8AC3E}">
        <p14:creationId xmlns:p14="http://schemas.microsoft.com/office/powerpoint/2010/main" val="208956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1000"/>
              </a:spcBef>
            </a:pPr>
            <a:r>
              <a:rPr lang="en-US" dirty="0"/>
              <a:t>Why don’t you believe in climate change?</a:t>
            </a:r>
          </a:p>
        </p:txBody>
      </p:sp>
      <p:sp>
        <p:nvSpPr>
          <p:cNvPr id="3" name="Content Placeholder 2"/>
          <p:cNvSpPr>
            <a:spLocks noGrp="1"/>
          </p:cNvSpPr>
          <p:nvPr>
            <p:ph idx="1"/>
          </p:nvPr>
        </p:nvSpPr>
        <p:spPr/>
        <p:txBody>
          <a:bodyPr>
            <a:normAutofit fontScale="85000" lnSpcReduction="20000"/>
          </a:bodyPr>
          <a:lstStyle/>
          <a:p>
            <a:r>
              <a:rPr lang="en-US"/>
              <a:t>Political party</a:t>
            </a:r>
            <a:r>
              <a:rPr lang="en-US" dirty="0"/>
              <a:t>	</a:t>
            </a:r>
          </a:p>
          <a:p>
            <a:pPr lvl="1"/>
            <a:r>
              <a:rPr lang="en-US" i="1" dirty="0"/>
              <a:t>Strongest predictor </a:t>
            </a:r>
          </a:p>
          <a:p>
            <a:pPr lvl="1"/>
            <a:r>
              <a:rPr lang="en-US" dirty="0"/>
              <a:t>Conservatism has been linked through neuroscience to correlate with increased need to “to reduce uncertainty, ambiguity, threat, and disgust”</a:t>
            </a:r>
          </a:p>
          <a:p>
            <a:pPr lvl="1"/>
            <a:r>
              <a:rPr lang="en-US" dirty="0"/>
              <a:t>Accept (or reject) views of people who you believe (or disbelieve)</a:t>
            </a:r>
          </a:p>
          <a:p>
            <a:r>
              <a:rPr lang="en-US" dirty="0"/>
              <a:t>Demographics </a:t>
            </a:r>
          </a:p>
          <a:p>
            <a:pPr lvl="1"/>
            <a:r>
              <a:rPr lang="en-US" dirty="0"/>
              <a:t>Inclined toward hierarchy </a:t>
            </a:r>
          </a:p>
          <a:p>
            <a:pPr lvl="1"/>
            <a:r>
              <a:rPr lang="en-US" dirty="0"/>
              <a:t>Against changes to the status quo</a:t>
            </a:r>
          </a:p>
          <a:p>
            <a:pPr lvl="1"/>
            <a:r>
              <a:rPr lang="en-US" dirty="0"/>
              <a:t>“Smart idiot” effect: Conservatives with higher education and general scientific knowledge are often </a:t>
            </a:r>
            <a:r>
              <a:rPr lang="en-US" i="1" dirty="0"/>
              <a:t>more wrong</a:t>
            </a:r>
            <a:r>
              <a:rPr lang="en-US" dirty="0"/>
              <a:t> about climate change  </a:t>
            </a:r>
          </a:p>
          <a:p>
            <a:pPr lvl="1"/>
            <a:r>
              <a:rPr lang="en-US" dirty="0"/>
              <a:t>Sex and income have a smaller effect</a:t>
            </a:r>
          </a:p>
          <a:p>
            <a:r>
              <a:rPr lang="en-US" dirty="0"/>
              <a:t>Sunken Cost</a:t>
            </a:r>
          </a:p>
          <a:p>
            <a:pPr lvl="1"/>
            <a:r>
              <a:rPr lang="en-US" dirty="0"/>
              <a:t>Conflicting aspiration, goals </a:t>
            </a:r>
          </a:p>
          <a:p>
            <a:pPr lvl="2"/>
            <a:r>
              <a:rPr lang="en-US" dirty="0"/>
              <a:t>Ex: People whose livelihood depends on the oil industry </a:t>
            </a:r>
          </a:p>
          <a:p>
            <a:pPr lvl="1"/>
            <a:r>
              <a:rPr lang="en-US" dirty="0"/>
              <a:t>Don’t rock the boat to our comfortable lifestyle</a:t>
            </a:r>
          </a:p>
          <a:p>
            <a:pPr marL="0" indent="0">
              <a:buNone/>
            </a:pPr>
            <a:endParaRPr lang="en-US" dirty="0"/>
          </a:p>
          <a:p>
            <a:endParaRPr lang="en-US" dirty="0"/>
          </a:p>
        </p:txBody>
      </p:sp>
    </p:spTree>
    <p:extLst>
      <p:ext uri="{BB962C8B-B14F-4D97-AF65-F5344CB8AC3E}">
        <p14:creationId xmlns:p14="http://schemas.microsoft.com/office/powerpoint/2010/main" val="250789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589" y="1840021"/>
            <a:ext cx="4000500" cy="3971925"/>
          </a:xfrm>
          <a:prstGeom prst="rect">
            <a:avLst/>
          </a:prstGeom>
        </p:spPr>
      </p:pic>
      <p:sp>
        <p:nvSpPr>
          <p:cNvPr id="3" name="TextBox 2"/>
          <p:cNvSpPr txBox="1"/>
          <p:nvPr/>
        </p:nvSpPr>
        <p:spPr>
          <a:xfrm>
            <a:off x="0" y="6581001"/>
            <a:ext cx="8273989" cy="276999"/>
          </a:xfrm>
          <a:prstGeom prst="rect">
            <a:avLst/>
          </a:prstGeom>
          <a:noFill/>
        </p:spPr>
        <p:txBody>
          <a:bodyPr wrap="square" rtlCol="0">
            <a:spAutoFit/>
          </a:bodyPr>
          <a:lstStyle/>
          <a:p>
            <a:r>
              <a:rPr lang="en-US" sz="1200" dirty="0"/>
              <a:t>https://www.pewresearch.org/science/2019/11/25/u-s-public-views-on-climate-and-energy/ps_11-25-19_climate-energy-00-05/</a:t>
            </a:r>
          </a:p>
        </p:txBody>
      </p:sp>
      <p:sp>
        <p:nvSpPr>
          <p:cNvPr id="4" name="Title 3"/>
          <p:cNvSpPr>
            <a:spLocks noGrp="1"/>
          </p:cNvSpPr>
          <p:nvPr>
            <p:ph type="title"/>
          </p:nvPr>
        </p:nvSpPr>
        <p:spPr/>
        <p:txBody>
          <a:bodyPr/>
          <a:lstStyle/>
          <a:p>
            <a:r>
              <a:rPr lang="en-US" dirty="0"/>
              <a:t>Political affiliation as a predictor</a:t>
            </a:r>
          </a:p>
        </p:txBody>
      </p:sp>
    </p:spTree>
    <p:extLst>
      <p:ext uri="{BB962C8B-B14F-4D97-AF65-F5344CB8AC3E}">
        <p14:creationId xmlns:p14="http://schemas.microsoft.com/office/powerpoint/2010/main" val="326629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14764" y="-90644"/>
            <a:ext cx="8580581" cy="6592235"/>
          </a:xfrm>
          <a:prstGeom prst="rect">
            <a:avLst/>
          </a:prstGeom>
        </p:spPr>
      </p:pic>
      <p:sp>
        <p:nvSpPr>
          <p:cNvPr id="3" name="TextBox 2"/>
          <p:cNvSpPr txBox="1"/>
          <p:nvPr/>
        </p:nvSpPr>
        <p:spPr>
          <a:xfrm>
            <a:off x="0" y="6581001"/>
            <a:ext cx="12085468" cy="276999"/>
          </a:xfrm>
          <a:prstGeom prst="rect">
            <a:avLst/>
          </a:prstGeom>
          <a:noFill/>
        </p:spPr>
        <p:txBody>
          <a:bodyPr wrap="square" rtlCol="0">
            <a:spAutoFit/>
          </a:bodyPr>
          <a:lstStyle/>
          <a:p>
            <a:r>
              <a:rPr lang="en-US" sz="1200" dirty="0"/>
              <a:t>https://www.theguardian.com/environment/climate-consensus-97-per-cent/2016/may/04/scientists-are-figuring-out-the-keys-to-convincing-people-about-global-warming</a:t>
            </a:r>
          </a:p>
        </p:txBody>
      </p:sp>
    </p:spTree>
    <p:extLst>
      <p:ext uri="{BB962C8B-B14F-4D97-AF65-F5344CB8AC3E}">
        <p14:creationId xmlns:p14="http://schemas.microsoft.com/office/powerpoint/2010/main" val="244769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1000"/>
              </a:spcBef>
            </a:pPr>
            <a:r>
              <a:rPr lang="en-US" dirty="0"/>
              <a:t>Why don’t you believe in climate change?</a:t>
            </a:r>
          </a:p>
        </p:txBody>
      </p:sp>
      <p:sp>
        <p:nvSpPr>
          <p:cNvPr id="3" name="Content Placeholder 2"/>
          <p:cNvSpPr>
            <a:spLocks noGrp="1"/>
          </p:cNvSpPr>
          <p:nvPr>
            <p:ph idx="1"/>
          </p:nvPr>
        </p:nvSpPr>
        <p:spPr/>
        <p:txBody>
          <a:bodyPr>
            <a:normAutofit/>
          </a:bodyPr>
          <a:lstStyle/>
          <a:p>
            <a:r>
              <a:rPr lang="en-US" dirty="0"/>
              <a:t>Finish pool of worry</a:t>
            </a:r>
          </a:p>
          <a:p>
            <a:pPr lvl="1"/>
            <a:r>
              <a:rPr lang="en-US" dirty="0"/>
              <a:t>Climate change low on the list of daily concerns  </a:t>
            </a:r>
          </a:p>
          <a:p>
            <a:pPr lvl="0"/>
            <a:r>
              <a:rPr lang="en-US" dirty="0">
                <a:solidFill>
                  <a:prstClr val="black"/>
                </a:solidFill>
              </a:rPr>
              <a:t>Stone-age mind </a:t>
            </a:r>
          </a:p>
          <a:p>
            <a:pPr lvl="1"/>
            <a:r>
              <a:rPr lang="en-US" dirty="0"/>
              <a:t>Not good at thinking about the future and caring about what's happening outside of their bubble</a:t>
            </a:r>
            <a:endParaRPr lang="en-US" dirty="0">
              <a:solidFill>
                <a:prstClr val="black"/>
              </a:solidFill>
            </a:endParaRPr>
          </a:p>
          <a:p>
            <a:pPr lvl="2"/>
            <a:r>
              <a:rPr lang="en-US" dirty="0"/>
              <a:t>Respond better to PAIN (</a:t>
            </a:r>
            <a:r>
              <a:rPr lang="en-US" dirty="0">
                <a:solidFill>
                  <a:srgbClr val="FF0000"/>
                </a:solidFill>
              </a:rPr>
              <a:t>p</a:t>
            </a:r>
            <a:r>
              <a:rPr lang="en-US" dirty="0"/>
              <a:t>ersonal, </a:t>
            </a:r>
            <a:r>
              <a:rPr lang="en-US" dirty="0">
                <a:solidFill>
                  <a:srgbClr val="FF0000"/>
                </a:solidFill>
              </a:rPr>
              <a:t>a</a:t>
            </a:r>
            <a:r>
              <a:rPr lang="en-US" dirty="0"/>
              <a:t>brupt, </a:t>
            </a:r>
            <a:r>
              <a:rPr lang="en-US" dirty="0">
                <a:solidFill>
                  <a:srgbClr val="FF0000"/>
                </a:solidFill>
              </a:rPr>
              <a:t>i</a:t>
            </a:r>
            <a:r>
              <a:rPr lang="en-US" dirty="0"/>
              <a:t>mmoral/indecent, that impacts </a:t>
            </a:r>
            <a:r>
              <a:rPr lang="en-US" dirty="0">
                <a:solidFill>
                  <a:srgbClr val="FF0000"/>
                </a:solidFill>
              </a:rPr>
              <a:t>n</a:t>
            </a:r>
            <a:r>
              <a:rPr lang="en-US" dirty="0"/>
              <a:t>ow). </a:t>
            </a:r>
          </a:p>
          <a:p>
            <a:pPr lvl="2"/>
            <a:r>
              <a:rPr lang="en-US" dirty="0"/>
              <a:t>Climate change impact is slow, distant, in the future</a:t>
            </a:r>
          </a:p>
          <a:p>
            <a:pPr lvl="2"/>
            <a:r>
              <a:rPr lang="en-US" dirty="0"/>
              <a:t>In an air-conditioned room, heat is an abstract </a:t>
            </a:r>
          </a:p>
          <a:p>
            <a:pPr lvl="1"/>
            <a:endParaRPr lang="en-US" dirty="0"/>
          </a:p>
        </p:txBody>
      </p:sp>
      <p:sp>
        <p:nvSpPr>
          <p:cNvPr id="7" name="TextBox 6"/>
          <p:cNvSpPr txBox="1"/>
          <p:nvPr/>
        </p:nvSpPr>
        <p:spPr>
          <a:xfrm>
            <a:off x="0" y="6599468"/>
            <a:ext cx="5058008" cy="258532"/>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https://www.pbs.org/video/its-okay-be-smart-climate-science/</a:t>
            </a:r>
          </a:p>
        </p:txBody>
      </p:sp>
    </p:spTree>
    <p:extLst>
      <p:ext uri="{BB962C8B-B14F-4D97-AF65-F5344CB8AC3E}">
        <p14:creationId xmlns:p14="http://schemas.microsoft.com/office/powerpoint/2010/main" val="205611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3085" y="830802"/>
            <a:ext cx="8791575" cy="5867400"/>
          </a:xfrm>
          <a:prstGeom prst="rect">
            <a:avLst/>
          </a:prstGeom>
        </p:spPr>
      </p:pic>
      <p:sp>
        <p:nvSpPr>
          <p:cNvPr id="5" name="TextBox 4"/>
          <p:cNvSpPr txBox="1"/>
          <p:nvPr/>
        </p:nvSpPr>
        <p:spPr>
          <a:xfrm>
            <a:off x="895739" y="298580"/>
            <a:ext cx="10506269" cy="369332"/>
          </a:xfrm>
          <a:prstGeom prst="rect">
            <a:avLst/>
          </a:prstGeom>
          <a:noFill/>
        </p:spPr>
        <p:txBody>
          <a:bodyPr wrap="square" rtlCol="0">
            <a:spAutoFit/>
          </a:bodyPr>
          <a:lstStyle/>
          <a:p>
            <a:r>
              <a:rPr lang="en-US" dirty="0"/>
              <a:t>Importance of presidential issues</a:t>
            </a:r>
          </a:p>
        </p:txBody>
      </p:sp>
    </p:spTree>
    <p:extLst>
      <p:ext uri="{BB962C8B-B14F-4D97-AF65-F5344CB8AC3E}">
        <p14:creationId xmlns:p14="http://schemas.microsoft.com/office/powerpoint/2010/main" val="265262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Psychology behind climate denial</a:t>
            </a:r>
          </a:p>
        </p:txBody>
      </p:sp>
      <p:sp>
        <p:nvSpPr>
          <p:cNvPr id="3" name="Content Placeholder 2"/>
          <p:cNvSpPr>
            <a:spLocks noGrp="1"/>
          </p:cNvSpPr>
          <p:nvPr>
            <p:ph idx="1"/>
          </p:nvPr>
        </p:nvSpPr>
        <p:spPr/>
        <p:txBody>
          <a:bodyPr>
            <a:normAutofit fontScale="77500" lnSpcReduction="20000"/>
          </a:bodyPr>
          <a:lstStyle/>
          <a:p>
            <a:r>
              <a:rPr lang="en-US" dirty="0"/>
              <a:t>Motivated interference</a:t>
            </a:r>
          </a:p>
          <a:p>
            <a:pPr lvl="1"/>
            <a:r>
              <a:rPr lang="en-US" dirty="0"/>
              <a:t>We hold a specific bias to ignore evidence</a:t>
            </a:r>
          </a:p>
          <a:p>
            <a:pPr lvl="1"/>
            <a:r>
              <a:rPr lang="en-US" dirty="0"/>
              <a:t>Ex: Livelihood depends on the oil/coal industry” </a:t>
            </a:r>
          </a:p>
          <a:p>
            <a:pPr lvl="1"/>
            <a:r>
              <a:rPr lang="en-US" dirty="0"/>
              <a:t>Ex: Resent government takes our money and spend on carbon mitigation efforts</a:t>
            </a:r>
          </a:p>
          <a:p>
            <a:r>
              <a:rPr lang="en-US" dirty="0"/>
              <a:t>Confirmation bias</a:t>
            </a:r>
          </a:p>
          <a:p>
            <a:pPr lvl="1"/>
            <a:r>
              <a:rPr lang="en-US" dirty="0"/>
              <a:t>The tendency for us to seek out information that affirms our beliefs and disregard information that goes against them </a:t>
            </a:r>
          </a:p>
          <a:p>
            <a:pPr lvl="1"/>
            <a:r>
              <a:rPr lang="en-US" dirty="0"/>
              <a:t>Stubborn </a:t>
            </a:r>
          </a:p>
          <a:p>
            <a:pPr lvl="2"/>
            <a:r>
              <a:rPr lang="en-US" dirty="0"/>
              <a:t>It's </a:t>
            </a:r>
            <a:r>
              <a:rPr lang="en-US" i="1" dirty="0"/>
              <a:t>efficient</a:t>
            </a:r>
            <a:r>
              <a:rPr lang="en-US" dirty="0"/>
              <a:t> and </a:t>
            </a:r>
            <a:r>
              <a:rPr lang="en-US" i="1" dirty="0"/>
              <a:t>easy</a:t>
            </a:r>
            <a:r>
              <a:rPr lang="en-US" dirty="0"/>
              <a:t> to be due to confirmation bias </a:t>
            </a:r>
          </a:p>
          <a:p>
            <a:r>
              <a:rPr lang="en-US" dirty="0"/>
              <a:t>Denial</a:t>
            </a:r>
          </a:p>
          <a:p>
            <a:pPr lvl="1"/>
            <a:r>
              <a:rPr lang="en-US" sz="2600" dirty="0">
                <a:solidFill>
                  <a:prstClr val="black"/>
                </a:solidFill>
              </a:rPr>
              <a:t>Primitive defense mechanism</a:t>
            </a:r>
          </a:p>
          <a:p>
            <a:pPr lvl="1"/>
            <a:r>
              <a:rPr lang="en-US" sz="2600" dirty="0">
                <a:solidFill>
                  <a:prstClr val="black"/>
                </a:solidFill>
              </a:rPr>
              <a:t>Refusing uncomfortable truths protects us</a:t>
            </a:r>
          </a:p>
          <a:p>
            <a:r>
              <a:rPr lang="en-US" sz="3000" dirty="0">
                <a:solidFill>
                  <a:prstClr val="black"/>
                </a:solidFill>
              </a:rPr>
              <a:t>Enormity</a:t>
            </a:r>
            <a:endParaRPr lang="en-US" sz="3400" dirty="0">
              <a:solidFill>
                <a:prstClr val="black"/>
              </a:solidFill>
            </a:endParaRPr>
          </a:p>
          <a:p>
            <a:pPr lvl="1"/>
            <a:r>
              <a:rPr lang="en-US" dirty="0">
                <a:solidFill>
                  <a:prstClr val="black"/>
                </a:solidFill>
              </a:rPr>
              <a:t>Problem too large to believe</a:t>
            </a:r>
          </a:p>
          <a:p>
            <a:pPr lvl="1"/>
            <a:r>
              <a:rPr lang="en-US" dirty="0">
                <a:solidFill>
                  <a:prstClr val="black"/>
                </a:solidFill>
              </a:rPr>
              <a:t>Human race faces extinction</a:t>
            </a:r>
            <a:endParaRPr lang="en-US" sz="2200" dirty="0">
              <a:solidFill>
                <a:prstClr val="black"/>
              </a:solidFill>
            </a:endParaRPr>
          </a:p>
          <a:p>
            <a:pPr lvl="1"/>
            <a:endParaRPr lang="en-US" sz="2600" dirty="0">
              <a:solidFill>
                <a:prstClr val="black"/>
              </a:solidFill>
            </a:endParaRPr>
          </a:p>
          <a:p>
            <a:endParaRPr lang="en-US" sz="2200" dirty="0">
              <a:solidFill>
                <a:prstClr val="black"/>
              </a:solidFill>
            </a:endParaRPr>
          </a:p>
          <a:p>
            <a:pPr lvl="1"/>
            <a:endParaRPr lang="en-US" dirty="0"/>
          </a:p>
          <a:p>
            <a:endParaRPr lang="en-US" dirty="0"/>
          </a:p>
        </p:txBody>
      </p:sp>
      <p:sp>
        <p:nvSpPr>
          <p:cNvPr id="4" name="TextBox 3"/>
          <p:cNvSpPr txBox="1"/>
          <p:nvPr/>
        </p:nvSpPr>
        <p:spPr>
          <a:xfrm>
            <a:off x="-69963" y="6599468"/>
            <a:ext cx="9748007" cy="258532"/>
          </a:xfrm>
          <a:prstGeom prst="rect">
            <a:avLst/>
          </a:prstGeom>
          <a:noFill/>
        </p:spPr>
        <p:txBody>
          <a:bodyPr wrap="square" rtlCol="0">
            <a:spAutoFit/>
          </a:bodyPr>
          <a:lstStyle/>
          <a:p>
            <a:pPr lvl="0">
              <a:lnSpc>
                <a:spcPct val="90000"/>
              </a:lnSpc>
              <a:spcBef>
                <a:spcPts val="1000"/>
              </a:spcBef>
            </a:pPr>
            <a:r>
              <a:rPr lang="en-US" sz="1200" dirty="0">
                <a:solidFill>
                  <a:prstClr val="black"/>
                </a:solidFill>
              </a:rPr>
              <a:t>https://www.psychologytoday.com/us/blog/denying-the-grave/201901/climate-change-denial</a:t>
            </a:r>
          </a:p>
        </p:txBody>
      </p:sp>
    </p:spTree>
    <p:extLst>
      <p:ext uri="{BB962C8B-B14F-4D97-AF65-F5344CB8AC3E}">
        <p14:creationId xmlns:p14="http://schemas.microsoft.com/office/powerpoint/2010/main" val="401186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Immaturity of the Society</a:t>
            </a:r>
            <a:endParaRPr lang="en-US" sz="1600" dirty="0"/>
          </a:p>
        </p:txBody>
      </p:sp>
      <p:sp>
        <p:nvSpPr>
          <p:cNvPr id="3" name="Content Placeholder 2"/>
          <p:cNvSpPr>
            <a:spLocks noGrp="1"/>
          </p:cNvSpPr>
          <p:nvPr>
            <p:ph idx="1"/>
          </p:nvPr>
        </p:nvSpPr>
        <p:spPr/>
        <p:txBody>
          <a:bodyPr>
            <a:normAutofit lnSpcReduction="10000"/>
          </a:bodyPr>
          <a:lstStyle/>
          <a:p>
            <a:r>
              <a:rPr lang="en-US" dirty="0"/>
              <a:t>We as scientists make mistakes.</a:t>
            </a:r>
          </a:p>
          <a:p>
            <a:r>
              <a:rPr lang="en-US" dirty="0"/>
              <a:t>Science will self-correct overtime.</a:t>
            </a:r>
          </a:p>
          <a:p>
            <a:r>
              <a:rPr lang="en-US" dirty="0"/>
              <a:t>General level of science knowledge is low.</a:t>
            </a:r>
          </a:p>
          <a:p>
            <a:r>
              <a:rPr lang="en-US" dirty="0"/>
              <a:t>Anti-elitism </a:t>
            </a:r>
          </a:p>
          <a:p>
            <a:pPr lvl="1"/>
            <a:r>
              <a:rPr lang="en-US" dirty="0"/>
              <a:t>What does the expert know? </a:t>
            </a:r>
          </a:p>
          <a:p>
            <a:pPr lvl="1"/>
            <a:r>
              <a:rPr lang="en-US" dirty="0"/>
              <a:t>Enable by social media: Everybody is an expert.</a:t>
            </a:r>
          </a:p>
          <a:p>
            <a:r>
              <a:rPr lang="en-US" dirty="0"/>
              <a:t>Political polarization: across all kinds of topics </a:t>
            </a:r>
          </a:p>
          <a:p>
            <a:pPr lvl="1"/>
            <a:r>
              <a:rPr lang="en-US" dirty="0"/>
              <a:t>You’re with me or against me. </a:t>
            </a:r>
          </a:p>
          <a:p>
            <a:pPr lvl="1"/>
            <a:r>
              <a:rPr lang="en-US" dirty="0"/>
              <a:t>Mask-wearing. </a:t>
            </a:r>
          </a:p>
          <a:p>
            <a:r>
              <a:rPr lang="en-US" dirty="0"/>
              <a:t>Lack of nuance in our society. </a:t>
            </a:r>
          </a:p>
        </p:txBody>
      </p:sp>
      <p:sp>
        <p:nvSpPr>
          <p:cNvPr id="4" name="TextBox 3"/>
          <p:cNvSpPr txBox="1"/>
          <p:nvPr/>
        </p:nvSpPr>
        <p:spPr>
          <a:xfrm>
            <a:off x="0" y="6550223"/>
            <a:ext cx="11683013" cy="307777"/>
          </a:xfrm>
          <a:prstGeom prst="rect">
            <a:avLst/>
          </a:prstGeom>
          <a:noFill/>
        </p:spPr>
        <p:txBody>
          <a:bodyPr wrap="square" rtlCol="0">
            <a:spAutoFit/>
          </a:bodyPr>
          <a:lstStyle/>
          <a:p>
            <a:r>
              <a:rPr lang="en-US" sz="1400"/>
              <a:t>https://www.youtube.com/watch?v=tMtsWAFUhpY</a:t>
            </a:r>
            <a:endParaRPr lang="en-US" sz="1400" dirty="0"/>
          </a:p>
        </p:txBody>
      </p:sp>
    </p:spTree>
    <p:extLst>
      <p:ext uri="{BB962C8B-B14F-4D97-AF65-F5344CB8AC3E}">
        <p14:creationId xmlns:p14="http://schemas.microsoft.com/office/powerpoint/2010/main" val="232694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Rationalization</a:t>
            </a:r>
          </a:p>
        </p:txBody>
      </p:sp>
      <p:sp>
        <p:nvSpPr>
          <p:cNvPr id="3" name="Content Placeholder 2"/>
          <p:cNvSpPr>
            <a:spLocks noGrp="1"/>
          </p:cNvSpPr>
          <p:nvPr>
            <p:ph idx="1"/>
          </p:nvPr>
        </p:nvSpPr>
        <p:spPr/>
        <p:txBody>
          <a:bodyPr>
            <a:normAutofit lnSpcReduction="10000"/>
          </a:bodyPr>
          <a:lstStyle/>
          <a:p>
            <a:r>
              <a:rPr lang="en-US" dirty="0"/>
              <a:t>Why blame me? Climate change is natural. By sun, volcano.</a:t>
            </a:r>
          </a:p>
          <a:p>
            <a:r>
              <a:rPr lang="en-US" dirty="0"/>
              <a:t>Life will find a way.</a:t>
            </a:r>
          </a:p>
          <a:p>
            <a:r>
              <a:rPr lang="en-US" dirty="0"/>
              <a:t>It’s not that bad, takes another 15 years right?</a:t>
            </a:r>
          </a:p>
          <a:p>
            <a:r>
              <a:rPr lang="en-US" dirty="0"/>
              <a:t>Hotter? We just had a snowstorm. </a:t>
            </a:r>
          </a:p>
          <a:p>
            <a:r>
              <a:rPr lang="en-US" dirty="0"/>
              <a:t>Models are unreliable; not all scientists agree.</a:t>
            </a:r>
          </a:p>
          <a:p>
            <a:r>
              <a:rPr lang="en-US" dirty="0"/>
              <a:t>A hoax?</a:t>
            </a:r>
          </a:p>
          <a:p>
            <a:r>
              <a:rPr lang="en-US" dirty="0"/>
              <a:t>Limiting carbon emission halts progress, loses job, hurts economy.</a:t>
            </a:r>
          </a:p>
          <a:p>
            <a:r>
              <a:rPr lang="en-US" dirty="0"/>
              <a:t>What can I do?</a:t>
            </a:r>
          </a:p>
          <a:p>
            <a:r>
              <a:rPr lang="en-US" dirty="0"/>
              <a:t>Later...</a:t>
            </a:r>
          </a:p>
          <a:p>
            <a:endParaRPr lang="en-US" dirty="0"/>
          </a:p>
        </p:txBody>
      </p:sp>
      <p:sp>
        <p:nvSpPr>
          <p:cNvPr id="4" name="TextBox 3"/>
          <p:cNvSpPr txBox="1"/>
          <p:nvPr/>
        </p:nvSpPr>
        <p:spPr>
          <a:xfrm>
            <a:off x="0" y="6587983"/>
            <a:ext cx="7496269" cy="276999"/>
          </a:xfrm>
          <a:prstGeom prst="rect">
            <a:avLst/>
          </a:prstGeom>
          <a:noFill/>
        </p:spPr>
        <p:txBody>
          <a:bodyPr wrap="square" rtlCol="0">
            <a:spAutoFit/>
          </a:bodyPr>
          <a:lstStyle/>
          <a:p>
            <a:r>
              <a:rPr lang="en-US" sz="1200" dirty="0"/>
              <a:t>https://www.hull.ac.uk/special/blog/why-people-still-believe-climate-change-is-fake-and-why-we-know-theyre-wrong</a:t>
            </a:r>
          </a:p>
        </p:txBody>
      </p:sp>
    </p:spTree>
    <p:extLst>
      <p:ext uri="{BB962C8B-B14F-4D97-AF65-F5344CB8AC3E}">
        <p14:creationId xmlns:p14="http://schemas.microsoft.com/office/powerpoint/2010/main" val="74665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3150" y="85725"/>
            <a:ext cx="7505700" cy="6686550"/>
          </a:xfrm>
          <a:prstGeom prst="rect">
            <a:avLst/>
          </a:prstGeom>
        </p:spPr>
      </p:pic>
    </p:spTree>
    <p:extLst>
      <p:ext uri="{BB962C8B-B14F-4D97-AF65-F5344CB8AC3E}">
        <p14:creationId xmlns:p14="http://schemas.microsoft.com/office/powerpoint/2010/main" val="552065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1968" y="2124652"/>
            <a:ext cx="11347450" cy="2852738"/>
          </a:xfrm>
        </p:spPr>
        <p:txBody>
          <a:bodyPr>
            <a:normAutofit/>
          </a:bodyPr>
          <a:lstStyle/>
          <a:p>
            <a:r>
              <a:rPr lang="en-US" sz="6000" dirty="0"/>
              <a:t>We believe what we want to</a:t>
            </a:r>
            <a:r>
              <a:rPr lang="en-US" sz="6000" b="1" dirty="0"/>
              <a:t> </a:t>
            </a:r>
            <a:r>
              <a:rPr lang="en-US" sz="6000" dirty="0"/>
              <a:t>believe</a:t>
            </a:r>
          </a:p>
        </p:txBody>
      </p:sp>
    </p:spTree>
    <p:extLst>
      <p:ext uri="{BB962C8B-B14F-4D97-AF65-F5344CB8AC3E}">
        <p14:creationId xmlns:p14="http://schemas.microsoft.com/office/powerpoint/2010/main" val="133935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Dissect the psychology of a doubter </a:t>
            </a:r>
          </a:p>
          <a:p>
            <a:r>
              <a:rPr lang="en-US" dirty="0"/>
              <a:t>Protect your own sanity</a:t>
            </a:r>
          </a:p>
          <a:p>
            <a:r>
              <a:rPr lang="en-US" dirty="0"/>
              <a:t>Communicate concerns and solutions</a:t>
            </a:r>
          </a:p>
          <a:p>
            <a:r>
              <a:rPr lang="en-US" dirty="0"/>
              <a:t>Exercise </a:t>
            </a:r>
          </a:p>
          <a:p>
            <a:pPr marL="0" indent="0">
              <a:buNone/>
            </a:pPr>
            <a:endParaRPr lang="en-US" dirty="0"/>
          </a:p>
          <a:p>
            <a:endParaRPr lang="en-US" dirty="0"/>
          </a:p>
        </p:txBody>
      </p:sp>
    </p:spTree>
    <p:extLst>
      <p:ext uri="{BB962C8B-B14F-4D97-AF65-F5344CB8AC3E}">
        <p14:creationId xmlns:p14="http://schemas.microsoft.com/office/powerpoint/2010/main" val="2033051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Dissecting the psychology of a doubter</a:t>
            </a:r>
          </a:p>
          <a:p>
            <a:r>
              <a:rPr lang="en-US" b="1" dirty="0"/>
              <a:t>Protect your own sanity</a:t>
            </a:r>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422342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81001"/>
            <a:ext cx="8854751" cy="276999"/>
          </a:xfrm>
          <a:prstGeom prst="rect">
            <a:avLst/>
          </a:prstGeom>
          <a:noFill/>
        </p:spPr>
        <p:txBody>
          <a:bodyPr wrap="square" rtlCol="0">
            <a:spAutoFit/>
          </a:bodyPr>
          <a:lstStyle/>
          <a:p>
            <a:r>
              <a:rPr lang="en-US" sz="1200" dirty="0"/>
              <a:t>https://www.acpjournals.org/doi/10.7326/M20-6443</a:t>
            </a:r>
          </a:p>
        </p:txBody>
      </p:sp>
      <p:sp>
        <p:nvSpPr>
          <p:cNvPr id="6" name="Title 5"/>
          <p:cNvSpPr>
            <a:spLocks noGrp="1"/>
          </p:cNvSpPr>
          <p:nvPr>
            <p:ph type="title"/>
          </p:nvPr>
        </p:nvSpPr>
        <p:spPr/>
        <p:txBody>
          <a:bodyPr/>
          <a:lstStyle/>
          <a:p>
            <a:r>
              <a:rPr lang="en-US" dirty="0"/>
              <a:t>Pick your fight wisely</a:t>
            </a:r>
          </a:p>
        </p:txBody>
      </p:sp>
      <p:sp>
        <p:nvSpPr>
          <p:cNvPr id="7" name="Content Placeholder 6"/>
          <p:cNvSpPr>
            <a:spLocks noGrp="1"/>
          </p:cNvSpPr>
          <p:nvPr>
            <p:ph idx="1"/>
          </p:nvPr>
        </p:nvSpPr>
        <p:spPr/>
        <p:txBody>
          <a:bodyPr>
            <a:normAutofit/>
          </a:bodyPr>
          <a:lstStyle/>
          <a:p>
            <a:r>
              <a:rPr lang="en-US" dirty="0"/>
              <a:t>Roll with it when strong doubts are expressed, </a:t>
            </a:r>
          </a:p>
          <a:p>
            <a:r>
              <a:rPr lang="en-US" dirty="0"/>
              <a:t>Resist the impulse to convince</a:t>
            </a:r>
          </a:p>
          <a:p>
            <a:r>
              <a:rPr lang="en-US" dirty="0"/>
              <a:t>Confirm respect for their views. “I hear you.”</a:t>
            </a:r>
          </a:p>
          <a:p>
            <a:r>
              <a:rPr lang="en-US" dirty="0"/>
              <a:t>Conclude with your commitment to their health and mutual interest</a:t>
            </a:r>
          </a:p>
          <a:p>
            <a:r>
              <a:rPr lang="en-US" dirty="0"/>
              <a:t>Stick with simple messages that educate and empower</a:t>
            </a:r>
          </a:p>
          <a:p>
            <a:r>
              <a:rPr lang="en-US" dirty="0"/>
              <a:t>Need </a:t>
            </a:r>
            <a:r>
              <a:rPr lang="en-US" i="1" dirty="0"/>
              <a:t>government action</a:t>
            </a:r>
          </a:p>
          <a:p>
            <a:pPr marL="0" indent="0">
              <a:buNone/>
            </a:pPr>
            <a:endParaRPr lang="en-US" dirty="0"/>
          </a:p>
        </p:txBody>
      </p:sp>
    </p:spTree>
    <p:extLst>
      <p:ext uri="{BB962C8B-B14F-4D97-AF65-F5344CB8AC3E}">
        <p14:creationId xmlns:p14="http://schemas.microsoft.com/office/powerpoint/2010/main" val="368970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Past the time for convincing…Change policy</a:t>
            </a:r>
          </a:p>
        </p:txBody>
      </p:sp>
      <p:sp>
        <p:nvSpPr>
          <p:cNvPr id="5" name="Content Placeholder 4"/>
          <p:cNvSpPr>
            <a:spLocks noGrp="1"/>
          </p:cNvSpPr>
          <p:nvPr>
            <p:ph idx="1"/>
          </p:nvPr>
        </p:nvSpPr>
        <p:spPr/>
        <p:txBody>
          <a:bodyPr>
            <a:normAutofit/>
          </a:bodyPr>
          <a:lstStyle/>
          <a:p>
            <a:r>
              <a:rPr lang="en-US" dirty="0"/>
              <a:t>“Climate change is a problem less of individual belief than of collective action. The most efficient route…lies not in convincing deniers to believe in climate change but in galvanizing those who already do.”</a:t>
            </a:r>
          </a:p>
          <a:p>
            <a:r>
              <a:rPr lang="en-US" dirty="0"/>
              <a:t>What should you do when your uncle calls climate change a liberal hoax over the Thanksgiving dinner table? </a:t>
            </a:r>
          </a:p>
          <a:p>
            <a:pPr marL="0" indent="0">
              <a:buNone/>
            </a:pPr>
            <a:r>
              <a:rPr lang="en-US" sz="2000" i="1" dirty="0"/>
              <a:t>	Estimate how many minutes you would likely invest in this “discussion.” Then — don’t…use 	the time to call your legislator or write a letter to the editor. </a:t>
            </a:r>
          </a:p>
          <a:p>
            <a:pPr marL="0" indent="0">
              <a:buNone/>
            </a:pPr>
            <a:r>
              <a:rPr lang="en-US" sz="2000" i="1" dirty="0"/>
              <a:t>	Better yet, mobilize a friend who already believes climate change is a problem. Set up an in-	person meeting with their representative, join a protest or a local environmental nonprofit</a:t>
            </a:r>
            <a:r>
              <a:rPr lang="en-US" sz="2000" dirty="0"/>
              <a:t>.</a:t>
            </a:r>
          </a:p>
        </p:txBody>
      </p:sp>
      <p:sp>
        <p:nvSpPr>
          <p:cNvPr id="6" name="TextBox 5"/>
          <p:cNvSpPr txBox="1"/>
          <p:nvPr/>
        </p:nvSpPr>
        <p:spPr>
          <a:xfrm>
            <a:off x="0" y="6581001"/>
            <a:ext cx="10175845" cy="276999"/>
          </a:xfrm>
          <a:prstGeom prst="rect">
            <a:avLst/>
          </a:prstGeom>
          <a:noFill/>
        </p:spPr>
        <p:txBody>
          <a:bodyPr wrap="square" rtlCol="0">
            <a:spAutoFit/>
          </a:bodyPr>
          <a:lstStyle/>
          <a:p>
            <a:endParaRPr lang="en-US" sz="1200" dirty="0"/>
          </a:p>
        </p:txBody>
      </p:sp>
      <p:sp>
        <p:nvSpPr>
          <p:cNvPr id="2" name="TextBox 1"/>
          <p:cNvSpPr txBox="1"/>
          <p:nvPr/>
        </p:nvSpPr>
        <p:spPr>
          <a:xfrm>
            <a:off x="0" y="6581001"/>
            <a:ext cx="12029243" cy="276999"/>
          </a:xfrm>
          <a:prstGeom prst="rect">
            <a:avLst/>
          </a:prstGeom>
          <a:noFill/>
        </p:spPr>
        <p:txBody>
          <a:bodyPr wrap="square" rtlCol="0">
            <a:spAutoFit/>
          </a:bodyPr>
          <a:lstStyle/>
          <a:p>
            <a:r>
              <a:rPr lang="en-US" sz="1200" dirty="0"/>
              <a:t>https://ensia.com/voices/climate-change-deniers/</a:t>
            </a:r>
          </a:p>
        </p:txBody>
      </p:sp>
    </p:spTree>
    <p:extLst>
      <p:ext uri="{BB962C8B-B14F-4D97-AF65-F5344CB8AC3E}">
        <p14:creationId xmlns:p14="http://schemas.microsoft.com/office/powerpoint/2010/main" val="400300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Dissecting the psychology of a doubter</a:t>
            </a:r>
          </a:p>
          <a:p>
            <a:r>
              <a:rPr lang="en-US" dirty="0"/>
              <a:t>Protecting your own sanity</a:t>
            </a:r>
          </a:p>
          <a:p>
            <a:r>
              <a:rPr lang="en-US" b="1" dirty="0"/>
              <a:t>Communicating concerns and solutions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89622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164" y="2035024"/>
            <a:ext cx="9698182" cy="3046988"/>
          </a:xfrm>
          <a:prstGeom prst="rect">
            <a:avLst/>
          </a:prstGeom>
        </p:spPr>
        <p:txBody>
          <a:bodyPr wrap="square">
            <a:spAutoFit/>
          </a:bodyPr>
          <a:lstStyle/>
          <a:p>
            <a:r>
              <a:rPr lang="en-US" sz="3200" dirty="0"/>
              <a:t>“Scientists need to tell their stories — stories about why they became scientists and what science has done and is doing for humanity. Remember, science is an abstract, intellectual process for most people. It is very hard for people to gain an emotional connection to science. That’s what narrative is for.”</a:t>
            </a:r>
          </a:p>
        </p:txBody>
      </p:sp>
      <p:sp>
        <p:nvSpPr>
          <p:cNvPr id="2" name="Rectangle 1"/>
          <p:cNvSpPr/>
          <p:nvPr/>
        </p:nvSpPr>
        <p:spPr>
          <a:xfrm>
            <a:off x="0" y="6628589"/>
            <a:ext cx="10944937" cy="276999"/>
          </a:xfrm>
          <a:prstGeom prst="rect">
            <a:avLst/>
          </a:prstGeom>
        </p:spPr>
        <p:txBody>
          <a:bodyPr wrap="square">
            <a:spAutoFit/>
          </a:bodyPr>
          <a:lstStyle/>
          <a:p>
            <a:r>
              <a:rPr lang="en-US" sz="1200" dirty="0"/>
              <a:t>https://archive.thinkprogress.org/numbers-numb-stories-sell-the-key-messaging-lesson-from-trump-s-win-c1bff0a79bea</a:t>
            </a:r>
          </a:p>
        </p:txBody>
      </p:sp>
      <p:sp>
        <p:nvSpPr>
          <p:cNvPr id="7" name="Title 6"/>
          <p:cNvSpPr>
            <a:spLocks noGrp="1"/>
          </p:cNvSpPr>
          <p:nvPr>
            <p:ph type="title"/>
          </p:nvPr>
        </p:nvSpPr>
        <p:spPr>
          <a:xfrm>
            <a:off x="905164" y="833509"/>
            <a:ext cx="10515600" cy="1325563"/>
          </a:xfrm>
        </p:spPr>
        <p:txBody>
          <a:bodyPr>
            <a:noAutofit/>
          </a:bodyPr>
          <a:lstStyle/>
          <a:p>
            <a:pPr lvl="0">
              <a:lnSpc>
                <a:spcPct val="100000"/>
              </a:lnSpc>
              <a:spcBef>
                <a:spcPts val="0"/>
              </a:spcBef>
            </a:pPr>
            <a:r>
              <a:rPr lang="en-US" sz="5400" dirty="0">
                <a:solidFill>
                  <a:prstClr val="black"/>
                </a:solidFill>
                <a:latin typeface="Calibri" panose="020F0502020204030204"/>
                <a:ea typeface="+mn-ea"/>
                <a:cs typeface="+mn-cs"/>
              </a:rPr>
              <a:t>Numbers numb, stories sell</a:t>
            </a:r>
            <a:br>
              <a:rPr lang="en-US" sz="5400" dirty="0">
                <a:solidFill>
                  <a:prstClr val="black"/>
                </a:solidFill>
                <a:latin typeface="Calibri" panose="020F0502020204030204"/>
                <a:ea typeface="+mn-ea"/>
                <a:cs typeface="+mn-cs"/>
              </a:rPr>
            </a:br>
            <a:endParaRPr lang="en-US" sz="5400" dirty="0"/>
          </a:p>
        </p:txBody>
      </p:sp>
      <p:sp>
        <p:nvSpPr>
          <p:cNvPr id="3" name="Rectangle 2"/>
          <p:cNvSpPr/>
          <p:nvPr/>
        </p:nvSpPr>
        <p:spPr>
          <a:xfrm>
            <a:off x="0" y="6582423"/>
            <a:ext cx="11801793"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45278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convince Uncle Ed?</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a:t>Be calm, patient, respectful</a:t>
            </a:r>
          </a:p>
          <a:p>
            <a:r>
              <a:rPr lang="en-US" dirty="0"/>
              <a:t>Listen</a:t>
            </a:r>
          </a:p>
          <a:p>
            <a:pPr lvl="1"/>
            <a:r>
              <a:rPr lang="en-US" dirty="0"/>
              <a:t>Goodall: While you’re talking, your opposite is thinking counter argument </a:t>
            </a:r>
          </a:p>
          <a:p>
            <a:pPr lvl="2"/>
            <a:r>
              <a:rPr lang="en-US" dirty="0"/>
              <a:t>Grow trust </a:t>
            </a:r>
          </a:p>
          <a:p>
            <a:pPr lvl="2"/>
            <a:r>
              <a:rPr lang="en-US" dirty="0"/>
              <a:t>Plant seed of doubt</a:t>
            </a:r>
          </a:p>
          <a:p>
            <a:pPr lvl="1"/>
            <a:r>
              <a:rPr lang="en-US" dirty="0"/>
              <a:t>Understand whom you’re talking to.</a:t>
            </a:r>
          </a:p>
          <a:p>
            <a:pPr lvl="1"/>
            <a:r>
              <a:rPr lang="en-US" dirty="0">
                <a:solidFill>
                  <a:prstClr val="black"/>
                </a:solidFill>
              </a:rPr>
              <a:t>Moral Foundation Theory</a:t>
            </a:r>
          </a:p>
          <a:p>
            <a:pPr lvl="2"/>
            <a:r>
              <a:rPr lang="en-US" dirty="0">
                <a:solidFill>
                  <a:prstClr val="black"/>
                </a:solidFill>
              </a:rPr>
              <a:t>Liberals and conservatives prioritize different ethics, values </a:t>
            </a:r>
          </a:p>
          <a:p>
            <a:pPr lvl="2"/>
            <a:r>
              <a:rPr lang="en-US" dirty="0">
                <a:solidFill>
                  <a:prstClr val="black"/>
                </a:solidFill>
              </a:rPr>
              <a:t>Liberal: compassion, fairness and liberty </a:t>
            </a:r>
          </a:p>
          <a:p>
            <a:pPr lvl="3"/>
            <a:r>
              <a:rPr lang="en-US" dirty="0">
                <a:solidFill>
                  <a:prstClr val="black"/>
                </a:solidFill>
              </a:rPr>
              <a:t>Polar bear, deforestation</a:t>
            </a:r>
          </a:p>
          <a:p>
            <a:pPr lvl="2"/>
            <a:r>
              <a:rPr lang="en-US" dirty="0">
                <a:solidFill>
                  <a:prstClr val="black"/>
                </a:solidFill>
              </a:rPr>
              <a:t>Conservative: purity, loyalty and obedience to authority </a:t>
            </a:r>
          </a:p>
          <a:p>
            <a:pPr lvl="3"/>
            <a:r>
              <a:rPr lang="en-US" dirty="0"/>
              <a:t>Environmental stewardship and respect for God’s creation</a:t>
            </a:r>
          </a:p>
          <a:p>
            <a:pPr lvl="3"/>
            <a:r>
              <a:rPr lang="en-US" dirty="0"/>
              <a:t>Protecting the environment means obeying authority</a:t>
            </a:r>
          </a:p>
          <a:p>
            <a:pPr lvl="3"/>
            <a:r>
              <a:rPr lang="en-US" dirty="0"/>
              <a:t>Values come from the ingroup</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75039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Facts overload: Pick your facts</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2020 has been disastrous. </a:t>
            </a:r>
          </a:p>
          <a:p>
            <a:r>
              <a:rPr lang="en-US" dirty="0">
                <a:solidFill>
                  <a:schemeClr val="bg1"/>
                </a:solidFill>
              </a:rPr>
              <a:t>Hurricanes in the Atlantic are so numerous that there are not enough letters in the Latin alphabet to name them all. Fires in California torched more than 4 million acres, smashing the state’s record for land burned in a single season. In the first nine months of this year, at least 188 people have been killed in a record-tying 16 weather disasters that cost $1 billion or more. The nation now spends almost 10 times as much responding to and recovering from natural events as it did in the 1980s. And that’s just the United States. Don’t forget the bush fires in Australia, floods in Central Africa and the powerful Cyclone </a:t>
            </a:r>
            <a:r>
              <a:rPr lang="en-US" dirty="0" err="1">
                <a:solidFill>
                  <a:schemeClr val="bg1"/>
                </a:solidFill>
              </a:rPr>
              <a:t>Amphan</a:t>
            </a:r>
            <a:r>
              <a:rPr lang="en-US" dirty="0">
                <a:solidFill>
                  <a:schemeClr val="bg1"/>
                </a:solidFill>
              </a:rPr>
              <a:t>, which killed dozens of people in India and Bangladesh.</a:t>
            </a:r>
          </a:p>
          <a:p>
            <a:r>
              <a:rPr lang="en-US" dirty="0">
                <a:solidFill>
                  <a:schemeClr val="bg1"/>
                </a:solidFill>
              </a:rPr>
              <a:t>2020 has also been hot. </a:t>
            </a:r>
          </a:p>
          <a:p>
            <a:r>
              <a:rPr lang="en-US" dirty="0">
                <a:solidFill>
                  <a:schemeClr val="bg1"/>
                </a:solidFill>
              </a:rPr>
              <a:t>During one of the Northern Hemisphere’s warmest winters on record, the Great Lakes never froze, Russian officials in Moscow had to import fake snow for the holidays, and the fire season in parched California began months ahead of schedule. Temperatures soared in the Siberian Arctic, melting permafrost and fueling devastating, carbon-spewing fires. In Baghdad, where the mercury hit an unprecedented 125 degrees Fahrenheit in July, vegetation withered and metal door handles burned to the touch. Heat waves have smashed records from Phoenix to Hong Kong. Earth overall is on track to have its second-hottest year on record. </a:t>
            </a:r>
          </a:p>
        </p:txBody>
      </p:sp>
      <p:sp>
        <p:nvSpPr>
          <p:cNvPr id="4" name="TextBox 3"/>
          <p:cNvSpPr txBox="1"/>
          <p:nvPr/>
        </p:nvSpPr>
        <p:spPr>
          <a:xfrm>
            <a:off x="0" y="6599468"/>
            <a:ext cx="10389066" cy="258532"/>
          </a:xfrm>
          <a:prstGeom prst="rect">
            <a:avLst/>
          </a:prstGeom>
          <a:noFill/>
        </p:spPr>
        <p:txBody>
          <a:bodyPr wrap="square" rtlCol="0">
            <a:spAutoFit/>
          </a:bodyPr>
          <a:lstStyle/>
          <a:p>
            <a:pPr lvl="0">
              <a:lnSpc>
                <a:spcPct val="90000"/>
              </a:lnSpc>
              <a:spcBef>
                <a:spcPts val="1000"/>
              </a:spcBef>
            </a:pPr>
            <a:r>
              <a:rPr lang="en-US" sz="1200" dirty="0">
                <a:solidFill>
                  <a:prstClr val="black"/>
                </a:solidFill>
              </a:rPr>
              <a:t>https://www.washingtonpost.com/climate-solutions/2020/10/22/climate-curious-disasters-climate-change/</a:t>
            </a:r>
          </a:p>
        </p:txBody>
      </p:sp>
    </p:spTree>
    <p:extLst>
      <p:ext uri="{BB962C8B-B14F-4D97-AF65-F5344CB8AC3E}">
        <p14:creationId xmlns:p14="http://schemas.microsoft.com/office/powerpoint/2010/main" val="1767263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your facts</a:t>
            </a:r>
          </a:p>
        </p:txBody>
      </p:sp>
      <p:sp>
        <p:nvSpPr>
          <p:cNvPr id="3" name="Content Placeholder 2"/>
          <p:cNvSpPr>
            <a:spLocks noGrp="1"/>
          </p:cNvSpPr>
          <p:nvPr>
            <p:ph idx="1"/>
          </p:nvPr>
        </p:nvSpPr>
        <p:spPr>
          <a:xfrm>
            <a:off x="838200" y="1690688"/>
            <a:ext cx="10515600" cy="4486275"/>
          </a:xfrm>
        </p:spPr>
        <p:txBody>
          <a:bodyPr>
            <a:normAutofit/>
          </a:bodyPr>
          <a:lstStyle/>
          <a:p>
            <a:pPr lvl="0"/>
            <a:r>
              <a:rPr lang="en-US" dirty="0"/>
              <a:t>Projections less trusted</a:t>
            </a:r>
          </a:p>
          <a:p>
            <a:pPr lvl="1"/>
            <a:r>
              <a:rPr lang="en-US" dirty="0"/>
              <a:t>By 2050, sea level will rise by 30 centimeters</a:t>
            </a:r>
          </a:p>
          <a:p>
            <a:pPr lvl="1"/>
            <a:r>
              <a:rPr lang="en-US" dirty="0"/>
              <a:t>Livestock account for 36% of drought-related losses (crops account for 49%)</a:t>
            </a:r>
          </a:p>
          <a:p>
            <a:pPr lvl="1"/>
            <a:r>
              <a:rPr lang="en-US" dirty="0"/>
              <a:t>An estimated additional 175 million people could have zinc deficiencies and an additional 122 million people could be protein deficient…</a:t>
            </a:r>
          </a:p>
          <a:p>
            <a:r>
              <a:rPr lang="en-US" dirty="0"/>
              <a:t>Distance may make climate change victim less relatable</a:t>
            </a:r>
          </a:p>
          <a:p>
            <a:pPr lvl="1"/>
            <a:r>
              <a:rPr lang="en-US" dirty="0"/>
              <a:t>California wildfire</a:t>
            </a:r>
          </a:p>
          <a:p>
            <a:pPr lvl="1"/>
            <a:r>
              <a:rPr lang="en-US" dirty="0"/>
              <a:t>Australia bushfire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926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473" y="554182"/>
            <a:ext cx="10284943" cy="6858000"/>
          </a:xfrm>
          <a:prstGeom prst="rect">
            <a:avLst/>
          </a:prstGeom>
        </p:spPr>
      </p:pic>
      <p:sp>
        <p:nvSpPr>
          <p:cNvPr id="3" name="TextBox 2"/>
          <p:cNvSpPr txBox="1"/>
          <p:nvPr/>
        </p:nvSpPr>
        <p:spPr>
          <a:xfrm>
            <a:off x="840509" y="184727"/>
            <a:ext cx="10566400" cy="369332"/>
          </a:xfrm>
          <a:prstGeom prst="rect">
            <a:avLst/>
          </a:prstGeom>
          <a:noFill/>
        </p:spPr>
        <p:txBody>
          <a:bodyPr wrap="square" rtlCol="0">
            <a:spAutoFit/>
          </a:bodyPr>
          <a:lstStyle/>
          <a:p>
            <a:r>
              <a:rPr lang="en-US"/>
              <a:t>A kangaroo rushes past a burning house in Lake Conjola, Australia, on Dec. 31, 2019.</a:t>
            </a:r>
            <a:endParaRPr lang="en-US" dirty="0"/>
          </a:p>
        </p:txBody>
      </p:sp>
    </p:spTree>
    <p:extLst>
      <p:ext uri="{BB962C8B-B14F-4D97-AF65-F5344CB8AC3E}">
        <p14:creationId xmlns:p14="http://schemas.microsoft.com/office/powerpoint/2010/main" val="284401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facts of public values, local interests</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a:t>Pick facts from the past, local data </a:t>
            </a:r>
          </a:p>
          <a:p>
            <a:r>
              <a:rPr lang="en-US" dirty="0"/>
              <a:t>In Ohio: Warmer</a:t>
            </a:r>
          </a:p>
          <a:p>
            <a:pPr lvl="1"/>
            <a:r>
              <a:rPr lang="en-US" dirty="0"/>
              <a:t>Longer growing season</a:t>
            </a:r>
          </a:p>
          <a:p>
            <a:pPr lvl="1"/>
            <a:r>
              <a:rPr lang="en-US" dirty="0"/>
              <a:t>Inc CO2 may help growth in certain crops</a:t>
            </a:r>
          </a:p>
          <a:p>
            <a:pPr lvl="1"/>
            <a:r>
              <a:rPr lang="en-US" dirty="0"/>
              <a:t>Increased ground-level ozone can damage crop</a:t>
            </a:r>
          </a:p>
          <a:p>
            <a:pPr lvl="1"/>
            <a:r>
              <a:rPr lang="en-US" dirty="0"/>
              <a:t>Increase in vector-borne and tropical diseases</a:t>
            </a:r>
          </a:p>
          <a:p>
            <a:r>
              <a:rPr lang="en-US" dirty="0"/>
              <a:t>More precipitation</a:t>
            </a:r>
          </a:p>
          <a:p>
            <a:pPr lvl="1"/>
            <a:r>
              <a:rPr lang="en-US" dirty="0"/>
              <a:t>More rain in spring, fall (less time to plant and harvest), winter</a:t>
            </a:r>
          </a:p>
          <a:p>
            <a:pPr lvl="1"/>
            <a:r>
              <a:rPr lang="en-US" dirty="0"/>
              <a:t>More drought in summer (stunt plant growth)</a:t>
            </a:r>
          </a:p>
          <a:p>
            <a:pPr lvl="1"/>
            <a:r>
              <a:rPr lang="en-US" dirty="0"/>
              <a:t>More 24-hr or multi-day rain: flash flood </a:t>
            </a:r>
          </a:p>
          <a:p>
            <a:pPr lvl="1"/>
            <a:r>
              <a:rPr lang="en-US" dirty="0"/>
              <a:t>Warmer lake, severe storm runoff increase algae bloom</a:t>
            </a: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228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Dissecting the psychology of a doubter</a:t>
            </a:r>
          </a:p>
          <a:p>
            <a:pPr marL="0" indent="0">
              <a:buNone/>
            </a:pPr>
            <a:endParaRPr lang="en-US" dirty="0"/>
          </a:p>
          <a:p>
            <a:endParaRPr lang="en-US" dirty="0"/>
          </a:p>
        </p:txBody>
      </p:sp>
    </p:spTree>
    <p:extLst>
      <p:ext uri="{BB962C8B-B14F-4D97-AF65-F5344CB8AC3E}">
        <p14:creationId xmlns:p14="http://schemas.microsoft.com/office/powerpoint/2010/main" val="2915068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52328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2728" y="0"/>
            <a:ext cx="9146543" cy="6858000"/>
          </a:xfrm>
          <a:prstGeom prst="rect">
            <a:avLst/>
          </a:prstGeom>
        </p:spPr>
      </p:pic>
    </p:spTree>
    <p:extLst>
      <p:ext uri="{BB962C8B-B14F-4D97-AF65-F5344CB8AC3E}">
        <p14:creationId xmlns:p14="http://schemas.microsoft.com/office/powerpoint/2010/main" val="1548102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0913" y="-83126"/>
            <a:ext cx="9113520" cy="6858000"/>
          </a:xfrm>
          <a:prstGeom prst="rect">
            <a:avLst/>
          </a:prstGeom>
        </p:spPr>
      </p:pic>
    </p:spTree>
    <p:extLst>
      <p:ext uri="{BB962C8B-B14F-4D97-AF65-F5344CB8AC3E}">
        <p14:creationId xmlns:p14="http://schemas.microsoft.com/office/powerpoint/2010/main" val="3568361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10" y="-483275"/>
            <a:ext cx="5681709" cy="3524250"/>
          </a:xfrm>
          <a:prstGeom prst="rect">
            <a:avLst/>
          </a:prstGeom>
        </p:spPr>
      </p:pic>
      <p:sp>
        <p:nvSpPr>
          <p:cNvPr id="5" name="TextBox 4"/>
          <p:cNvSpPr txBox="1"/>
          <p:nvPr/>
        </p:nvSpPr>
        <p:spPr>
          <a:xfrm>
            <a:off x="0" y="3040975"/>
            <a:ext cx="5805664" cy="646331"/>
          </a:xfrm>
          <a:prstGeom prst="rect">
            <a:avLst/>
          </a:prstGeom>
          <a:noFill/>
        </p:spPr>
        <p:txBody>
          <a:bodyPr wrap="square" rtlCol="0">
            <a:spAutoFit/>
          </a:bodyPr>
          <a:lstStyle/>
          <a:p>
            <a:r>
              <a:rPr lang="en-US" dirty="0"/>
              <a:t>Flooded Canal Road in Valley View, September 17, 2020, Cleveland.com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664" y="369332"/>
            <a:ext cx="6667500" cy="3524250"/>
          </a:xfrm>
          <a:prstGeom prst="rect">
            <a:avLst/>
          </a:prstGeom>
        </p:spPr>
      </p:pic>
      <p:sp>
        <p:nvSpPr>
          <p:cNvPr id="7" name="TextBox 6"/>
          <p:cNvSpPr txBox="1"/>
          <p:nvPr/>
        </p:nvSpPr>
        <p:spPr>
          <a:xfrm>
            <a:off x="6511611" y="0"/>
            <a:ext cx="5524870" cy="369332"/>
          </a:xfrm>
          <a:prstGeom prst="rect">
            <a:avLst/>
          </a:prstGeom>
          <a:noFill/>
        </p:spPr>
        <p:txBody>
          <a:bodyPr wrap="square" rtlCol="0">
            <a:spAutoFit/>
          </a:bodyPr>
          <a:lstStyle/>
          <a:p>
            <a:r>
              <a:rPr lang="en-US" dirty="0"/>
              <a:t>Columbia Road Beach in Rocky River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051" y="3452917"/>
            <a:ext cx="6050074" cy="3976687"/>
          </a:xfrm>
          <a:prstGeom prst="rect">
            <a:avLst/>
          </a:prstGeom>
        </p:spPr>
      </p:pic>
      <p:sp>
        <p:nvSpPr>
          <p:cNvPr id="10" name="TextBox 9"/>
          <p:cNvSpPr txBox="1"/>
          <p:nvPr/>
        </p:nvSpPr>
        <p:spPr>
          <a:xfrm>
            <a:off x="8487053" y="6338657"/>
            <a:ext cx="4287914" cy="369332"/>
          </a:xfrm>
          <a:prstGeom prst="rect">
            <a:avLst/>
          </a:prstGeom>
          <a:noFill/>
        </p:spPr>
        <p:txBody>
          <a:bodyPr wrap="square" rtlCol="0">
            <a:spAutoFit/>
          </a:bodyPr>
          <a:lstStyle/>
          <a:p>
            <a:r>
              <a:rPr lang="en-US" dirty="0"/>
              <a:t>Bradstreet’s Landing in Rocky River </a:t>
            </a:r>
          </a:p>
        </p:txBody>
      </p:sp>
    </p:spTree>
    <p:extLst>
      <p:ext uri="{BB962C8B-B14F-4D97-AF65-F5344CB8AC3E}">
        <p14:creationId xmlns:p14="http://schemas.microsoft.com/office/powerpoint/2010/main" val="191484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71762" y="471487"/>
            <a:ext cx="6848475" cy="5915025"/>
          </a:xfrm>
          <a:prstGeom prst="rect">
            <a:avLst/>
          </a:prstGeom>
        </p:spPr>
      </p:pic>
    </p:spTree>
    <p:extLst>
      <p:ext uri="{BB962C8B-B14F-4D97-AF65-F5344CB8AC3E}">
        <p14:creationId xmlns:p14="http://schemas.microsoft.com/office/powerpoint/2010/main" val="380684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10515600" cy="6858000"/>
          </a:xfrm>
          <a:prstGeom prst="rect">
            <a:avLst/>
          </a:prstGeom>
        </p:spPr>
      </p:pic>
    </p:spTree>
    <p:extLst>
      <p:ext uri="{BB962C8B-B14F-4D97-AF65-F5344CB8AC3E}">
        <p14:creationId xmlns:p14="http://schemas.microsoft.com/office/powerpoint/2010/main" val="1618397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Solutions are sexy, saving, simple, and healthy</a:t>
            </a:r>
          </a:p>
        </p:txBody>
      </p:sp>
      <p:sp>
        <p:nvSpPr>
          <p:cNvPr id="3" name="Content Placeholder 2"/>
          <p:cNvSpPr>
            <a:spLocks noGrp="1"/>
          </p:cNvSpPr>
          <p:nvPr>
            <p:ph idx="1"/>
          </p:nvPr>
        </p:nvSpPr>
        <p:spPr/>
        <p:txBody>
          <a:bodyPr>
            <a:normAutofit/>
          </a:bodyPr>
          <a:lstStyle/>
          <a:p>
            <a:r>
              <a:rPr lang="en-US" dirty="0"/>
              <a:t>Take the bus/train, bike, walk to work one day a week (exercise)</a:t>
            </a:r>
          </a:p>
          <a:p>
            <a:r>
              <a:rPr lang="en-US" dirty="0"/>
              <a:t>Reduce red meat intake (healthier)</a:t>
            </a:r>
          </a:p>
          <a:p>
            <a:r>
              <a:rPr lang="en-US" dirty="0"/>
              <a:t>Eat peanuts instead of almonds (cheaper, similar protein/fiber content)</a:t>
            </a:r>
          </a:p>
          <a:p>
            <a:r>
              <a:rPr lang="en-US" dirty="0"/>
              <a:t>Buy phosphate-free detergent</a:t>
            </a:r>
          </a:p>
          <a:p>
            <a:r>
              <a:rPr lang="en-US" dirty="0"/>
              <a:t>Switching to LED (save $1000 over 10 yrs in an average household)</a:t>
            </a:r>
          </a:p>
          <a:p>
            <a:r>
              <a:rPr lang="en-US" dirty="0"/>
              <a:t>Solar panel (free-market business)</a:t>
            </a:r>
          </a:p>
          <a:p>
            <a:r>
              <a:rPr lang="en-US" dirty="0"/>
              <a:t>Don’t idle your cars (good for lungs, esp. children)</a:t>
            </a:r>
          </a:p>
          <a:p>
            <a:endParaRPr lang="en-US" dirty="0"/>
          </a:p>
          <a:p>
            <a:endParaRPr lang="en-US" dirty="0"/>
          </a:p>
        </p:txBody>
      </p:sp>
    </p:spTree>
    <p:extLst>
      <p:ext uri="{BB962C8B-B14F-4D97-AF65-F5344CB8AC3E}">
        <p14:creationId xmlns:p14="http://schemas.microsoft.com/office/powerpoint/2010/main" val="2883222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89202" cy="1325563"/>
          </a:xfrm>
        </p:spPr>
        <p:txBody>
          <a:bodyPr>
            <a:normAutofit fontScale="90000"/>
          </a:bodyPr>
          <a:lstStyle/>
          <a:p>
            <a:r>
              <a:rPr lang="en-US" dirty="0"/>
              <a:t>Celebrity endorsement:</a:t>
            </a:r>
            <a:br>
              <a:rPr lang="en-US" dirty="0"/>
            </a:br>
            <a:r>
              <a:rPr lang="en-US" dirty="0"/>
              <a:t>Internet search for purchasing  hydroxychloroquine</a:t>
            </a:r>
          </a:p>
        </p:txBody>
      </p:sp>
      <p:pic>
        <p:nvPicPr>
          <p:cNvPr id="3" name="Picture 2"/>
          <p:cNvPicPr>
            <a:picLocks noChangeAspect="1"/>
          </p:cNvPicPr>
          <p:nvPr/>
        </p:nvPicPr>
        <p:blipFill>
          <a:blip r:embed="rId3"/>
          <a:stretch>
            <a:fillRect/>
          </a:stretch>
        </p:blipFill>
        <p:spPr>
          <a:xfrm>
            <a:off x="2139518" y="2281561"/>
            <a:ext cx="7814107" cy="3302492"/>
          </a:xfrm>
          <a:prstGeom prst="rect">
            <a:avLst/>
          </a:prstGeom>
        </p:spPr>
      </p:pic>
      <p:sp>
        <p:nvSpPr>
          <p:cNvPr id="4" name="TextBox 3"/>
          <p:cNvSpPr txBox="1"/>
          <p:nvPr/>
        </p:nvSpPr>
        <p:spPr>
          <a:xfrm>
            <a:off x="0" y="6581001"/>
            <a:ext cx="10795518" cy="276999"/>
          </a:xfrm>
          <a:prstGeom prst="rect">
            <a:avLst/>
          </a:prstGeom>
          <a:noFill/>
        </p:spPr>
        <p:txBody>
          <a:bodyPr wrap="square" rtlCol="0">
            <a:spAutoFit/>
          </a:bodyPr>
          <a:lstStyle/>
          <a:p>
            <a:r>
              <a:rPr lang="en-US" sz="1200" dirty="0"/>
              <a:t>JAMA Intern Med. 2020;180(8):1116-1118. doi:10.1001/jamainternmed.2020.1764 </a:t>
            </a:r>
          </a:p>
        </p:txBody>
      </p:sp>
    </p:spTree>
    <p:extLst>
      <p:ext uri="{BB962C8B-B14F-4D97-AF65-F5344CB8AC3E}">
        <p14:creationId xmlns:p14="http://schemas.microsoft.com/office/powerpoint/2010/main" val="3078214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biggest celebrity 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072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934693" y="1588656"/>
            <a:ext cx="3574472" cy="350058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665870" y="2738782"/>
            <a:ext cx="2112117" cy="1200329"/>
          </a:xfrm>
          <a:prstGeom prst="rect">
            <a:avLst/>
          </a:prstGeom>
          <a:noFill/>
        </p:spPr>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You</a:t>
            </a:r>
          </a:p>
        </p:txBody>
      </p:sp>
    </p:spTree>
    <p:extLst>
      <p:ext uri="{BB962C8B-B14F-4D97-AF65-F5344CB8AC3E}">
        <p14:creationId xmlns:p14="http://schemas.microsoft.com/office/powerpoint/2010/main" val="340620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Percentage of Americans who believe human action has least partly caused global warming</a:t>
            </a:r>
          </a:p>
        </p:txBody>
      </p:sp>
      <p:pic>
        <p:nvPicPr>
          <p:cNvPr id="5" name="Picture 4"/>
          <p:cNvPicPr>
            <a:picLocks noChangeAspect="1"/>
          </p:cNvPicPr>
          <p:nvPr/>
        </p:nvPicPr>
        <p:blipFill>
          <a:blip r:embed="rId3"/>
          <a:stretch>
            <a:fillRect/>
          </a:stretch>
        </p:blipFill>
        <p:spPr>
          <a:xfrm>
            <a:off x="1432812" y="2068945"/>
            <a:ext cx="9189006" cy="4406118"/>
          </a:xfrm>
          <a:prstGeom prst="rect">
            <a:avLst/>
          </a:prstGeom>
        </p:spPr>
      </p:pic>
      <p:sp>
        <p:nvSpPr>
          <p:cNvPr id="6" name="TextBox 5"/>
          <p:cNvSpPr txBox="1"/>
          <p:nvPr/>
        </p:nvSpPr>
        <p:spPr>
          <a:xfrm>
            <a:off x="0" y="6604000"/>
            <a:ext cx="6271491" cy="276999"/>
          </a:xfrm>
          <a:prstGeom prst="rect">
            <a:avLst/>
          </a:prstGeom>
          <a:noFill/>
        </p:spPr>
        <p:txBody>
          <a:bodyPr wrap="square" rtlCol="0">
            <a:spAutoFit/>
          </a:bodyPr>
          <a:lstStyle/>
          <a:p>
            <a:pPr lvl="0"/>
            <a:r>
              <a:rPr lang="en-US" sz="1200">
                <a:solidFill>
                  <a:prstClr val="black"/>
                </a:solidFill>
              </a:rPr>
              <a:t>https://www.rff.org/publications/reports/climateinsights2020/</a:t>
            </a:r>
            <a:endParaRPr lang="en-US" sz="1200" dirty="0">
              <a:solidFill>
                <a:prstClr val="black"/>
              </a:solidFill>
            </a:endParaRPr>
          </a:p>
        </p:txBody>
      </p:sp>
    </p:spTree>
    <p:extLst>
      <p:ext uri="{BB962C8B-B14F-4D97-AF65-F5344CB8AC3E}">
        <p14:creationId xmlns:p14="http://schemas.microsoft.com/office/powerpoint/2010/main" val="857463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Welcome to Team ME: Do as I do </a:t>
            </a:r>
          </a:p>
        </p:txBody>
      </p:sp>
      <p:sp>
        <p:nvSpPr>
          <p:cNvPr id="5" name="Content Placeholder 4"/>
          <p:cNvSpPr>
            <a:spLocks noGrp="1"/>
          </p:cNvSpPr>
          <p:nvPr>
            <p:ph idx="1"/>
          </p:nvPr>
        </p:nvSpPr>
        <p:spPr/>
        <p:txBody>
          <a:bodyPr>
            <a:normAutofit fontScale="70000" lnSpcReduction="20000"/>
          </a:bodyPr>
          <a:lstStyle/>
          <a:p>
            <a:r>
              <a:rPr lang="en-US" dirty="0"/>
              <a:t>Speak up</a:t>
            </a:r>
          </a:p>
          <a:p>
            <a:pPr lvl="1"/>
            <a:r>
              <a:rPr lang="en-US" dirty="0"/>
              <a:t>Tell your family and friends what’s the single biggest way you can make an impact on global climate change? </a:t>
            </a:r>
          </a:p>
          <a:p>
            <a:pPr lvl="1"/>
            <a:r>
              <a:rPr lang="en-US" dirty="0"/>
              <a:t>Focus on what they’re already doing right</a:t>
            </a:r>
          </a:p>
          <a:p>
            <a:r>
              <a:rPr lang="en-US" dirty="0"/>
              <a:t>Drive electrical car</a:t>
            </a:r>
          </a:p>
          <a:p>
            <a:r>
              <a:rPr lang="en-US" dirty="0"/>
              <a:t>Run or bike to library, post office</a:t>
            </a:r>
          </a:p>
          <a:p>
            <a:r>
              <a:rPr lang="en-US" dirty="0"/>
              <a:t>Power my home with green energy</a:t>
            </a:r>
          </a:p>
          <a:p>
            <a:r>
              <a:rPr lang="en-US" dirty="0"/>
              <a:t>Weatherize</a:t>
            </a:r>
          </a:p>
          <a:p>
            <a:pPr lvl="1"/>
            <a:r>
              <a:rPr lang="en-US" dirty="0"/>
              <a:t>Heating and air-conditioning account for almost half of home energy use </a:t>
            </a:r>
          </a:p>
          <a:p>
            <a:pPr lvl="1"/>
            <a:r>
              <a:rPr lang="en-US" dirty="0"/>
              <a:t>New windows </a:t>
            </a:r>
          </a:p>
          <a:p>
            <a:r>
              <a:rPr lang="en-US" dirty="0"/>
              <a:t>Invest in energy-efficient appliances</a:t>
            </a:r>
          </a:p>
          <a:p>
            <a:r>
              <a:rPr lang="en-US" dirty="0"/>
              <a:t>Reduce water waste</a:t>
            </a:r>
          </a:p>
          <a:p>
            <a:r>
              <a:rPr lang="en-US" dirty="0"/>
              <a:t>Own two 60-gallon rain barrels </a:t>
            </a:r>
          </a:p>
          <a:p>
            <a:r>
              <a:rPr lang="en-US" dirty="0"/>
              <a:t>Eat less red meat. Try not to waste food </a:t>
            </a:r>
          </a:p>
          <a:p>
            <a:r>
              <a:rPr lang="en-US" dirty="0"/>
              <a:t>Switch to LED light bulbs</a:t>
            </a:r>
          </a:p>
          <a:p>
            <a:endParaRPr lang="en-US" dirty="0"/>
          </a:p>
          <a:p>
            <a:endParaRPr lang="en-US" dirty="0"/>
          </a:p>
        </p:txBody>
      </p:sp>
    </p:spTree>
    <p:extLst>
      <p:ext uri="{BB962C8B-B14F-4D97-AF65-F5344CB8AC3E}">
        <p14:creationId xmlns:p14="http://schemas.microsoft.com/office/powerpoint/2010/main" val="936912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Health-related scientists are frontline soldiers to communicate climate change in health</a:t>
            </a:r>
          </a:p>
        </p:txBody>
      </p:sp>
      <p:sp>
        <p:nvSpPr>
          <p:cNvPr id="3" name="Content Placeholder 2"/>
          <p:cNvSpPr>
            <a:spLocks noGrp="1"/>
          </p:cNvSpPr>
          <p:nvPr>
            <p:ph idx="1"/>
          </p:nvPr>
        </p:nvSpPr>
        <p:spPr/>
        <p:txBody>
          <a:bodyPr>
            <a:normAutofit fontScale="92500" lnSpcReduction="10000"/>
          </a:bodyPr>
          <a:lstStyle/>
          <a:p>
            <a:r>
              <a:rPr lang="en-US" dirty="0"/>
              <a:t>Climate change is the greatest threat to public health in 21th century</a:t>
            </a:r>
          </a:p>
          <a:p>
            <a:r>
              <a:rPr lang="en-US" dirty="0"/>
              <a:t>Trust in doctors have gone down</a:t>
            </a:r>
          </a:p>
          <a:p>
            <a:pPr lvl="0"/>
            <a:r>
              <a:rPr lang="en-US" dirty="0"/>
              <a:t>Health is a shared concern for all Americans</a:t>
            </a:r>
          </a:p>
          <a:p>
            <a:pPr lvl="0"/>
            <a:r>
              <a:rPr lang="en-US" dirty="0"/>
              <a:t>Help patients make the link among emissions, climate instability, and their own health</a:t>
            </a:r>
          </a:p>
          <a:p>
            <a:pPr lvl="0"/>
            <a:r>
              <a:rPr lang="en-US" dirty="0">
                <a:solidFill>
                  <a:prstClr val="black"/>
                </a:solidFill>
              </a:rPr>
              <a:t>80-90% physician believe anthropogenic influence on climate change</a:t>
            </a:r>
          </a:p>
          <a:p>
            <a:pPr lvl="0"/>
            <a:r>
              <a:rPr lang="en-US" dirty="0"/>
              <a:t>Barriers: </a:t>
            </a:r>
            <a:r>
              <a:rPr lang="en-US" i="1" dirty="0"/>
              <a:t>Lack of knowledge</a:t>
            </a:r>
            <a:r>
              <a:rPr lang="en-US" dirty="0"/>
              <a:t>, limited time, low reimbursement, fear of igniting political resentment </a:t>
            </a:r>
            <a:endParaRPr lang="en-US" dirty="0">
              <a:solidFill>
                <a:srgbClr val="FF0000"/>
              </a:solidFill>
            </a:endParaRPr>
          </a:p>
          <a:p>
            <a:pPr lvl="0"/>
            <a:r>
              <a:rPr lang="en-US" dirty="0">
                <a:solidFill>
                  <a:prstClr val="black"/>
                </a:solidFill>
              </a:rPr>
              <a:t>Example: Parents concerned about vaccine safety credit a warm rapport with a pediatrician as the most important factor in deciding to immunize their children </a:t>
            </a:r>
          </a:p>
          <a:p>
            <a:endParaRPr lang="en-US" dirty="0"/>
          </a:p>
        </p:txBody>
      </p:sp>
      <p:sp>
        <p:nvSpPr>
          <p:cNvPr id="4" name="TextBox 3"/>
          <p:cNvSpPr txBox="1"/>
          <p:nvPr/>
        </p:nvSpPr>
        <p:spPr>
          <a:xfrm>
            <a:off x="0" y="6581001"/>
            <a:ext cx="10750858" cy="276999"/>
          </a:xfrm>
          <a:prstGeom prst="rect">
            <a:avLst/>
          </a:prstGeom>
          <a:noFill/>
        </p:spPr>
        <p:txBody>
          <a:bodyPr wrap="square" rtlCol="0">
            <a:spAutoFit/>
          </a:bodyPr>
          <a:lstStyle/>
          <a:p>
            <a:r>
              <a:rPr lang="en-US" sz="1200" dirty="0"/>
              <a:t>https://www.acpjournals.org/doi/10.7326/M20-6443</a:t>
            </a:r>
          </a:p>
        </p:txBody>
      </p:sp>
    </p:spTree>
    <p:extLst>
      <p:ext uri="{BB962C8B-B14F-4D97-AF65-F5344CB8AC3E}">
        <p14:creationId xmlns:p14="http://schemas.microsoft.com/office/powerpoint/2010/main" val="2562075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873" y="1709738"/>
            <a:ext cx="11933382" cy="2852737"/>
          </a:xfrm>
        </p:spPr>
        <p:txBody>
          <a:bodyPr>
            <a:normAutofit/>
          </a:bodyPr>
          <a:lstStyle/>
          <a:p>
            <a:r>
              <a:rPr lang="en-US" sz="6000" dirty="0"/>
              <a:t>When Science wins, everybody wins</a:t>
            </a:r>
          </a:p>
        </p:txBody>
      </p:sp>
    </p:spTree>
    <p:extLst>
      <p:ext uri="{BB962C8B-B14F-4D97-AF65-F5344CB8AC3E}">
        <p14:creationId xmlns:p14="http://schemas.microsoft.com/office/powerpoint/2010/main" val="3709712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Dissecting the psychology of a doubter</a:t>
            </a:r>
          </a:p>
          <a:p>
            <a:r>
              <a:rPr lang="en-US" dirty="0"/>
              <a:t>Protecting your own sanity</a:t>
            </a:r>
          </a:p>
          <a:p>
            <a:r>
              <a:rPr lang="en-US" dirty="0"/>
              <a:t>Communicating concerns and solution</a:t>
            </a:r>
          </a:p>
          <a:p>
            <a:r>
              <a:rPr lang="en-US" b="1" dirty="0"/>
              <a:t>Exercise </a:t>
            </a:r>
          </a:p>
          <a:p>
            <a:pPr marL="0" indent="0">
              <a:buNone/>
            </a:pPr>
            <a:endParaRPr lang="en-US" dirty="0"/>
          </a:p>
          <a:p>
            <a:endParaRPr lang="en-US" dirty="0"/>
          </a:p>
        </p:txBody>
      </p:sp>
    </p:spTree>
    <p:extLst>
      <p:ext uri="{BB962C8B-B14F-4D97-AF65-F5344CB8AC3E}">
        <p14:creationId xmlns:p14="http://schemas.microsoft.com/office/powerpoint/2010/main" val="224441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59346"/>
            <a:ext cx="9912927" cy="5268826"/>
          </a:xfrm>
          <a:prstGeom prst="rect">
            <a:avLst/>
          </a:prstGeom>
        </p:spPr>
      </p:pic>
      <p:sp>
        <p:nvSpPr>
          <p:cNvPr id="5" name="Title 4"/>
          <p:cNvSpPr>
            <a:spLocks noGrp="1"/>
          </p:cNvSpPr>
          <p:nvPr>
            <p:ph type="title"/>
          </p:nvPr>
        </p:nvSpPr>
        <p:spPr/>
        <p:txBody>
          <a:bodyPr/>
          <a:lstStyle/>
          <a:p>
            <a:r>
              <a:rPr lang="en-US" dirty="0"/>
              <a:t>Clinical setting</a:t>
            </a:r>
          </a:p>
        </p:txBody>
      </p:sp>
    </p:spTree>
    <p:extLst>
      <p:ext uri="{BB962C8B-B14F-4D97-AF65-F5344CB8AC3E}">
        <p14:creationId xmlns:p14="http://schemas.microsoft.com/office/powerpoint/2010/main" val="2437782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Child-parent intergenerational learning</a:t>
            </a:r>
          </a:p>
        </p:txBody>
      </p:sp>
    </p:spTree>
    <p:extLst>
      <p:ext uri="{BB962C8B-B14F-4D97-AF65-F5344CB8AC3E}">
        <p14:creationId xmlns:p14="http://schemas.microsoft.com/office/powerpoint/2010/main" val="412570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03097" y="0"/>
            <a:ext cx="4985806" cy="6858000"/>
          </a:xfrm>
          <a:prstGeom prst="rect">
            <a:avLst/>
          </a:prstGeom>
        </p:spPr>
      </p:pic>
    </p:spTree>
    <p:extLst>
      <p:ext uri="{BB962C8B-B14F-4D97-AF65-F5344CB8AC3E}">
        <p14:creationId xmlns:p14="http://schemas.microsoft.com/office/powerpoint/2010/main" val="2972336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Understanding Climate Change Denial</a:t>
            </a:r>
          </a:p>
        </p:txBody>
      </p:sp>
      <p:sp>
        <p:nvSpPr>
          <p:cNvPr id="3" name="Content Placeholder 2"/>
          <p:cNvSpPr>
            <a:spLocks noGrp="1"/>
          </p:cNvSpPr>
          <p:nvPr>
            <p:ph idx="1"/>
          </p:nvPr>
        </p:nvSpPr>
        <p:spPr/>
        <p:txBody>
          <a:bodyPr>
            <a:normAutofit fontScale="77500" lnSpcReduction="20000"/>
          </a:bodyPr>
          <a:lstStyle/>
          <a:p>
            <a:r>
              <a:rPr lang="en-US" dirty="0">
                <a:hlinkClick r:id="rId2"/>
              </a:rPr>
              <a:t>https://www.rff.org/publications/reports/climateinsights2020/</a:t>
            </a:r>
            <a:endParaRPr lang="en-US" dirty="0"/>
          </a:p>
          <a:p>
            <a:r>
              <a:rPr lang="en-US" dirty="0">
                <a:hlinkClick r:id="rId3"/>
              </a:rPr>
              <a:t>https://www.pewresearch.org/science/2019/11/25/u-s-public-views-on-climate-and-energy/</a:t>
            </a:r>
            <a:endParaRPr lang="en-US" dirty="0"/>
          </a:p>
          <a:p>
            <a:r>
              <a:rPr lang="en-US" dirty="0">
                <a:hlinkClick r:id="rId4"/>
              </a:rPr>
              <a:t>https://www.pewresearch.org/science/2019/11/25/u-s-public-views-on-climate-and-energy/ps_11-25-19_climate-energy-00-01/</a:t>
            </a:r>
            <a:endParaRPr lang="en-US" dirty="0"/>
          </a:p>
          <a:p>
            <a:r>
              <a:rPr lang="en-US" dirty="0">
                <a:hlinkClick r:id="rId5"/>
              </a:rPr>
              <a:t>https://www.pbs.org/video/its-okay-be-smart-climate-science/</a:t>
            </a:r>
            <a:endParaRPr lang="en-US" dirty="0"/>
          </a:p>
          <a:p>
            <a:r>
              <a:rPr lang="en-US" dirty="0">
                <a:hlinkClick r:id="rId6"/>
              </a:rPr>
              <a:t>https://www.salon.com/2012/02/24/the_ugly_delusions_of_the_educated_conservative/</a:t>
            </a:r>
            <a:endParaRPr lang="en-US" dirty="0"/>
          </a:p>
          <a:p>
            <a:r>
              <a:rPr lang="en-US" dirty="0">
                <a:hlinkClick r:id="rId7"/>
              </a:rPr>
              <a:t>https://www.theguardian.com/environment/climate-consensus-97-per-cent/2016/may/04/scientists-are-figuring-out-the-keys-to-convincing-people-about-global-warming</a:t>
            </a:r>
            <a:endParaRPr lang="en-US" dirty="0"/>
          </a:p>
          <a:p>
            <a:r>
              <a:rPr lang="en-US" dirty="0">
                <a:hlinkClick r:id="rId8"/>
              </a:rPr>
              <a:t>https://www.vice.com/en/article/a3d35a/how-to-sway-a-climate-change-skeptic</a:t>
            </a:r>
            <a:endParaRPr lang="en-US" dirty="0"/>
          </a:p>
          <a:p>
            <a:r>
              <a:rPr lang="en-US" dirty="0">
                <a:hlinkClick r:id="rId9"/>
              </a:rPr>
              <a:t>https://digitalrepository.trincoll.edu/cgi/viewcontent.cgi?article=1687&amp;context=theses</a:t>
            </a:r>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16889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 Communication </a:t>
            </a:r>
          </a:p>
        </p:txBody>
      </p:sp>
      <p:sp>
        <p:nvSpPr>
          <p:cNvPr id="5" name="Content Placeholder 4"/>
          <p:cNvSpPr>
            <a:spLocks noGrp="1"/>
          </p:cNvSpPr>
          <p:nvPr>
            <p:ph idx="1"/>
          </p:nvPr>
        </p:nvSpPr>
        <p:spPr/>
        <p:txBody>
          <a:bodyPr>
            <a:normAutofit lnSpcReduction="10000"/>
          </a:bodyPr>
          <a:lstStyle/>
          <a:p>
            <a:r>
              <a:rPr lang="en-US" dirty="0">
                <a:hlinkClick r:id="rId2"/>
              </a:rPr>
              <a:t>https://www.nytimes.com/2020/01/02/opinion/climate-change-deniers.html</a:t>
            </a:r>
            <a:endParaRPr lang="en-US" dirty="0"/>
          </a:p>
          <a:p>
            <a:r>
              <a:rPr lang="en-US" dirty="0">
                <a:hlinkClick r:id="rId3"/>
              </a:rPr>
              <a:t>https://www.vice.com/en/article/a3d35a/how-to-sway-a-climate-change-skeptic</a:t>
            </a:r>
            <a:endParaRPr lang="en-US" dirty="0"/>
          </a:p>
          <a:p>
            <a:r>
              <a:rPr lang="en-US" dirty="0">
                <a:hlinkClick r:id="rId4"/>
              </a:rPr>
              <a:t>https://www.acpjournals.org/doi/10.7326/M20-6443</a:t>
            </a:r>
            <a:endParaRPr lang="en-US" dirty="0"/>
          </a:p>
          <a:p>
            <a:r>
              <a:rPr lang="en-US" dirty="0">
                <a:hlinkClick r:id="rId5"/>
              </a:rPr>
              <a:t>https://www.washingtonpost.com/news/monkey-cage/wp/2017/11/28/how-to-persuade-people-that-climate-change-is-real/</a:t>
            </a:r>
            <a:endParaRPr lang="en-US" dirty="0"/>
          </a:p>
          <a:p>
            <a:r>
              <a:rPr lang="en-US" dirty="0">
                <a:hlinkClick r:id="rId6"/>
              </a:rPr>
              <a:t>https://www.ipcc.ch/site/assets/uploads/2017/08/Climate-Outreach-IPCC-communications-handbook.pdf</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169487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Ohio Climate Change</a:t>
            </a:r>
          </a:p>
        </p:txBody>
      </p:sp>
      <p:sp>
        <p:nvSpPr>
          <p:cNvPr id="3" name="Content Placeholder 2"/>
          <p:cNvSpPr>
            <a:spLocks noGrp="1"/>
          </p:cNvSpPr>
          <p:nvPr>
            <p:ph idx="1"/>
          </p:nvPr>
        </p:nvSpPr>
        <p:spPr/>
        <p:txBody>
          <a:bodyPr/>
          <a:lstStyle/>
          <a:p>
            <a:r>
              <a:rPr lang="en-US" dirty="0">
                <a:hlinkClick r:id="rId2"/>
              </a:rPr>
              <a:t>https://www.geo.umass.edu/climate/stateClimateReports/OH_ClimateReport_CSRC.pdf</a:t>
            </a:r>
          </a:p>
          <a:p>
            <a:r>
              <a:rPr lang="en-US" dirty="0">
                <a:hlinkClick r:id="rId2"/>
              </a:rPr>
              <a:t>https://www.cleveland.com/news/2020/09/labor-day-spoiled-by-flash-flooding-across-northeast-ohio.html</a:t>
            </a:r>
            <a:endParaRPr lang="en-US" dirty="0"/>
          </a:p>
          <a:p>
            <a:r>
              <a:rPr lang="en-US" dirty="0">
                <a:hlinkClick r:id="rId3"/>
              </a:rPr>
              <a:t>https://artsandsciences.osu.edu/news/climate-change-ohio</a:t>
            </a:r>
            <a:endParaRPr lang="en-US" dirty="0"/>
          </a:p>
          <a:p>
            <a:r>
              <a:rPr lang="en-US" dirty="0">
                <a:hlinkClick r:id="rId4"/>
              </a:rPr>
              <a:t>https://www.ucsusa.org/about/news/midwest-region-areas-temperature-exceeds-100-degrees</a:t>
            </a:r>
            <a:endParaRPr lang="en-US" dirty="0"/>
          </a:p>
          <a:p>
            <a:pPr marL="0" indent="0">
              <a:buNone/>
            </a:pPr>
            <a:endParaRPr lang="en-US" dirty="0"/>
          </a:p>
        </p:txBody>
      </p:sp>
    </p:spTree>
    <p:extLst>
      <p:ext uri="{BB962C8B-B14F-4D97-AF65-F5344CB8AC3E}">
        <p14:creationId xmlns:p14="http://schemas.microsoft.com/office/powerpoint/2010/main" val="276934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Percentage of Americans who believe global warming will hurt or help future generations</a:t>
            </a:r>
            <a:br>
              <a:rPr lang="en-US" dirty="0"/>
            </a:br>
            <a:endParaRPr lang="en-US" dirty="0"/>
          </a:p>
        </p:txBody>
      </p:sp>
      <p:pic>
        <p:nvPicPr>
          <p:cNvPr id="3" name="Picture 2"/>
          <p:cNvPicPr>
            <a:picLocks noChangeAspect="1"/>
          </p:cNvPicPr>
          <p:nvPr/>
        </p:nvPicPr>
        <p:blipFill>
          <a:blip r:embed="rId2"/>
          <a:stretch>
            <a:fillRect/>
          </a:stretch>
        </p:blipFill>
        <p:spPr>
          <a:xfrm>
            <a:off x="1308677" y="1818354"/>
            <a:ext cx="9574646" cy="4689178"/>
          </a:xfrm>
          <a:prstGeom prst="rect">
            <a:avLst/>
          </a:prstGeom>
        </p:spPr>
      </p:pic>
      <p:sp>
        <p:nvSpPr>
          <p:cNvPr id="5" name="TextBox 4"/>
          <p:cNvSpPr txBox="1"/>
          <p:nvPr/>
        </p:nvSpPr>
        <p:spPr>
          <a:xfrm>
            <a:off x="0" y="6581001"/>
            <a:ext cx="5763491" cy="276999"/>
          </a:xfrm>
          <a:prstGeom prst="rect">
            <a:avLst/>
          </a:prstGeom>
          <a:noFill/>
        </p:spPr>
        <p:txBody>
          <a:bodyPr wrap="square" rtlCol="0">
            <a:spAutoFit/>
          </a:bodyPr>
          <a:lstStyle/>
          <a:p>
            <a:pPr lvl="0"/>
            <a:r>
              <a:rPr lang="en-US" sz="1200">
                <a:solidFill>
                  <a:prstClr val="black"/>
                </a:solidFill>
              </a:rPr>
              <a:t>https://www.rff.org/publications/reports/climateinsights2020/</a:t>
            </a:r>
            <a:endParaRPr lang="en-US" sz="1200" dirty="0">
              <a:solidFill>
                <a:prstClr val="black"/>
              </a:solidFill>
            </a:endParaRPr>
          </a:p>
        </p:txBody>
      </p:sp>
    </p:spTree>
    <p:extLst>
      <p:ext uri="{BB962C8B-B14F-4D97-AF65-F5344CB8AC3E}">
        <p14:creationId xmlns:p14="http://schemas.microsoft.com/office/powerpoint/2010/main" val="346230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037" y="0"/>
            <a:ext cx="8451451" cy="6765640"/>
          </a:xfrm>
          <a:prstGeom prst="rect">
            <a:avLst/>
          </a:prstGeom>
        </p:spPr>
      </p:pic>
    </p:spTree>
    <p:extLst>
      <p:ext uri="{BB962C8B-B14F-4D97-AF65-F5344CB8AC3E}">
        <p14:creationId xmlns:p14="http://schemas.microsoft.com/office/powerpoint/2010/main" val="415309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don’t you believe in climate change?</a:t>
            </a:r>
          </a:p>
        </p:txBody>
      </p:sp>
      <p:sp>
        <p:nvSpPr>
          <p:cNvPr id="3" name="Content Placeholder 2"/>
          <p:cNvSpPr>
            <a:spLocks noGrp="1"/>
          </p:cNvSpPr>
          <p:nvPr>
            <p:ph idx="1"/>
          </p:nvPr>
        </p:nvSpPr>
        <p:spPr/>
        <p:txBody>
          <a:bodyPr>
            <a:normAutofit/>
          </a:bodyPr>
          <a:lstStyle/>
          <a:p>
            <a:pPr lvl="0"/>
            <a:r>
              <a:rPr lang="en-US" dirty="0">
                <a:solidFill>
                  <a:prstClr val="black"/>
                </a:solidFill>
              </a:rPr>
              <a:t>Science illiteracy</a:t>
            </a:r>
          </a:p>
          <a:p>
            <a:pPr lvl="1"/>
            <a:r>
              <a:rPr lang="en-US" dirty="0">
                <a:solidFill>
                  <a:prstClr val="black"/>
                </a:solidFill>
              </a:rPr>
              <a:t>In 2015 assessment of 11,000 12th-graders </a:t>
            </a:r>
          </a:p>
          <a:p>
            <a:pPr lvl="2"/>
            <a:r>
              <a:rPr lang="en-US" dirty="0">
                <a:solidFill>
                  <a:prstClr val="black"/>
                </a:solidFill>
              </a:rPr>
              <a:t>22% proficient or better in science</a:t>
            </a:r>
          </a:p>
          <a:p>
            <a:pPr lvl="2"/>
            <a:r>
              <a:rPr lang="en-US" dirty="0">
                <a:solidFill>
                  <a:prstClr val="black"/>
                </a:solidFill>
              </a:rPr>
              <a:t>40% below basic knowledge</a:t>
            </a:r>
            <a:endParaRPr lang="en-US" baseline="30000" dirty="0">
              <a:solidFill>
                <a:prstClr val="black"/>
              </a:solidFill>
            </a:endParaRPr>
          </a:p>
          <a:p>
            <a:pPr lvl="1"/>
            <a:r>
              <a:rPr lang="en-US" dirty="0">
                <a:solidFill>
                  <a:prstClr val="black"/>
                </a:solidFill>
              </a:rPr>
              <a:t>9,654 US adults who believe COVID-19 is planted</a:t>
            </a:r>
          </a:p>
          <a:p>
            <a:pPr lvl="2"/>
            <a:r>
              <a:rPr lang="en-US" dirty="0">
                <a:solidFill>
                  <a:prstClr val="black"/>
                </a:solidFill>
              </a:rPr>
              <a:t>15% with some postgraduate training </a:t>
            </a:r>
          </a:p>
          <a:p>
            <a:pPr lvl="2"/>
            <a:r>
              <a:rPr lang="en-US" dirty="0">
                <a:solidFill>
                  <a:prstClr val="black"/>
                </a:solidFill>
              </a:rPr>
              <a:t>48% with high school education or less </a:t>
            </a:r>
          </a:p>
          <a:p>
            <a:pPr lvl="0"/>
            <a:r>
              <a:rPr lang="en-US" sz="2600" dirty="0">
                <a:solidFill>
                  <a:prstClr val="black"/>
                </a:solidFill>
              </a:rPr>
              <a:t>Facts don’t always work</a:t>
            </a:r>
          </a:p>
          <a:p>
            <a:pPr lvl="1"/>
            <a:r>
              <a:rPr lang="en-US" sz="2200" dirty="0">
                <a:solidFill>
                  <a:prstClr val="black"/>
                </a:solidFill>
              </a:rPr>
              <a:t>4 out 6 don’t accept </a:t>
            </a:r>
          </a:p>
          <a:p>
            <a:endParaRPr lang="en-US" baseline="30000" dirty="0">
              <a:solidFill>
                <a:prstClr val="black"/>
              </a:solidFill>
            </a:endParaRPr>
          </a:p>
          <a:p>
            <a:endParaRPr lang="en-US" dirty="0"/>
          </a:p>
          <a:p>
            <a:pPr marL="0" indent="0">
              <a:buNone/>
            </a:pPr>
            <a:endParaRPr lang="en-US" dirty="0"/>
          </a:p>
          <a:p>
            <a:endParaRPr lang="en-US" dirty="0"/>
          </a:p>
          <a:p>
            <a:endParaRPr lang="en-US" dirty="0"/>
          </a:p>
        </p:txBody>
      </p:sp>
      <p:sp>
        <p:nvSpPr>
          <p:cNvPr id="7" name="TextBox 6"/>
          <p:cNvSpPr txBox="1"/>
          <p:nvPr/>
        </p:nvSpPr>
        <p:spPr>
          <a:xfrm>
            <a:off x="0" y="6585618"/>
            <a:ext cx="5058008" cy="258532"/>
          </a:xfrm>
          <a:prstGeom prst="rect">
            <a:avLst/>
          </a:prstGeom>
          <a:noFill/>
        </p:spPr>
        <p:txBody>
          <a:bodyPr wrap="square" rtlCol="0">
            <a:spAutoFit/>
          </a:bodyPr>
          <a:lstStyle/>
          <a:p>
            <a:pPr lvl="0">
              <a:lnSpc>
                <a:spcPct val="90000"/>
              </a:lnSpc>
              <a:spcBef>
                <a:spcPts val="1000"/>
              </a:spcBef>
            </a:pPr>
            <a:r>
              <a:rPr lang="en-US" sz="1200" dirty="0">
                <a:solidFill>
                  <a:prstClr val="black"/>
                </a:solidFill>
              </a:rPr>
              <a:t>https://www.pbs.org/video/its-okay-be-smart-climate-science/</a:t>
            </a:r>
          </a:p>
        </p:txBody>
      </p:sp>
    </p:spTree>
    <p:extLst>
      <p:ext uri="{BB962C8B-B14F-4D97-AF65-F5344CB8AC3E}">
        <p14:creationId xmlns:p14="http://schemas.microsoft.com/office/powerpoint/2010/main" val="416996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don’t you believe in climate change?</a:t>
            </a:r>
          </a:p>
        </p:txBody>
      </p:sp>
      <p:sp>
        <p:nvSpPr>
          <p:cNvPr id="3" name="Content Placeholder 2"/>
          <p:cNvSpPr>
            <a:spLocks noGrp="1"/>
          </p:cNvSpPr>
          <p:nvPr>
            <p:ph idx="1"/>
          </p:nvPr>
        </p:nvSpPr>
        <p:spPr/>
        <p:txBody>
          <a:bodyPr>
            <a:normAutofit/>
          </a:bodyPr>
          <a:lstStyle/>
          <a:p>
            <a:r>
              <a:rPr lang="en-US" dirty="0"/>
              <a:t>Media hyperbole numbness</a:t>
            </a:r>
          </a:p>
          <a:p>
            <a:pPr lvl="1"/>
            <a:r>
              <a:rPr lang="en-US" dirty="0"/>
              <a:t>Framing: Apocalypse</a:t>
            </a:r>
          </a:p>
          <a:p>
            <a:pPr lvl="1"/>
            <a:r>
              <a:rPr lang="en-US" dirty="0"/>
              <a:t>Intense helplessness, uncertainty, high cost </a:t>
            </a:r>
          </a:p>
          <a:p>
            <a:r>
              <a:rPr lang="en-US" dirty="0"/>
              <a:t>Inconsistent message</a:t>
            </a:r>
          </a:p>
          <a:p>
            <a:pPr lvl="1"/>
            <a:r>
              <a:rPr lang="en-US" dirty="0"/>
              <a:t>“97% scientists” in agreement</a:t>
            </a:r>
          </a:p>
          <a:p>
            <a:pPr lvl="1"/>
            <a:r>
              <a:rPr lang="en-US" dirty="0"/>
              <a:t>Nuance in scientific error is lost</a:t>
            </a:r>
          </a:p>
          <a:p>
            <a:r>
              <a:rPr lang="en-US" dirty="0"/>
              <a:t>Optimism bias</a:t>
            </a:r>
          </a:p>
          <a:p>
            <a:pPr lvl="1"/>
            <a:r>
              <a:rPr lang="en-US" dirty="0"/>
              <a:t>Bad things only happen to other people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0460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07" y="-246415"/>
            <a:ext cx="8115300" cy="5397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69" y="2452335"/>
            <a:ext cx="6683022" cy="4405665"/>
          </a:xfrm>
          <a:prstGeom prst="rect">
            <a:avLst/>
          </a:prstGeom>
        </p:spPr>
      </p:pic>
    </p:spTree>
    <p:extLst>
      <p:ext uri="{BB962C8B-B14F-4D97-AF65-F5344CB8AC3E}">
        <p14:creationId xmlns:p14="http://schemas.microsoft.com/office/powerpoint/2010/main" val="4032030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7687</TotalTime>
  <Words>3391</Words>
  <Application>Microsoft Office PowerPoint</Application>
  <PresentationFormat>Widescreen</PresentationFormat>
  <Paragraphs>308</Paragraphs>
  <Slides>49</Slides>
  <Notes>25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Cambria</vt:lpstr>
      <vt:lpstr>Times New Roman</vt:lpstr>
      <vt:lpstr>Office Theme</vt:lpstr>
      <vt:lpstr>Communicating with the Public About Climate Change and Health </vt:lpstr>
      <vt:lpstr>Outline </vt:lpstr>
      <vt:lpstr>Outline </vt:lpstr>
      <vt:lpstr>Percentage of Americans who believe human action has least partly caused global warming</vt:lpstr>
      <vt:lpstr>Percentage of Americans who believe global warming will hurt or help future generations </vt:lpstr>
      <vt:lpstr>PowerPoint Presentation</vt:lpstr>
      <vt:lpstr>Why don’t you believe in climate change?</vt:lpstr>
      <vt:lpstr>Why don’t you believe in climate change?</vt:lpstr>
      <vt:lpstr>PowerPoint Presentation</vt:lpstr>
      <vt:lpstr>Why don’t you believe in climate change?</vt:lpstr>
      <vt:lpstr>Political affiliation as a predictor</vt:lpstr>
      <vt:lpstr>PowerPoint Presentation</vt:lpstr>
      <vt:lpstr>Why don’t you believe in climate change?</vt:lpstr>
      <vt:lpstr>PowerPoint Presentation</vt:lpstr>
      <vt:lpstr>Psychology behind climate denial</vt:lpstr>
      <vt:lpstr>Immaturity of the Society</vt:lpstr>
      <vt:lpstr>Rationalization</vt:lpstr>
      <vt:lpstr>PowerPoint Presentation</vt:lpstr>
      <vt:lpstr>We believe what we want to believe</vt:lpstr>
      <vt:lpstr>Outline </vt:lpstr>
      <vt:lpstr>Pick your fight wisely</vt:lpstr>
      <vt:lpstr>Past the time for convincing…Change policy</vt:lpstr>
      <vt:lpstr>Outline </vt:lpstr>
      <vt:lpstr>Numbers numb, stories sell </vt:lpstr>
      <vt:lpstr>How to convince Uncle Ed?</vt:lpstr>
      <vt:lpstr>Facts overload: Pick your facts</vt:lpstr>
      <vt:lpstr>Pick your facts</vt:lpstr>
      <vt:lpstr>PowerPoint Presentation</vt:lpstr>
      <vt:lpstr>Share facts of public values, local interests</vt:lpstr>
      <vt:lpstr>PowerPoint Presentation</vt:lpstr>
      <vt:lpstr>PowerPoint Presentation</vt:lpstr>
      <vt:lpstr>PowerPoint Presentation</vt:lpstr>
      <vt:lpstr>PowerPoint Presentation</vt:lpstr>
      <vt:lpstr>PowerPoint Presentation</vt:lpstr>
      <vt:lpstr>PowerPoint Presentation</vt:lpstr>
      <vt:lpstr>Solutions are sexy, saving, simple, and healthy</vt:lpstr>
      <vt:lpstr>Celebrity endorsement: Internet search for purchasing  hydroxychloroquine</vt:lpstr>
      <vt:lpstr>The biggest celebrity is…</vt:lpstr>
      <vt:lpstr>PowerPoint Presentation</vt:lpstr>
      <vt:lpstr>Welcome to Team ME: Do as I do </vt:lpstr>
      <vt:lpstr>Health-related scientists are frontline soldiers to communicate climate change in health</vt:lpstr>
      <vt:lpstr>When Science wins, everybody wins</vt:lpstr>
      <vt:lpstr>Outline </vt:lpstr>
      <vt:lpstr>Clinical setting</vt:lpstr>
      <vt:lpstr>Child-parent intergenerational learning</vt:lpstr>
      <vt:lpstr>PowerPoint Presentation</vt:lpstr>
      <vt:lpstr>References: Understanding Climate Change Denial</vt:lpstr>
      <vt:lpstr>References: Communication </vt:lpstr>
      <vt:lpstr>References: Ohio Climate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the public about climate change and health</dc:title>
  <dc:creator>Diana</dc:creator>
  <cp:lastModifiedBy>Elodie Nonguierma</cp:lastModifiedBy>
  <cp:revision>276</cp:revision>
  <dcterms:created xsi:type="dcterms:W3CDTF">2020-10-02T19:08:55Z</dcterms:created>
  <dcterms:modified xsi:type="dcterms:W3CDTF">2021-02-18T19:05:08Z</dcterms:modified>
</cp:coreProperties>
</file>