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0"/>
  </p:notesMasterIdLst>
  <p:sldIdLst>
    <p:sldId id="256" r:id="rId2"/>
    <p:sldId id="345" r:id="rId3"/>
    <p:sldId id="378" r:id="rId4"/>
    <p:sldId id="392" r:id="rId5"/>
    <p:sldId id="396" r:id="rId6"/>
    <p:sldId id="393" r:id="rId7"/>
    <p:sldId id="379" r:id="rId8"/>
    <p:sldId id="397" r:id="rId9"/>
    <p:sldId id="394" r:id="rId10"/>
    <p:sldId id="399" r:id="rId11"/>
    <p:sldId id="405" r:id="rId12"/>
    <p:sldId id="380" r:id="rId13"/>
    <p:sldId id="348" r:id="rId14"/>
    <p:sldId id="395" r:id="rId15"/>
    <p:sldId id="381" r:id="rId16"/>
    <p:sldId id="401" r:id="rId17"/>
    <p:sldId id="385" r:id="rId18"/>
    <p:sldId id="402" r:id="rId19"/>
    <p:sldId id="403" r:id="rId20"/>
    <p:sldId id="383" r:id="rId21"/>
    <p:sldId id="388" r:id="rId22"/>
    <p:sldId id="406" r:id="rId23"/>
    <p:sldId id="382" r:id="rId24"/>
    <p:sldId id="346" r:id="rId25"/>
    <p:sldId id="349" r:id="rId26"/>
    <p:sldId id="407" r:id="rId27"/>
    <p:sldId id="391" r:id="rId28"/>
    <p:sldId id="342"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49" autoAdjust="0"/>
    <p:restoredTop sz="64643" autoAdjust="0"/>
  </p:normalViewPr>
  <p:slideViewPr>
    <p:cSldViewPr snapToGrid="0">
      <p:cViewPr varScale="1">
        <p:scale>
          <a:sx n="73" d="100"/>
          <a:sy n="73" d="100"/>
        </p:scale>
        <p:origin x="1944" y="7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7C1EB4-182A-416B-B775-1FC0DB7B8AFE}" type="datetimeFigureOut">
              <a:rPr lang="en-US" smtClean="0"/>
              <a:t>2/16/2021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A69E0A-7106-471C-A614-BEC622ECD972}" type="slidenum">
              <a:rPr lang="en-US" smtClean="0"/>
              <a:t>‹#›</a:t>
            </a:fld>
            <a:endParaRPr lang="en-US"/>
          </a:p>
        </p:txBody>
      </p:sp>
    </p:spTree>
    <p:extLst>
      <p:ext uri="{BB962C8B-B14F-4D97-AF65-F5344CB8AC3E}">
        <p14:creationId xmlns:p14="http://schemas.microsoft.com/office/powerpoint/2010/main" val="2720641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EA69E0A-7106-471C-A614-BEC622ECD972}" type="slidenum">
              <a:rPr lang="en-US" smtClean="0"/>
              <a:t>1</a:t>
            </a:fld>
            <a:endParaRPr lang="en-US"/>
          </a:p>
        </p:txBody>
      </p:sp>
    </p:spTree>
    <p:extLst>
      <p:ext uri="{BB962C8B-B14F-4D97-AF65-F5344CB8AC3E}">
        <p14:creationId xmlns:p14="http://schemas.microsoft.com/office/powerpoint/2010/main" val="2001417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kern="1200" dirty="0">
                <a:solidFill>
                  <a:schemeClr val="tx1"/>
                </a:solidFill>
                <a:effectLst/>
                <a:latin typeface="+mn-lt"/>
                <a:ea typeface="+mn-ea"/>
                <a:cs typeface="+mn-cs"/>
              </a:rPr>
              <a:t>Fox, M. H., White, G. W., Rooney, C., &amp; Cahill, A. (2010). The psychosocial impact of Hurricane Katrina on persons with disabilities and independent living center staff living on the American Gulf Coast. </a:t>
            </a:r>
            <a:r>
              <a:rPr lang="en-US" sz="1100" b="0" i="1" kern="1200" dirty="0">
                <a:solidFill>
                  <a:schemeClr val="tx1"/>
                </a:solidFill>
                <a:effectLst/>
                <a:latin typeface="+mn-lt"/>
                <a:ea typeface="+mn-ea"/>
                <a:cs typeface="+mn-cs"/>
              </a:rPr>
              <a:t>Rehabilitation Psychology</a:t>
            </a:r>
            <a:r>
              <a:rPr lang="en-US" sz="1100" b="0" i="0" kern="1200" dirty="0">
                <a:solidFill>
                  <a:schemeClr val="tx1"/>
                </a:solidFill>
                <a:effectLst/>
                <a:latin typeface="+mn-lt"/>
                <a:ea typeface="+mn-ea"/>
                <a:cs typeface="+mn-cs"/>
              </a:rPr>
              <a:t>, </a:t>
            </a:r>
            <a:r>
              <a:rPr lang="en-US" sz="1100" b="0" i="1" kern="1200" dirty="0">
                <a:solidFill>
                  <a:schemeClr val="tx1"/>
                </a:solidFill>
                <a:effectLst/>
                <a:latin typeface="+mn-lt"/>
                <a:ea typeface="+mn-ea"/>
                <a:cs typeface="+mn-cs"/>
              </a:rPr>
              <a:t>55</a:t>
            </a:r>
            <a:r>
              <a:rPr lang="en-US" sz="1100" b="0" i="0" kern="1200" dirty="0">
                <a:solidFill>
                  <a:schemeClr val="tx1"/>
                </a:solidFill>
                <a:effectLst/>
                <a:latin typeface="+mn-lt"/>
                <a:ea typeface="+mn-ea"/>
                <a:cs typeface="+mn-cs"/>
              </a:rPr>
              <a:t>(3), 231.</a:t>
            </a:r>
            <a:endParaRPr lang="en-US" sz="1100" dirty="0"/>
          </a:p>
        </p:txBody>
      </p:sp>
      <p:sp>
        <p:nvSpPr>
          <p:cNvPr id="4" name="Slide Number Placeholder 3"/>
          <p:cNvSpPr>
            <a:spLocks noGrp="1"/>
          </p:cNvSpPr>
          <p:nvPr>
            <p:ph type="sldNum" sz="quarter" idx="5"/>
          </p:nvPr>
        </p:nvSpPr>
        <p:spPr/>
        <p:txBody>
          <a:bodyPr/>
          <a:lstStyle/>
          <a:p>
            <a:fld id="{3EA69E0A-7106-471C-A614-BEC622ECD972}" type="slidenum">
              <a:rPr lang="en-US" smtClean="0"/>
              <a:t>12</a:t>
            </a:fld>
            <a:endParaRPr lang="en-US"/>
          </a:p>
        </p:txBody>
      </p:sp>
    </p:spTree>
    <p:extLst>
      <p:ext uri="{BB962C8B-B14F-4D97-AF65-F5344CB8AC3E}">
        <p14:creationId xmlns:p14="http://schemas.microsoft.com/office/powerpoint/2010/main" val="433423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EA69E0A-7106-471C-A614-BEC622ECD972}" type="slidenum">
              <a:rPr lang="en-US" smtClean="0"/>
              <a:t>14</a:t>
            </a:fld>
            <a:endParaRPr lang="en-US"/>
          </a:p>
        </p:txBody>
      </p:sp>
    </p:spTree>
    <p:extLst>
      <p:ext uri="{BB962C8B-B14F-4D97-AF65-F5344CB8AC3E}">
        <p14:creationId xmlns:p14="http://schemas.microsoft.com/office/powerpoint/2010/main" val="271025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i="0" dirty="0"/>
          </a:p>
        </p:txBody>
      </p:sp>
      <p:sp>
        <p:nvSpPr>
          <p:cNvPr id="4" name="Slide Number Placeholder 3"/>
          <p:cNvSpPr>
            <a:spLocks noGrp="1"/>
          </p:cNvSpPr>
          <p:nvPr>
            <p:ph type="sldNum" sz="quarter" idx="5"/>
          </p:nvPr>
        </p:nvSpPr>
        <p:spPr/>
        <p:txBody>
          <a:bodyPr/>
          <a:lstStyle/>
          <a:p>
            <a:fld id="{3EA69E0A-7106-471C-A614-BEC622ECD972}" type="slidenum">
              <a:rPr lang="en-US" smtClean="0"/>
              <a:t>15</a:t>
            </a:fld>
            <a:endParaRPr lang="en-US"/>
          </a:p>
        </p:txBody>
      </p:sp>
    </p:spTree>
    <p:extLst>
      <p:ext uri="{BB962C8B-B14F-4D97-AF65-F5344CB8AC3E}">
        <p14:creationId xmlns:p14="http://schemas.microsoft.com/office/powerpoint/2010/main" val="3284361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EA69E0A-7106-471C-A614-BEC622ECD972}" type="slidenum">
              <a:rPr lang="en-US" smtClean="0"/>
              <a:t>16</a:t>
            </a:fld>
            <a:endParaRPr lang="en-US"/>
          </a:p>
        </p:txBody>
      </p:sp>
    </p:spTree>
    <p:extLst>
      <p:ext uri="{BB962C8B-B14F-4D97-AF65-F5344CB8AC3E}">
        <p14:creationId xmlns:p14="http://schemas.microsoft.com/office/powerpoint/2010/main" val="3458011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A69E0A-7106-471C-A614-BEC622ECD972}" type="slidenum">
              <a:rPr lang="en-US" smtClean="0"/>
              <a:t>17</a:t>
            </a:fld>
            <a:endParaRPr lang="en-US"/>
          </a:p>
        </p:txBody>
      </p:sp>
    </p:spTree>
    <p:extLst>
      <p:ext uri="{BB962C8B-B14F-4D97-AF65-F5344CB8AC3E}">
        <p14:creationId xmlns:p14="http://schemas.microsoft.com/office/powerpoint/2010/main" val="2930830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000" kern="1200" dirty="0">
              <a:solidFill>
                <a:schemeClr val="accent1"/>
              </a:solidFill>
              <a:latin typeface="+mn-lt"/>
              <a:ea typeface="+mn-ea"/>
              <a:cs typeface="+mn-cs"/>
            </a:endParaRPr>
          </a:p>
        </p:txBody>
      </p:sp>
      <p:sp>
        <p:nvSpPr>
          <p:cNvPr id="4" name="Slide Number Placeholder 3"/>
          <p:cNvSpPr>
            <a:spLocks noGrp="1"/>
          </p:cNvSpPr>
          <p:nvPr>
            <p:ph type="sldNum" sz="quarter" idx="5"/>
          </p:nvPr>
        </p:nvSpPr>
        <p:spPr/>
        <p:txBody>
          <a:bodyPr/>
          <a:lstStyle/>
          <a:p>
            <a:fld id="{3EA69E0A-7106-471C-A614-BEC622ECD972}" type="slidenum">
              <a:rPr lang="en-US" smtClean="0"/>
              <a:t>18</a:t>
            </a:fld>
            <a:endParaRPr lang="en-US"/>
          </a:p>
        </p:txBody>
      </p:sp>
    </p:spTree>
    <p:extLst>
      <p:ext uri="{BB962C8B-B14F-4D97-AF65-F5344CB8AC3E}">
        <p14:creationId xmlns:p14="http://schemas.microsoft.com/office/powerpoint/2010/main" val="2470416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a:solidFill>
                  <a:schemeClr val="tx1"/>
                </a:solidFill>
                <a:effectLst/>
                <a:latin typeface="+mn-lt"/>
                <a:ea typeface="+mn-ea"/>
                <a:cs typeface="+mn-cs"/>
              </a:rPr>
              <a:t>Wolbring</a:t>
            </a:r>
            <a:r>
              <a:rPr lang="en-US" sz="1200" b="0" i="0" kern="1200" dirty="0">
                <a:solidFill>
                  <a:schemeClr val="tx1"/>
                </a:solidFill>
                <a:effectLst/>
                <a:latin typeface="+mn-lt"/>
                <a:ea typeface="+mn-ea"/>
                <a:cs typeface="+mn-cs"/>
              </a:rPr>
              <a:t>, G. (2009). A culture of neglect: Climate discourse and disabled people. </a:t>
            </a:r>
            <a:r>
              <a:rPr lang="en-US" sz="1200" b="0" i="1" kern="1200" dirty="0">
                <a:solidFill>
                  <a:schemeClr val="tx1"/>
                </a:solidFill>
                <a:effectLst/>
                <a:latin typeface="+mn-lt"/>
                <a:ea typeface="+mn-ea"/>
                <a:cs typeface="+mn-cs"/>
              </a:rPr>
              <a:t>M/C Journal</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12</a:t>
            </a:r>
            <a:r>
              <a:rPr lang="en-US" sz="1200" b="0" i="0" kern="1200" dirty="0">
                <a:solidFill>
                  <a:schemeClr val="tx1"/>
                </a:solidFill>
                <a:effectLst/>
                <a:latin typeface="+mn-lt"/>
                <a:ea typeface="+mn-ea"/>
                <a:cs typeface="+mn-cs"/>
              </a:rPr>
              <a:t>(4). https://</a:t>
            </a:r>
            <a:r>
              <a:rPr lang="en-US" sz="1200" b="0" i="0" kern="1200" dirty="0" err="1">
                <a:solidFill>
                  <a:schemeClr val="tx1"/>
                </a:solidFill>
                <a:effectLst/>
                <a:latin typeface="+mn-lt"/>
                <a:ea typeface="+mn-ea"/>
                <a:cs typeface="+mn-cs"/>
              </a:rPr>
              <a:t>doi.org</a:t>
            </a:r>
            <a:r>
              <a:rPr lang="en-US" sz="1200" b="0" i="0" kern="1200" dirty="0">
                <a:solidFill>
                  <a:schemeClr val="tx1"/>
                </a:solidFill>
                <a:effectLst/>
                <a:latin typeface="+mn-lt"/>
                <a:ea typeface="+mn-ea"/>
                <a:cs typeface="+mn-cs"/>
              </a:rPr>
              <a:t>/10.5204/mcj.173</a:t>
            </a:r>
          </a:p>
        </p:txBody>
      </p:sp>
      <p:sp>
        <p:nvSpPr>
          <p:cNvPr id="4" name="Slide Number Placeholder 3"/>
          <p:cNvSpPr>
            <a:spLocks noGrp="1"/>
          </p:cNvSpPr>
          <p:nvPr>
            <p:ph type="sldNum" sz="quarter" idx="5"/>
          </p:nvPr>
        </p:nvSpPr>
        <p:spPr/>
        <p:txBody>
          <a:bodyPr/>
          <a:lstStyle/>
          <a:p>
            <a:fld id="{3EA69E0A-7106-471C-A614-BEC622ECD972}" type="slidenum">
              <a:rPr lang="en-US" smtClean="0"/>
              <a:t>19</a:t>
            </a:fld>
            <a:endParaRPr lang="en-US"/>
          </a:p>
        </p:txBody>
      </p:sp>
    </p:spTree>
    <p:extLst>
      <p:ext uri="{BB962C8B-B14F-4D97-AF65-F5344CB8AC3E}">
        <p14:creationId xmlns:p14="http://schemas.microsoft.com/office/powerpoint/2010/main" val="3576191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A69E0A-7106-471C-A614-BEC622ECD972}" type="slidenum">
              <a:rPr lang="en-US" smtClean="0"/>
              <a:t>20</a:t>
            </a:fld>
            <a:endParaRPr lang="en-US"/>
          </a:p>
        </p:txBody>
      </p:sp>
    </p:spTree>
    <p:extLst>
      <p:ext uri="{BB962C8B-B14F-4D97-AF65-F5344CB8AC3E}">
        <p14:creationId xmlns:p14="http://schemas.microsoft.com/office/powerpoint/2010/main" val="16395923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A69E0A-7106-471C-A614-BEC622ECD972}" type="slidenum">
              <a:rPr lang="en-US" smtClean="0"/>
              <a:t>21</a:t>
            </a:fld>
            <a:endParaRPr lang="en-US"/>
          </a:p>
        </p:txBody>
      </p:sp>
    </p:spTree>
    <p:extLst>
      <p:ext uri="{BB962C8B-B14F-4D97-AF65-F5344CB8AC3E}">
        <p14:creationId xmlns:p14="http://schemas.microsoft.com/office/powerpoint/2010/main" val="41831988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A69E0A-7106-471C-A614-BEC622ECD972}" type="slidenum">
              <a:rPr lang="en-US" smtClean="0"/>
              <a:t>22</a:t>
            </a:fld>
            <a:endParaRPr lang="en-US"/>
          </a:p>
        </p:txBody>
      </p:sp>
    </p:spTree>
    <p:extLst>
      <p:ext uri="{BB962C8B-B14F-4D97-AF65-F5344CB8AC3E}">
        <p14:creationId xmlns:p14="http://schemas.microsoft.com/office/powerpoint/2010/main" val="3419820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Estimated 1 billion persons worldwide have a disability</a:t>
            </a:r>
          </a:p>
        </p:txBody>
      </p:sp>
      <p:sp>
        <p:nvSpPr>
          <p:cNvPr id="4" name="Slide Number Placeholder 3"/>
          <p:cNvSpPr>
            <a:spLocks noGrp="1"/>
          </p:cNvSpPr>
          <p:nvPr>
            <p:ph type="sldNum" sz="quarter" idx="5"/>
          </p:nvPr>
        </p:nvSpPr>
        <p:spPr/>
        <p:txBody>
          <a:bodyPr/>
          <a:lstStyle/>
          <a:p>
            <a:fld id="{3EA69E0A-7106-471C-A614-BEC622ECD972}" type="slidenum">
              <a:rPr lang="en-US" smtClean="0"/>
              <a:t>3</a:t>
            </a:fld>
            <a:endParaRPr lang="en-US"/>
          </a:p>
        </p:txBody>
      </p:sp>
    </p:spTree>
    <p:extLst>
      <p:ext uri="{BB962C8B-B14F-4D97-AF65-F5344CB8AC3E}">
        <p14:creationId xmlns:p14="http://schemas.microsoft.com/office/powerpoint/2010/main" val="37118738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5"/>
          </p:nvPr>
        </p:nvSpPr>
        <p:spPr/>
        <p:txBody>
          <a:bodyPr/>
          <a:lstStyle/>
          <a:p>
            <a:fld id="{3EA69E0A-7106-471C-A614-BEC622ECD972}" type="slidenum">
              <a:rPr lang="en-US" smtClean="0"/>
              <a:t>23</a:t>
            </a:fld>
            <a:endParaRPr lang="en-US"/>
          </a:p>
        </p:txBody>
      </p:sp>
    </p:spTree>
    <p:extLst>
      <p:ext uri="{BB962C8B-B14F-4D97-AF65-F5344CB8AC3E}">
        <p14:creationId xmlns:p14="http://schemas.microsoft.com/office/powerpoint/2010/main" val="11297723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5"/>
          </p:nvPr>
        </p:nvSpPr>
        <p:spPr/>
        <p:txBody>
          <a:bodyPr/>
          <a:lstStyle/>
          <a:p>
            <a:fld id="{3EA69E0A-7106-471C-A614-BEC622ECD972}" type="slidenum">
              <a:rPr lang="en-US" smtClean="0"/>
              <a:t>26</a:t>
            </a:fld>
            <a:endParaRPr lang="en-US"/>
          </a:p>
        </p:txBody>
      </p:sp>
    </p:spTree>
    <p:extLst>
      <p:ext uri="{BB962C8B-B14F-4D97-AF65-F5344CB8AC3E}">
        <p14:creationId xmlns:p14="http://schemas.microsoft.com/office/powerpoint/2010/main" val="3554201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 Convention on the Rights of Persons with Disabilities, Dec. 13, 2006</a:t>
            </a:r>
          </a:p>
        </p:txBody>
      </p:sp>
      <p:sp>
        <p:nvSpPr>
          <p:cNvPr id="4" name="Slide Number Placeholder 3"/>
          <p:cNvSpPr>
            <a:spLocks noGrp="1"/>
          </p:cNvSpPr>
          <p:nvPr>
            <p:ph type="sldNum" sz="quarter" idx="5"/>
          </p:nvPr>
        </p:nvSpPr>
        <p:spPr/>
        <p:txBody>
          <a:bodyPr/>
          <a:lstStyle/>
          <a:p>
            <a:fld id="{3EA69E0A-7106-471C-A614-BEC622ECD972}" type="slidenum">
              <a:rPr lang="en-US" smtClean="0"/>
              <a:t>5</a:t>
            </a:fld>
            <a:endParaRPr lang="en-US"/>
          </a:p>
        </p:txBody>
      </p:sp>
    </p:spTree>
    <p:extLst>
      <p:ext uri="{BB962C8B-B14F-4D97-AF65-F5344CB8AC3E}">
        <p14:creationId xmlns:p14="http://schemas.microsoft.com/office/powerpoint/2010/main" val="812140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Climate change is one of the most profound environmental barriers now faced by persons with disabilities, both immediately and in the long-term destabilization of key, interconnected systems of support PWD must access for well-being.</a:t>
            </a:r>
          </a:p>
        </p:txBody>
      </p:sp>
      <p:sp>
        <p:nvSpPr>
          <p:cNvPr id="4" name="Slide Number Placeholder 3"/>
          <p:cNvSpPr>
            <a:spLocks noGrp="1"/>
          </p:cNvSpPr>
          <p:nvPr>
            <p:ph type="sldNum" sz="quarter" idx="5"/>
          </p:nvPr>
        </p:nvSpPr>
        <p:spPr/>
        <p:txBody>
          <a:bodyPr/>
          <a:lstStyle/>
          <a:p>
            <a:fld id="{3EA69E0A-7106-471C-A614-BEC622ECD972}" type="slidenum">
              <a:rPr lang="en-US" smtClean="0"/>
              <a:t>6</a:t>
            </a:fld>
            <a:endParaRPr lang="en-US"/>
          </a:p>
        </p:txBody>
      </p:sp>
    </p:spTree>
    <p:extLst>
      <p:ext uri="{BB962C8B-B14F-4D97-AF65-F5344CB8AC3E}">
        <p14:creationId xmlns:p14="http://schemas.microsoft.com/office/powerpoint/2010/main" val="2889624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A69E0A-7106-471C-A614-BEC622ECD972}" type="slidenum">
              <a:rPr lang="en-US" smtClean="0"/>
              <a:t>7</a:t>
            </a:fld>
            <a:endParaRPr lang="en-US"/>
          </a:p>
        </p:txBody>
      </p:sp>
    </p:spTree>
    <p:extLst>
      <p:ext uri="{BB962C8B-B14F-4D97-AF65-F5344CB8AC3E}">
        <p14:creationId xmlns:p14="http://schemas.microsoft.com/office/powerpoint/2010/main" val="3505603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i="0" dirty="0"/>
          </a:p>
        </p:txBody>
      </p:sp>
      <p:sp>
        <p:nvSpPr>
          <p:cNvPr id="4" name="Slide Number Placeholder 3"/>
          <p:cNvSpPr>
            <a:spLocks noGrp="1"/>
          </p:cNvSpPr>
          <p:nvPr>
            <p:ph type="sldNum" sz="quarter" idx="5"/>
          </p:nvPr>
        </p:nvSpPr>
        <p:spPr/>
        <p:txBody>
          <a:bodyPr/>
          <a:lstStyle/>
          <a:p>
            <a:fld id="{3EA69E0A-7106-471C-A614-BEC622ECD972}" type="slidenum">
              <a:rPr lang="en-US" smtClean="0"/>
              <a:t>8</a:t>
            </a:fld>
            <a:endParaRPr lang="en-US"/>
          </a:p>
        </p:txBody>
      </p:sp>
    </p:spTree>
    <p:extLst>
      <p:ext uri="{BB962C8B-B14F-4D97-AF65-F5344CB8AC3E}">
        <p14:creationId xmlns:p14="http://schemas.microsoft.com/office/powerpoint/2010/main" val="3923869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i="0" dirty="0"/>
          </a:p>
        </p:txBody>
      </p:sp>
      <p:sp>
        <p:nvSpPr>
          <p:cNvPr id="4" name="Slide Number Placeholder 3"/>
          <p:cNvSpPr>
            <a:spLocks noGrp="1"/>
          </p:cNvSpPr>
          <p:nvPr>
            <p:ph type="sldNum" sz="quarter" idx="5"/>
          </p:nvPr>
        </p:nvSpPr>
        <p:spPr/>
        <p:txBody>
          <a:bodyPr/>
          <a:lstStyle/>
          <a:p>
            <a:fld id="{3EA69E0A-7106-471C-A614-BEC622ECD972}" type="slidenum">
              <a:rPr lang="en-US" smtClean="0"/>
              <a:t>9</a:t>
            </a:fld>
            <a:endParaRPr lang="en-US"/>
          </a:p>
        </p:txBody>
      </p:sp>
    </p:spTree>
    <p:extLst>
      <p:ext uri="{BB962C8B-B14F-4D97-AF65-F5344CB8AC3E}">
        <p14:creationId xmlns:p14="http://schemas.microsoft.com/office/powerpoint/2010/main" val="1980092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i="0" dirty="0"/>
          </a:p>
        </p:txBody>
      </p:sp>
      <p:sp>
        <p:nvSpPr>
          <p:cNvPr id="4" name="Slide Number Placeholder 3"/>
          <p:cNvSpPr>
            <a:spLocks noGrp="1"/>
          </p:cNvSpPr>
          <p:nvPr>
            <p:ph type="sldNum" sz="quarter" idx="5"/>
          </p:nvPr>
        </p:nvSpPr>
        <p:spPr/>
        <p:txBody>
          <a:bodyPr/>
          <a:lstStyle/>
          <a:p>
            <a:fld id="{3EA69E0A-7106-471C-A614-BEC622ECD972}" type="slidenum">
              <a:rPr lang="en-US" smtClean="0"/>
              <a:t>10</a:t>
            </a:fld>
            <a:endParaRPr lang="en-US"/>
          </a:p>
        </p:txBody>
      </p:sp>
    </p:spTree>
    <p:extLst>
      <p:ext uri="{BB962C8B-B14F-4D97-AF65-F5344CB8AC3E}">
        <p14:creationId xmlns:p14="http://schemas.microsoft.com/office/powerpoint/2010/main" val="1239317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kern="1200" dirty="0">
                <a:solidFill>
                  <a:schemeClr val="tx1"/>
                </a:solidFill>
                <a:effectLst/>
                <a:latin typeface="+mn-lt"/>
                <a:ea typeface="+mn-ea"/>
                <a:cs typeface="+mn-cs"/>
              </a:rPr>
              <a:t>Fox, M. H., White, G. W., Rooney, C., &amp; Cahill, A. (2010). The psychosocial impact of Hurricane Katrina on persons with disabilities and independent living center staff living on the American Gulf Coast. </a:t>
            </a:r>
            <a:r>
              <a:rPr lang="en-US" sz="1100" b="0" i="1" kern="1200" dirty="0">
                <a:solidFill>
                  <a:schemeClr val="tx1"/>
                </a:solidFill>
                <a:effectLst/>
                <a:latin typeface="+mn-lt"/>
                <a:ea typeface="+mn-ea"/>
                <a:cs typeface="+mn-cs"/>
              </a:rPr>
              <a:t>Rehabilitation Psychology</a:t>
            </a:r>
            <a:r>
              <a:rPr lang="en-US" sz="1100" b="0" i="0" kern="1200" dirty="0">
                <a:solidFill>
                  <a:schemeClr val="tx1"/>
                </a:solidFill>
                <a:effectLst/>
                <a:latin typeface="+mn-lt"/>
                <a:ea typeface="+mn-ea"/>
                <a:cs typeface="+mn-cs"/>
              </a:rPr>
              <a:t>, </a:t>
            </a:r>
            <a:r>
              <a:rPr lang="en-US" sz="1100" b="0" i="1" kern="1200" dirty="0">
                <a:solidFill>
                  <a:schemeClr val="tx1"/>
                </a:solidFill>
                <a:effectLst/>
                <a:latin typeface="+mn-lt"/>
                <a:ea typeface="+mn-ea"/>
                <a:cs typeface="+mn-cs"/>
              </a:rPr>
              <a:t>55</a:t>
            </a:r>
            <a:r>
              <a:rPr lang="en-US" sz="1100" b="0" i="0" kern="1200" dirty="0">
                <a:solidFill>
                  <a:schemeClr val="tx1"/>
                </a:solidFill>
                <a:effectLst/>
                <a:latin typeface="+mn-lt"/>
                <a:ea typeface="+mn-ea"/>
                <a:cs typeface="+mn-cs"/>
              </a:rPr>
              <a:t>(3), 231.</a:t>
            </a:r>
            <a:endParaRPr lang="en-US" sz="1100" dirty="0"/>
          </a:p>
        </p:txBody>
      </p:sp>
      <p:sp>
        <p:nvSpPr>
          <p:cNvPr id="4" name="Slide Number Placeholder 3"/>
          <p:cNvSpPr>
            <a:spLocks noGrp="1"/>
          </p:cNvSpPr>
          <p:nvPr>
            <p:ph type="sldNum" sz="quarter" idx="5"/>
          </p:nvPr>
        </p:nvSpPr>
        <p:spPr/>
        <p:txBody>
          <a:bodyPr/>
          <a:lstStyle/>
          <a:p>
            <a:fld id="{3EA69E0A-7106-471C-A614-BEC622ECD972}" type="slidenum">
              <a:rPr lang="en-US" smtClean="0"/>
              <a:t>11</a:t>
            </a:fld>
            <a:endParaRPr lang="en-US"/>
          </a:p>
        </p:txBody>
      </p:sp>
    </p:spTree>
    <p:extLst>
      <p:ext uri="{BB962C8B-B14F-4D97-AF65-F5344CB8AC3E}">
        <p14:creationId xmlns:p14="http://schemas.microsoft.com/office/powerpoint/2010/main" val="9578384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32" name="Straight Connector 31"/>
          <p:cNvCxnSpPr>
            <a:cxnSpLocks/>
          </p:cNvCxnSpPr>
          <p:nvPr/>
        </p:nvCxnSpPr>
        <p:spPr>
          <a:xfrm>
            <a:off x="10127411" y="-8467"/>
            <a:ext cx="462801" cy="686646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a:cxnSpLocks/>
          </p:cNvCxnSpPr>
          <p:nvPr/>
        </p:nvCxnSpPr>
        <p:spPr>
          <a:xfrm flipH="1">
            <a:off x="10127411" y="3681413"/>
            <a:ext cx="2061415" cy="317658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10341429" y="776378"/>
            <a:ext cx="1847396" cy="6081622"/>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829800" y="-8467"/>
            <a:ext cx="2362200"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7" name="Isosceles Triangle 26"/>
          <p:cNvSpPr/>
          <p:nvPr/>
        </p:nvSpPr>
        <p:spPr>
          <a:xfrm>
            <a:off x="10461170" y="4050832"/>
            <a:ext cx="1730829" cy="2807167"/>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936102" y="-8467"/>
            <a:ext cx="2252723"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1" name="Isosceles Triangle 30"/>
          <p:cNvSpPr/>
          <p:nvPr/>
        </p:nvSpPr>
        <p:spPr>
          <a:xfrm>
            <a:off x="11114181" y="3589867"/>
            <a:ext cx="1074644"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9" name="Isosceles Triangle 18"/>
          <p:cNvSpPr/>
          <p:nvPr/>
        </p:nvSpPr>
        <p:spPr>
          <a:xfrm rot="10800000">
            <a:off x="-1" y="0"/>
            <a:ext cx="1393371"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a:extLst>
              <a:ext uri="{FF2B5EF4-FFF2-40B4-BE49-F238E27FC236}">
                <a16:creationId xmlns:a16="http://schemas.microsoft.com/office/drawing/2014/main" id="{CABC8956-EB6A-45BE-BF39-E66AAB26DDA2}"/>
              </a:ext>
            </a:extLst>
          </p:cNvPr>
          <p:cNvPicPr>
            <a:picLocks noChangeAspect="1"/>
          </p:cNvPicPr>
          <p:nvPr/>
        </p:nvPicPr>
        <p:blipFill>
          <a:blip r:embed="rId2"/>
          <a:stretch>
            <a:fillRect/>
          </a:stretch>
        </p:blipFill>
        <p:spPr>
          <a:xfrm>
            <a:off x="331578" y="6090625"/>
            <a:ext cx="2705043" cy="676261"/>
          </a:xfrm>
          <a:prstGeom prst="rect">
            <a:avLst/>
          </a:prstGeom>
        </p:spPr>
      </p:pic>
      <p:pic>
        <p:nvPicPr>
          <p:cNvPr id="9" name="Picture 8">
            <a:extLst>
              <a:ext uri="{FF2B5EF4-FFF2-40B4-BE49-F238E27FC236}">
                <a16:creationId xmlns:a16="http://schemas.microsoft.com/office/drawing/2014/main" id="{BDB653FD-AF99-4037-AFDE-959E73321AD0}"/>
              </a:ext>
            </a:extLst>
          </p:cNvPr>
          <p:cNvPicPr>
            <a:picLocks noChangeAspect="1"/>
          </p:cNvPicPr>
          <p:nvPr/>
        </p:nvPicPr>
        <p:blipFill>
          <a:blip r:embed="rId3"/>
          <a:stretch>
            <a:fillRect/>
          </a:stretch>
        </p:blipFill>
        <p:spPr>
          <a:xfrm>
            <a:off x="3161808" y="6245570"/>
            <a:ext cx="4572396" cy="420660"/>
          </a:xfrm>
          <a:prstGeom prst="rect">
            <a:avLst/>
          </a:prstGeom>
        </p:spPr>
      </p:pic>
      <p:pic>
        <p:nvPicPr>
          <p:cNvPr id="10" name="Picture 9">
            <a:extLst>
              <a:ext uri="{FF2B5EF4-FFF2-40B4-BE49-F238E27FC236}">
                <a16:creationId xmlns:a16="http://schemas.microsoft.com/office/drawing/2014/main" id="{DB0CDBEF-1BF9-401D-9ABB-1DFA70E77432}"/>
              </a:ext>
            </a:extLst>
          </p:cNvPr>
          <p:cNvPicPr>
            <a:picLocks noChangeAspect="1"/>
          </p:cNvPicPr>
          <p:nvPr/>
        </p:nvPicPr>
        <p:blipFill>
          <a:blip r:embed="rId4"/>
          <a:stretch>
            <a:fillRect/>
          </a:stretch>
        </p:blipFill>
        <p:spPr>
          <a:xfrm>
            <a:off x="7954323" y="5998166"/>
            <a:ext cx="2152954" cy="86118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2/16/2021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buFont typeface="Arial" panose="020B0604020202020204" pitchFamily="34" charset="0"/>
              <a:buChar char="•"/>
              <a:defRPr/>
            </a:lvl1pPr>
            <a:lvl2pPr marL="742950" indent="-28575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544ED087-01A2-4138-A14B-4CB192CEFCB7}"/>
              </a:ext>
            </a:extLst>
          </p:cNvPr>
          <p:cNvPicPr>
            <a:picLocks noChangeAspect="1"/>
          </p:cNvPicPr>
          <p:nvPr userDrawn="1"/>
        </p:nvPicPr>
        <p:blipFill>
          <a:blip r:embed="rId2"/>
          <a:stretch>
            <a:fillRect/>
          </a:stretch>
        </p:blipFill>
        <p:spPr>
          <a:xfrm>
            <a:off x="443507" y="6430945"/>
            <a:ext cx="1505830" cy="376458"/>
          </a:xfrm>
          <a:prstGeom prst="rect">
            <a:avLst/>
          </a:prstGeom>
        </p:spPr>
      </p:pic>
      <p:pic>
        <p:nvPicPr>
          <p:cNvPr id="8" name="Picture 7">
            <a:extLst>
              <a:ext uri="{FF2B5EF4-FFF2-40B4-BE49-F238E27FC236}">
                <a16:creationId xmlns:a16="http://schemas.microsoft.com/office/drawing/2014/main" id="{5AF53AFD-B38E-4142-810A-DB6CD3325BDE}"/>
              </a:ext>
            </a:extLst>
          </p:cNvPr>
          <p:cNvPicPr>
            <a:picLocks noChangeAspect="1"/>
          </p:cNvPicPr>
          <p:nvPr userDrawn="1"/>
        </p:nvPicPr>
        <p:blipFill>
          <a:blip r:embed="rId3"/>
          <a:stretch>
            <a:fillRect/>
          </a:stretch>
        </p:blipFill>
        <p:spPr>
          <a:xfrm>
            <a:off x="1949337" y="6472396"/>
            <a:ext cx="3919056" cy="360553"/>
          </a:xfrm>
          <a:prstGeom prst="rect">
            <a:avLst/>
          </a:prstGeom>
        </p:spPr>
      </p:pic>
      <p:pic>
        <p:nvPicPr>
          <p:cNvPr id="9" name="Picture 8">
            <a:extLst>
              <a:ext uri="{FF2B5EF4-FFF2-40B4-BE49-F238E27FC236}">
                <a16:creationId xmlns:a16="http://schemas.microsoft.com/office/drawing/2014/main" id="{4C4D1E0E-9595-43FF-8610-59230F46FEC1}"/>
              </a:ext>
            </a:extLst>
          </p:cNvPr>
          <p:cNvPicPr>
            <a:picLocks noChangeAspect="1"/>
          </p:cNvPicPr>
          <p:nvPr userDrawn="1"/>
        </p:nvPicPr>
        <p:blipFill>
          <a:blip r:embed="rId4"/>
          <a:stretch>
            <a:fillRect/>
          </a:stretch>
        </p:blipFill>
        <p:spPr>
          <a:xfrm>
            <a:off x="5988790" y="6376113"/>
            <a:ext cx="1217032" cy="48612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2/16/2021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2/16/2021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2/16/2021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6" y="513567"/>
            <a:ext cx="8142259" cy="3611327"/>
          </a:xfrm>
        </p:spPr>
        <p:txBody>
          <a:bodyPr/>
          <a:lstStyle/>
          <a:p>
            <a:pPr algn="ctr"/>
            <a:r>
              <a:rPr lang="en-US" sz="5000" dirty="0">
                <a:solidFill>
                  <a:schemeClr val="bg2">
                    <a:lumMod val="50000"/>
                  </a:schemeClr>
                </a:solidFill>
                <a:latin typeface="Arial" panose="020B0604020202020204" pitchFamily="34" charset="0"/>
                <a:cs typeface="Arial" panose="020B0604020202020204" pitchFamily="34" charset="0"/>
              </a:rPr>
              <a:t>Climate Change and the Well-Being of People with Disabilities</a:t>
            </a:r>
            <a:br>
              <a:rPr lang="en-US" sz="5000" dirty="0">
                <a:solidFill>
                  <a:schemeClr val="bg2">
                    <a:lumMod val="50000"/>
                  </a:schemeClr>
                </a:solidFill>
                <a:latin typeface="Arial" panose="020B0604020202020204" pitchFamily="34" charset="0"/>
                <a:cs typeface="Arial" panose="020B0604020202020204" pitchFamily="34" charset="0"/>
              </a:rPr>
            </a:br>
            <a:br>
              <a:rPr lang="en-US" sz="2000" dirty="0"/>
            </a:br>
            <a:r>
              <a:rPr lang="en-US" sz="2800" dirty="0">
                <a:solidFill>
                  <a:schemeClr val="accent1">
                    <a:lumMod val="75000"/>
                  </a:schemeClr>
                </a:solidFill>
              </a:rPr>
              <a:t>February 17, 2021</a:t>
            </a:r>
            <a:br>
              <a:rPr lang="en-US" sz="2800" dirty="0">
                <a:solidFill>
                  <a:schemeClr val="accent1">
                    <a:lumMod val="75000"/>
                  </a:schemeClr>
                </a:solidFill>
              </a:rPr>
            </a:br>
            <a:endParaRPr lang="en-US" sz="2800" dirty="0">
              <a:solidFill>
                <a:schemeClr val="accent1">
                  <a:lumMod val="75000"/>
                </a:schemeClr>
              </a:solidFill>
            </a:endParaRPr>
          </a:p>
        </p:txBody>
      </p:sp>
      <p:sp>
        <p:nvSpPr>
          <p:cNvPr id="3" name="Subtitle 2"/>
          <p:cNvSpPr>
            <a:spLocks noGrp="1"/>
          </p:cNvSpPr>
          <p:nvPr>
            <p:ph type="subTitle" idx="1"/>
          </p:nvPr>
        </p:nvSpPr>
        <p:spPr>
          <a:xfrm>
            <a:off x="757646" y="4369345"/>
            <a:ext cx="9418320" cy="728748"/>
          </a:xfrm>
        </p:spPr>
        <p:txBody>
          <a:bodyPr>
            <a:normAutofit/>
          </a:bodyPr>
          <a:lstStyle/>
          <a:p>
            <a:pPr algn="ctr">
              <a:spcBef>
                <a:spcPts val="0"/>
              </a:spcBef>
            </a:pPr>
            <a:r>
              <a:rPr lang="en-US" sz="3200" dirty="0">
                <a:solidFill>
                  <a:schemeClr val="tx1"/>
                </a:solidFill>
              </a:rPr>
              <a:t>Kristen A. Berg, PhD, CRC</a:t>
            </a:r>
            <a:endParaRPr lang="en-US" sz="2000" dirty="0">
              <a:solidFill>
                <a:schemeClr val="tx1"/>
              </a:solidFill>
            </a:endParaRPr>
          </a:p>
          <a:p>
            <a:pPr algn="ctr">
              <a:spcBef>
                <a:spcPts val="0"/>
              </a:spcBef>
            </a:pPr>
            <a:endParaRPr lang="en-US" dirty="0">
              <a:solidFill>
                <a:schemeClr val="tx1"/>
              </a:solidFill>
            </a:endParaRPr>
          </a:p>
        </p:txBody>
      </p:sp>
      <p:cxnSp>
        <p:nvCxnSpPr>
          <p:cNvPr id="5" name="Straight Connector 4">
            <a:extLst>
              <a:ext uri="{FF2B5EF4-FFF2-40B4-BE49-F238E27FC236}">
                <a16:creationId xmlns:a16="http://schemas.microsoft.com/office/drawing/2014/main" id="{D45FF6B6-D29A-4213-997C-897732996EF0}"/>
              </a:ext>
            </a:extLst>
          </p:cNvPr>
          <p:cNvCxnSpPr/>
          <p:nvPr/>
        </p:nvCxnSpPr>
        <p:spPr>
          <a:xfrm>
            <a:off x="1730829" y="3792405"/>
            <a:ext cx="740228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8365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2B85AC1-DB45-084B-ADE9-6B5729DA1FDE}"/>
              </a:ext>
            </a:extLst>
          </p:cNvPr>
          <p:cNvSpPr txBox="1">
            <a:spLocks/>
          </p:cNvSpPr>
          <p:nvPr/>
        </p:nvSpPr>
        <p:spPr>
          <a:xfrm>
            <a:off x="636105" y="291492"/>
            <a:ext cx="9859618" cy="72915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73025"/>
            <a:r>
              <a:rPr lang="en-US" sz="3200" b="1" dirty="0"/>
              <a:t>Climate change predicts higher prevalence of disabling conditions</a:t>
            </a:r>
            <a:endParaRPr lang="en-US" sz="3200" dirty="0"/>
          </a:p>
        </p:txBody>
      </p:sp>
      <p:sp>
        <p:nvSpPr>
          <p:cNvPr id="4" name="Title 1">
            <a:extLst>
              <a:ext uri="{FF2B5EF4-FFF2-40B4-BE49-F238E27FC236}">
                <a16:creationId xmlns:a16="http://schemas.microsoft.com/office/drawing/2014/main" id="{79006811-4CCF-0D46-8A7A-262527B0AA59}"/>
              </a:ext>
            </a:extLst>
          </p:cNvPr>
          <p:cNvSpPr txBox="1">
            <a:spLocks/>
          </p:cNvSpPr>
          <p:nvPr/>
        </p:nvSpPr>
        <p:spPr>
          <a:xfrm>
            <a:off x="636105" y="1523516"/>
            <a:ext cx="9330635" cy="504299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buFontTx/>
              <a:buChar char="-"/>
            </a:pPr>
            <a:r>
              <a:rPr lang="en-US" sz="3000" dirty="0"/>
              <a:t>Climate change disasters linked with higher levels of stress-related psychiatric disability </a:t>
            </a:r>
            <a:r>
              <a:rPr lang="en-US" sz="1500" dirty="0">
                <a:solidFill>
                  <a:schemeClr val="bg1">
                    <a:lumMod val="50000"/>
                  </a:schemeClr>
                </a:solidFill>
              </a:rPr>
              <a:t>(</a:t>
            </a:r>
            <a:r>
              <a:rPr lang="en-US" sz="1500" dirty="0" err="1">
                <a:solidFill>
                  <a:schemeClr val="bg1">
                    <a:lumMod val="50000"/>
                  </a:schemeClr>
                </a:solidFill>
              </a:rPr>
              <a:t>Padhy</a:t>
            </a:r>
            <a:r>
              <a:rPr lang="en-US" sz="1500" dirty="0">
                <a:solidFill>
                  <a:schemeClr val="bg1">
                    <a:lumMod val="50000"/>
                  </a:schemeClr>
                </a:solidFill>
              </a:rPr>
              <a:t> et al., 2015)</a:t>
            </a:r>
          </a:p>
          <a:p>
            <a:pPr marL="457200" indent="-457200">
              <a:buFontTx/>
              <a:buChar char="-"/>
            </a:pPr>
            <a:endParaRPr lang="en-US" sz="3000" dirty="0"/>
          </a:p>
          <a:p>
            <a:pPr marL="457200" indent="-457200">
              <a:buFontTx/>
              <a:buChar char="-"/>
            </a:pPr>
            <a:r>
              <a:rPr lang="en-US" sz="3000" dirty="0"/>
              <a:t>Compared to general population, persons with psychiatric disability have over 3 times higher likelihood of death during heat waves </a:t>
            </a:r>
            <a:r>
              <a:rPr lang="en-US" sz="1500" dirty="0">
                <a:solidFill>
                  <a:schemeClr val="bg1">
                    <a:lumMod val="50000"/>
                  </a:schemeClr>
                </a:solidFill>
              </a:rPr>
              <a:t>(</a:t>
            </a:r>
            <a:r>
              <a:rPr lang="en-US" sz="1500" dirty="0" err="1">
                <a:solidFill>
                  <a:schemeClr val="bg1">
                    <a:lumMod val="50000"/>
                  </a:schemeClr>
                </a:solidFill>
              </a:rPr>
              <a:t>Bouchama</a:t>
            </a:r>
            <a:r>
              <a:rPr lang="en-US" sz="1500" dirty="0">
                <a:solidFill>
                  <a:schemeClr val="bg1">
                    <a:lumMod val="50000"/>
                  </a:schemeClr>
                </a:solidFill>
              </a:rPr>
              <a:t> et al., 2007)</a:t>
            </a:r>
          </a:p>
          <a:p>
            <a:pPr marL="457200" indent="-457200">
              <a:buFontTx/>
              <a:buChar char="-"/>
            </a:pPr>
            <a:endParaRPr lang="en-US" sz="1500" dirty="0">
              <a:solidFill>
                <a:schemeClr val="bg1">
                  <a:lumMod val="50000"/>
                </a:schemeClr>
              </a:solidFill>
            </a:endParaRPr>
          </a:p>
          <a:p>
            <a:pPr marL="457200" indent="-457200">
              <a:buFontTx/>
              <a:buChar char="-"/>
            </a:pPr>
            <a:r>
              <a:rPr lang="en-US" sz="3000" dirty="0"/>
              <a:t>Compounded injury or illness for persons with spinal cord injury with abnormal body temperature regulation </a:t>
            </a:r>
            <a:r>
              <a:rPr lang="en-US" sz="1500" dirty="0">
                <a:solidFill>
                  <a:schemeClr val="bg1">
                    <a:lumMod val="50000"/>
                  </a:schemeClr>
                </a:solidFill>
              </a:rPr>
              <a:t>(Alexander, 2019; Khan et al., 2007)</a:t>
            </a:r>
          </a:p>
          <a:p>
            <a:pPr marL="457200" indent="-457200">
              <a:buFontTx/>
              <a:buChar char="-"/>
            </a:pPr>
            <a:endParaRPr lang="en-US" sz="1500" dirty="0">
              <a:solidFill>
                <a:schemeClr val="bg1">
                  <a:lumMod val="50000"/>
                </a:schemeClr>
              </a:solidFill>
            </a:endParaRPr>
          </a:p>
          <a:p>
            <a:endParaRPr lang="en-US" sz="1500" dirty="0">
              <a:solidFill>
                <a:schemeClr val="bg1">
                  <a:lumMod val="50000"/>
                </a:schemeClr>
              </a:solidFill>
            </a:endParaRPr>
          </a:p>
        </p:txBody>
      </p:sp>
    </p:spTree>
    <p:extLst>
      <p:ext uri="{BB962C8B-B14F-4D97-AF65-F5344CB8AC3E}">
        <p14:creationId xmlns:p14="http://schemas.microsoft.com/office/powerpoint/2010/main" val="2756012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 letter&#10;&#10;Description automatically generated">
            <a:extLst>
              <a:ext uri="{FF2B5EF4-FFF2-40B4-BE49-F238E27FC236}">
                <a16:creationId xmlns:a16="http://schemas.microsoft.com/office/drawing/2014/main" id="{4E28AEBA-7033-4A4B-A8B5-9B47EF89F70A}"/>
              </a:ext>
            </a:extLst>
          </p:cNvPr>
          <p:cNvPicPr>
            <a:picLocks noChangeAspect="1"/>
          </p:cNvPicPr>
          <p:nvPr/>
        </p:nvPicPr>
        <p:blipFill>
          <a:blip r:embed="rId3"/>
          <a:stretch>
            <a:fillRect/>
          </a:stretch>
        </p:blipFill>
        <p:spPr>
          <a:xfrm>
            <a:off x="440164" y="0"/>
            <a:ext cx="8954552" cy="6858000"/>
          </a:xfrm>
          <a:prstGeom prst="rect">
            <a:avLst/>
          </a:prstGeom>
        </p:spPr>
      </p:pic>
    </p:spTree>
    <p:extLst>
      <p:ext uri="{BB962C8B-B14F-4D97-AF65-F5344CB8AC3E}">
        <p14:creationId xmlns:p14="http://schemas.microsoft.com/office/powerpoint/2010/main" val="2171593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5302" y="867684"/>
            <a:ext cx="10241498" cy="5431516"/>
          </a:xfrm>
        </p:spPr>
        <p:txBody>
          <a:bodyPr>
            <a:noAutofit/>
          </a:bodyPr>
          <a:lstStyle/>
          <a:p>
            <a:r>
              <a:rPr lang="en-US" sz="1700" i="1" dirty="0"/>
              <a:t>“I turned around and by that time I was out of water. As a quadriplegic,</a:t>
            </a:r>
            <a:br>
              <a:rPr lang="en-US" sz="1700" i="1" dirty="0"/>
            </a:br>
            <a:r>
              <a:rPr lang="en-US" sz="1700" i="1" dirty="0"/>
              <a:t>I don’t sweat like normal people and my temperature gauge was broken,</a:t>
            </a:r>
            <a:br>
              <a:rPr lang="en-US" sz="1700" i="1" dirty="0"/>
            </a:br>
            <a:r>
              <a:rPr lang="en-US" sz="1700" i="1" dirty="0"/>
              <a:t>so I get overheated and there wasn’t any air that day and I got stuck on</a:t>
            </a:r>
            <a:br>
              <a:rPr lang="en-US" sz="1700" i="1" dirty="0"/>
            </a:br>
            <a:r>
              <a:rPr lang="en-US" sz="1700" i="1" dirty="0"/>
              <a:t>a highway with marsh on either side. No trees, no breeze, nothing but</a:t>
            </a:r>
            <a:br>
              <a:rPr lang="en-US" sz="1700" i="1" dirty="0"/>
            </a:br>
            <a:r>
              <a:rPr lang="en-US" sz="1700" i="1" dirty="0"/>
              <a:t>the heat. If somebody that I knew from the fire department had not been</a:t>
            </a:r>
            <a:br>
              <a:rPr lang="en-US" sz="1700" i="1" dirty="0"/>
            </a:br>
            <a:r>
              <a:rPr lang="en-US" sz="1700" i="1" dirty="0"/>
              <a:t>volunteering to help out, I probably would have died that day from heat</a:t>
            </a:r>
            <a:br>
              <a:rPr lang="en-US" sz="1700" i="1" dirty="0"/>
            </a:br>
            <a:r>
              <a:rPr lang="en-US" sz="1700" i="1" dirty="0"/>
              <a:t>stroke. </a:t>
            </a:r>
            <a:br>
              <a:rPr lang="en-US" sz="1700" i="1" dirty="0"/>
            </a:br>
            <a:br>
              <a:rPr lang="en-US" sz="1700" i="1" dirty="0"/>
            </a:br>
            <a:r>
              <a:rPr lang="en-US" sz="1700" i="1" dirty="0"/>
              <a:t>I started feeling better and they iced me up and sent me back to my friends and family. </a:t>
            </a:r>
            <a:br>
              <a:rPr lang="en-US" sz="1700" i="1" dirty="0"/>
            </a:br>
            <a:r>
              <a:rPr lang="en-US" sz="1700" i="1" dirty="0"/>
              <a:t>So, I got sick then and terribly ill with the infection that I got because of the wheelchair </a:t>
            </a:r>
            <a:br>
              <a:rPr lang="en-US" sz="1700" i="1" dirty="0"/>
            </a:br>
            <a:r>
              <a:rPr lang="en-US" sz="1700" i="1" dirty="0"/>
              <a:t>and having to live with it I wound up with what’s called a void, where the bone rubs on </a:t>
            </a:r>
            <a:br>
              <a:rPr lang="en-US" sz="1700" i="1" dirty="0"/>
            </a:br>
            <a:r>
              <a:rPr lang="en-US" sz="1700" i="1" dirty="0"/>
              <a:t>the muscle tissue and the muscle tissue doesn’t spring back like normal people and it gets </a:t>
            </a:r>
            <a:br>
              <a:rPr lang="en-US" sz="1700" i="1" dirty="0"/>
            </a:br>
            <a:r>
              <a:rPr lang="en-US" sz="1700" i="1" dirty="0"/>
              <a:t>infected and then the infection tries to eat its way out of the body and you wind up with </a:t>
            </a:r>
            <a:br>
              <a:rPr lang="en-US" sz="1700" i="1" dirty="0"/>
            </a:br>
            <a:r>
              <a:rPr lang="en-US" sz="1700" i="1" dirty="0"/>
              <a:t>these huge wounds that take a lot longer than the average to heal up after surgery. I’m </a:t>
            </a:r>
            <a:br>
              <a:rPr lang="en-US" sz="1700" i="1" dirty="0"/>
            </a:br>
            <a:r>
              <a:rPr lang="en-US" sz="1700" i="1" dirty="0"/>
              <a:t>going to finally get my skin flap this March the 30th and I’ll get out of bed and be </a:t>
            </a:r>
            <a:br>
              <a:rPr lang="en-US" sz="1700" i="1" dirty="0"/>
            </a:br>
            <a:r>
              <a:rPr lang="en-US" sz="1700" i="1" dirty="0"/>
              <a:t>released, to go back and try to find a home probably in the middle of May.”</a:t>
            </a:r>
            <a:br>
              <a:rPr lang="en-US" sz="1500" i="1" dirty="0"/>
            </a:br>
            <a:br>
              <a:rPr lang="en-US" sz="1500" i="1" dirty="0"/>
            </a:br>
            <a:r>
              <a:rPr lang="en-US" sz="1500" i="1" dirty="0">
                <a:solidFill>
                  <a:schemeClr val="accent4">
                    <a:lumMod val="75000"/>
                  </a:schemeClr>
                </a:solidFill>
              </a:rPr>
              <a:t>(Fox et al., 2010)</a:t>
            </a:r>
          </a:p>
        </p:txBody>
      </p:sp>
    </p:spTree>
    <p:extLst>
      <p:ext uri="{BB962C8B-B14F-4D97-AF65-F5344CB8AC3E}">
        <p14:creationId xmlns:p14="http://schemas.microsoft.com/office/powerpoint/2010/main" val="1828454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2" y="1234032"/>
            <a:ext cx="3365022" cy="3085154"/>
          </a:xfrm>
        </p:spPr>
        <p:txBody>
          <a:bodyPr>
            <a:normAutofit/>
          </a:bodyPr>
          <a:lstStyle/>
          <a:p>
            <a:r>
              <a:rPr lang="en-US" dirty="0"/>
              <a:t>Conceptual Model of Social Determinants of Health</a:t>
            </a:r>
          </a:p>
        </p:txBody>
      </p:sp>
      <p:pic>
        <p:nvPicPr>
          <p:cNvPr id="4" name="Picture 3"/>
          <p:cNvPicPr>
            <a:picLocks noChangeAspect="1"/>
          </p:cNvPicPr>
          <p:nvPr/>
        </p:nvPicPr>
        <p:blipFill rotWithShape="1">
          <a:blip r:embed="rId2"/>
          <a:srcRect l="2916" r="2170"/>
          <a:stretch/>
        </p:blipFill>
        <p:spPr>
          <a:xfrm>
            <a:off x="4076223" y="219679"/>
            <a:ext cx="5334000" cy="5648325"/>
          </a:xfrm>
          <a:prstGeom prst="rect">
            <a:avLst/>
          </a:prstGeom>
        </p:spPr>
      </p:pic>
      <p:pic>
        <p:nvPicPr>
          <p:cNvPr id="5" name="Picture 4"/>
          <p:cNvPicPr>
            <a:picLocks noChangeAspect="1"/>
          </p:cNvPicPr>
          <p:nvPr/>
        </p:nvPicPr>
        <p:blipFill>
          <a:blip r:embed="rId3"/>
          <a:stretch>
            <a:fillRect/>
          </a:stretch>
        </p:blipFill>
        <p:spPr>
          <a:xfrm>
            <a:off x="2373083" y="5814332"/>
            <a:ext cx="5638800" cy="390525"/>
          </a:xfrm>
          <a:prstGeom prst="rect">
            <a:avLst/>
          </a:prstGeom>
        </p:spPr>
      </p:pic>
    </p:spTree>
    <p:extLst>
      <p:ext uri="{BB962C8B-B14F-4D97-AF65-F5344CB8AC3E}">
        <p14:creationId xmlns:p14="http://schemas.microsoft.com/office/powerpoint/2010/main" val="1318723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2B85AC1-DB45-084B-ADE9-6B5729DA1FDE}"/>
              </a:ext>
            </a:extLst>
          </p:cNvPr>
          <p:cNvSpPr txBox="1">
            <a:spLocks/>
          </p:cNvSpPr>
          <p:nvPr/>
        </p:nvSpPr>
        <p:spPr>
          <a:xfrm>
            <a:off x="636105" y="291492"/>
            <a:ext cx="9859618" cy="1119865"/>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73025"/>
            <a:r>
              <a:rPr lang="en-US" sz="3000" b="1" dirty="0"/>
              <a:t>Climate change compounds existing vulnerabilities and inequalities</a:t>
            </a:r>
            <a:endParaRPr lang="en-US" sz="3000" dirty="0"/>
          </a:p>
        </p:txBody>
      </p:sp>
      <p:pic>
        <p:nvPicPr>
          <p:cNvPr id="7" name="Content Placeholder 5" descr="Graphical user interface, text, application&#10;&#10;Description automatically generated">
            <a:extLst>
              <a:ext uri="{FF2B5EF4-FFF2-40B4-BE49-F238E27FC236}">
                <a16:creationId xmlns:a16="http://schemas.microsoft.com/office/drawing/2014/main" id="{9E156B5C-D228-954D-96A7-F715CA512E52}"/>
              </a:ext>
            </a:extLst>
          </p:cNvPr>
          <p:cNvPicPr>
            <a:picLocks noChangeAspect="1"/>
          </p:cNvPicPr>
          <p:nvPr/>
        </p:nvPicPr>
        <p:blipFill>
          <a:blip r:embed="rId3"/>
          <a:stretch>
            <a:fillRect/>
          </a:stretch>
        </p:blipFill>
        <p:spPr>
          <a:xfrm>
            <a:off x="3190414" y="1521389"/>
            <a:ext cx="4856306" cy="4531546"/>
          </a:xfrm>
          <a:prstGeom prst="rect">
            <a:avLst/>
          </a:prstGeom>
        </p:spPr>
      </p:pic>
    </p:spTree>
    <p:extLst>
      <p:ext uri="{BB962C8B-B14F-4D97-AF65-F5344CB8AC3E}">
        <p14:creationId xmlns:p14="http://schemas.microsoft.com/office/powerpoint/2010/main" val="2401421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CFA46-E796-E64D-B2D4-B4BB01E2D8BF}"/>
              </a:ext>
            </a:extLst>
          </p:cNvPr>
          <p:cNvSpPr>
            <a:spLocks noGrp="1"/>
          </p:cNvSpPr>
          <p:nvPr>
            <p:ph type="title"/>
          </p:nvPr>
        </p:nvSpPr>
        <p:spPr>
          <a:xfrm>
            <a:off x="2696028" y="5608894"/>
            <a:ext cx="6219371" cy="1320800"/>
          </a:xfrm>
        </p:spPr>
        <p:txBody>
          <a:bodyPr>
            <a:normAutofit/>
          </a:bodyPr>
          <a:lstStyle/>
          <a:p>
            <a:r>
              <a:rPr lang="en-US" sz="1500" dirty="0"/>
              <a:t>(Photo: Brendan </a:t>
            </a:r>
            <a:r>
              <a:rPr lang="en-US" sz="1500" dirty="0" err="1"/>
              <a:t>Smialowski</a:t>
            </a:r>
            <a:r>
              <a:rPr lang="en-US" sz="1500" dirty="0"/>
              <a:t>/AFP/Getty Images)</a:t>
            </a:r>
            <a:br>
              <a:rPr lang="en-US" sz="1500" dirty="0"/>
            </a:br>
            <a:r>
              <a:rPr lang="en-US" sz="1500" dirty="0"/>
              <a:t>(Perry, 2017)</a:t>
            </a:r>
          </a:p>
        </p:txBody>
      </p:sp>
      <p:pic>
        <p:nvPicPr>
          <p:cNvPr id="1026" name="Picture 2" descr="Brad Matheney offers help to a man in a wheelchair while Hurricane Harvey passes through Galveston, Texas, on August 26th, 2017.">
            <a:extLst>
              <a:ext uri="{FF2B5EF4-FFF2-40B4-BE49-F238E27FC236}">
                <a16:creationId xmlns:a16="http://schemas.microsoft.com/office/drawing/2014/main" id="{A864E41A-A4F7-7D47-9C3F-68339706813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96028" y="1484241"/>
            <a:ext cx="6219371" cy="412465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BD9AECCF-36F8-4842-B747-BD636B657B3F}"/>
              </a:ext>
            </a:extLst>
          </p:cNvPr>
          <p:cNvSpPr txBox="1">
            <a:spLocks/>
          </p:cNvSpPr>
          <p:nvPr/>
        </p:nvSpPr>
        <p:spPr>
          <a:xfrm>
            <a:off x="636105" y="291492"/>
            <a:ext cx="9859618" cy="1119865"/>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73025"/>
            <a:r>
              <a:rPr lang="en-US" sz="3000" b="1" dirty="0"/>
              <a:t>Climate change compounds existing vulnerabilities and inequalities</a:t>
            </a:r>
            <a:endParaRPr lang="en-US" sz="3000" dirty="0"/>
          </a:p>
        </p:txBody>
      </p:sp>
    </p:spTree>
    <p:extLst>
      <p:ext uri="{BB962C8B-B14F-4D97-AF65-F5344CB8AC3E}">
        <p14:creationId xmlns:p14="http://schemas.microsoft.com/office/powerpoint/2010/main" val="1877214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D9AECCF-36F8-4842-B747-BD636B657B3F}"/>
              </a:ext>
            </a:extLst>
          </p:cNvPr>
          <p:cNvSpPr txBox="1">
            <a:spLocks/>
          </p:cNvSpPr>
          <p:nvPr/>
        </p:nvSpPr>
        <p:spPr>
          <a:xfrm>
            <a:off x="636105" y="291492"/>
            <a:ext cx="9859618" cy="1119865"/>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73025"/>
            <a:r>
              <a:rPr lang="en-US" sz="3000" b="1" dirty="0"/>
              <a:t>Climate change compounds existing vulnerabilities and inequalities</a:t>
            </a:r>
            <a:endParaRPr lang="en-US" sz="3000" dirty="0"/>
          </a:p>
        </p:txBody>
      </p:sp>
      <p:pic>
        <p:nvPicPr>
          <p:cNvPr id="7" name="Picture 2">
            <a:extLst>
              <a:ext uri="{FF2B5EF4-FFF2-40B4-BE49-F238E27FC236}">
                <a16:creationId xmlns:a16="http://schemas.microsoft.com/office/drawing/2014/main" id="{2C877F5E-2EA8-964F-9DB6-69F4C55A11E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30962" y="1579447"/>
            <a:ext cx="3026905" cy="466895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BC0AD0D-4AB3-204E-968E-6A7ACB070624}"/>
              </a:ext>
            </a:extLst>
          </p:cNvPr>
          <p:cNvSpPr txBox="1"/>
          <p:nvPr/>
        </p:nvSpPr>
        <p:spPr>
          <a:xfrm>
            <a:off x="4419600" y="1775388"/>
            <a:ext cx="6901543" cy="4668952"/>
          </a:xfrm>
          <a:prstGeom prst="rect">
            <a:avLst/>
          </a:prstGeom>
          <a:noFill/>
        </p:spPr>
        <p:txBody>
          <a:bodyPr wrap="square" rtlCol="0">
            <a:spAutoFit/>
          </a:bodyPr>
          <a:lstStyle/>
          <a:p>
            <a:r>
              <a:rPr lang="en-US" dirty="0"/>
              <a:t>“The following narrative comes from the transcript of a statement by Marcie Roth given on June 15, 2010 before the US House of Representatives Subcommittee on Emergency Communications, Preparedness, and Response. In her statement, Ms. Roth recounted the experiences of </a:t>
            </a:r>
            <a:r>
              <a:rPr lang="en-US" dirty="0" err="1"/>
              <a:t>Benilda</a:t>
            </a:r>
            <a:r>
              <a:rPr lang="en-US" dirty="0"/>
              <a:t> </a:t>
            </a:r>
            <a:r>
              <a:rPr lang="en-US" dirty="0" err="1"/>
              <a:t>Caixeta</a:t>
            </a:r>
            <a:r>
              <a:rPr lang="en-US" dirty="0"/>
              <a:t> during the days following Hurricane Katrina. </a:t>
            </a:r>
            <a:r>
              <a:rPr lang="en-US" dirty="0" err="1"/>
              <a:t>Benilda</a:t>
            </a:r>
            <a:r>
              <a:rPr lang="en-US" dirty="0"/>
              <a:t> </a:t>
            </a:r>
            <a:r>
              <a:rPr lang="en-US" dirty="0" err="1"/>
              <a:t>Caixeta’s</a:t>
            </a:r>
            <a:r>
              <a:rPr lang="en-US" dirty="0"/>
              <a:t> story transfixed US Representatives and other government officials and, sadly, served as an appalling illustration of how the nation’s lack of disaster planning for the needs of people with disabilities brought about deadly consequences. Ms. Roth retold the story of </a:t>
            </a:r>
            <a:r>
              <a:rPr lang="en-US" dirty="0" err="1"/>
              <a:t>Benilda</a:t>
            </a:r>
            <a:r>
              <a:rPr lang="en-US" dirty="0"/>
              <a:t> </a:t>
            </a:r>
            <a:r>
              <a:rPr lang="en-US" dirty="0" err="1"/>
              <a:t>Caixeta</a:t>
            </a:r>
            <a:r>
              <a:rPr lang="en-US" dirty="0"/>
              <a:t> in public venues numerous times as an example of the importance of changing laws, policies, and practices used in the emergency management field in the US. </a:t>
            </a:r>
            <a:r>
              <a:rPr lang="en-US" dirty="0" err="1"/>
              <a:t>Benilda</a:t>
            </a:r>
            <a:r>
              <a:rPr lang="en-US" dirty="0"/>
              <a:t> </a:t>
            </a:r>
            <a:r>
              <a:rPr lang="en-US" dirty="0" err="1"/>
              <a:t>Caixeta’s</a:t>
            </a:r>
            <a:r>
              <a:rPr lang="en-US" dirty="0"/>
              <a:t> experiences also personally and professionally galvanized Ms. Roth to become a nationally recognized expert on the needs of people with disabilities in disaster.” (Roth, 2015)</a:t>
            </a:r>
          </a:p>
        </p:txBody>
      </p:sp>
      <p:sp>
        <p:nvSpPr>
          <p:cNvPr id="10" name="Title 1">
            <a:extLst>
              <a:ext uri="{FF2B5EF4-FFF2-40B4-BE49-F238E27FC236}">
                <a16:creationId xmlns:a16="http://schemas.microsoft.com/office/drawing/2014/main" id="{CA8588E4-084B-0141-AA1D-C7BC9912379A}"/>
              </a:ext>
            </a:extLst>
          </p:cNvPr>
          <p:cNvSpPr txBox="1">
            <a:spLocks/>
          </p:cNvSpPr>
          <p:nvPr/>
        </p:nvSpPr>
        <p:spPr>
          <a:xfrm>
            <a:off x="4987076" y="1156200"/>
            <a:ext cx="4679438" cy="72802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73025"/>
            <a:r>
              <a:rPr lang="en-US" sz="3000" b="1" i="1" dirty="0"/>
              <a:t>The Water is Rushing In</a:t>
            </a:r>
            <a:endParaRPr lang="en-US" sz="3000" i="1" dirty="0"/>
          </a:p>
        </p:txBody>
      </p:sp>
    </p:spTree>
    <p:extLst>
      <p:ext uri="{BB962C8B-B14F-4D97-AF65-F5344CB8AC3E}">
        <p14:creationId xmlns:p14="http://schemas.microsoft.com/office/powerpoint/2010/main" val="3685245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oup of people in a room&#10;&#10;Description automatically generated with medium confidence">
            <a:extLst>
              <a:ext uri="{FF2B5EF4-FFF2-40B4-BE49-F238E27FC236}">
                <a16:creationId xmlns:a16="http://schemas.microsoft.com/office/drawing/2014/main" id="{D369278B-529C-B043-BF40-038CCCB9A252}"/>
              </a:ext>
            </a:extLst>
          </p:cNvPr>
          <p:cNvPicPr>
            <a:picLocks noGrp="1" noChangeAspect="1"/>
          </p:cNvPicPr>
          <p:nvPr>
            <p:ph idx="1"/>
          </p:nvPr>
        </p:nvPicPr>
        <p:blipFill>
          <a:blip r:embed="rId3"/>
          <a:stretch>
            <a:fillRect/>
          </a:stretch>
        </p:blipFill>
        <p:spPr>
          <a:xfrm>
            <a:off x="3121752" y="216876"/>
            <a:ext cx="4615478" cy="5374310"/>
          </a:xfrm>
        </p:spPr>
      </p:pic>
      <p:sp>
        <p:nvSpPr>
          <p:cNvPr id="6" name="TextBox 5">
            <a:extLst>
              <a:ext uri="{FF2B5EF4-FFF2-40B4-BE49-F238E27FC236}">
                <a16:creationId xmlns:a16="http://schemas.microsoft.com/office/drawing/2014/main" id="{AFB090C9-C91F-4042-8237-239346911ADE}"/>
              </a:ext>
            </a:extLst>
          </p:cNvPr>
          <p:cNvSpPr txBox="1"/>
          <p:nvPr/>
        </p:nvSpPr>
        <p:spPr>
          <a:xfrm>
            <a:off x="3745867" y="5627044"/>
            <a:ext cx="4009292" cy="323165"/>
          </a:xfrm>
          <a:prstGeom prst="rect">
            <a:avLst/>
          </a:prstGeom>
          <a:noFill/>
        </p:spPr>
        <p:txBody>
          <a:bodyPr wrap="square" rtlCol="0">
            <a:spAutoFit/>
          </a:bodyPr>
          <a:lstStyle/>
          <a:p>
            <a:r>
              <a:rPr lang="en-US" sz="1500" dirty="0"/>
              <a:t>(New York Times, 2017)</a:t>
            </a:r>
          </a:p>
        </p:txBody>
      </p:sp>
    </p:spTree>
    <p:extLst>
      <p:ext uri="{BB962C8B-B14F-4D97-AF65-F5344CB8AC3E}">
        <p14:creationId xmlns:p14="http://schemas.microsoft.com/office/powerpoint/2010/main" val="2821453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D9AECCF-36F8-4842-B747-BD636B657B3F}"/>
              </a:ext>
            </a:extLst>
          </p:cNvPr>
          <p:cNvSpPr txBox="1">
            <a:spLocks/>
          </p:cNvSpPr>
          <p:nvPr/>
        </p:nvSpPr>
        <p:spPr>
          <a:xfrm>
            <a:off x="636105" y="291492"/>
            <a:ext cx="9859618" cy="1119865"/>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73025"/>
            <a:r>
              <a:rPr lang="en-US" sz="3000" b="1" dirty="0"/>
              <a:t>Climate change compounds existing vulnerabilities and inequalities</a:t>
            </a:r>
            <a:endParaRPr lang="en-US" sz="3000" dirty="0"/>
          </a:p>
        </p:txBody>
      </p:sp>
      <p:pic>
        <p:nvPicPr>
          <p:cNvPr id="9" name="Picture 8" descr="Graphical user interface, text, application&#10;&#10;Description automatically generated">
            <a:extLst>
              <a:ext uri="{FF2B5EF4-FFF2-40B4-BE49-F238E27FC236}">
                <a16:creationId xmlns:a16="http://schemas.microsoft.com/office/drawing/2014/main" id="{42DEC030-4D72-014E-BD57-30153C65297F}"/>
              </a:ext>
            </a:extLst>
          </p:cNvPr>
          <p:cNvPicPr>
            <a:picLocks noChangeAspect="1"/>
          </p:cNvPicPr>
          <p:nvPr/>
        </p:nvPicPr>
        <p:blipFill rotWithShape="1">
          <a:blip r:embed="rId3"/>
          <a:srcRect t="4220"/>
          <a:stretch/>
        </p:blipFill>
        <p:spPr>
          <a:xfrm>
            <a:off x="1264537" y="1262833"/>
            <a:ext cx="7878837" cy="4860174"/>
          </a:xfrm>
          <a:prstGeom prst="rect">
            <a:avLst/>
          </a:prstGeom>
        </p:spPr>
      </p:pic>
    </p:spTree>
    <p:extLst>
      <p:ext uri="{BB962C8B-B14F-4D97-AF65-F5344CB8AC3E}">
        <p14:creationId xmlns:p14="http://schemas.microsoft.com/office/powerpoint/2010/main" val="4123203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D9AECCF-36F8-4842-B747-BD636B657B3F}"/>
              </a:ext>
            </a:extLst>
          </p:cNvPr>
          <p:cNvSpPr txBox="1">
            <a:spLocks/>
          </p:cNvSpPr>
          <p:nvPr/>
        </p:nvSpPr>
        <p:spPr>
          <a:xfrm>
            <a:off x="636105" y="291492"/>
            <a:ext cx="9859618" cy="1119865"/>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73025"/>
            <a:r>
              <a:rPr lang="en-US" sz="3000" b="1" dirty="0"/>
              <a:t>Climate change compounds existing vulnerabilities and inequalities</a:t>
            </a:r>
            <a:endParaRPr lang="en-US" sz="3000" dirty="0"/>
          </a:p>
        </p:txBody>
      </p:sp>
      <p:sp>
        <p:nvSpPr>
          <p:cNvPr id="4" name="Content Placeholder 2">
            <a:extLst>
              <a:ext uri="{FF2B5EF4-FFF2-40B4-BE49-F238E27FC236}">
                <a16:creationId xmlns:a16="http://schemas.microsoft.com/office/drawing/2014/main" id="{9CD6399C-B838-BB44-A2DB-E775C94FD9FA}"/>
              </a:ext>
            </a:extLst>
          </p:cNvPr>
          <p:cNvSpPr>
            <a:spLocks noGrp="1"/>
          </p:cNvSpPr>
          <p:nvPr>
            <p:ph idx="1"/>
          </p:nvPr>
        </p:nvSpPr>
        <p:spPr>
          <a:xfrm>
            <a:off x="677334" y="1642533"/>
            <a:ext cx="8596668" cy="4398829"/>
          </a:xfrm>
        </p:spPr>
        <p:txBody>
          <a:bodyPr>
            <a:normAutofit/>
          </a:bodyPr>
          <a:lstStyle/>
          <a:p>
            <a:pPr marL="0" indent="0">
              <a:buNone/>
            </a:pPr>
            <a:r>
              <a:rPr lang="en-US" sz="3200" dirty="0">
                <a:solidFill>
                  <a:schemeClr val="accent1"/>
                </a:solidFill>
                <a:latin typeface="+mj-lt"/>
                <a:ea typeface="+mj-ea"/>
                <a:cs typeface="+mj-cs"/>
              </a:rPr>
              <a:t>People with disabilities comprise one of the most vulnerable groups to climate change:</a:t>
            </a:r>
          </a:p>
          <a:p>
            <a:r>
              <a:rPr lang="en-US" sz="3200" dirty="0">
                <a:solidFill>
                  <a:schemeClr val="accent1"/>
                </a:solidFill>
                <a:latin typeface="+mj-lt"/>
                <a:ea typeface="+mj-ea"/>
                <a:cs typeface="+mj-cs"/>
              </a:rPr>
              <a:t>Impaired capacity to adapt to changes in the environment</a:t>
            </a:r>
          </a:p>
          <a:p>
            <a:r>
              <a:rPr lang="en-US" sz="3200" dirty="0">
                <a:solidFill>
                  <a:schemeClr val="accent1"/>
                </a:solidFill>
                <a:latin typeface="+mj-lt"/>
                <a:ea typeface="+mj-ea"/>
                <a:cs typeface="+mj-cs"/>
              </a:rPr>
              <a:t>Exclusion from disaster planning and preparedness</a:t>
            </a:r>
          </a:p>
          <a:p>
            <a:pPr marL="0" indent="0">
              <a:buNone/>
            </a:pPr>
            <a:r>
              <a:rPr lang="en-US" sz="1500" dirty="0">
                <a:solidFill>
                  <a:schemeClr val="accent4">
                    <a:lumMod val="75000"/>
                  </a:schemeClr>
                </a:solidFill>
                <a:latin typeface="+mj-lt"/>
                <a:ea typeface="+mj-ea"/>
                <a:cs typeface="+mj-cs"/>
              </a:rPr>
              <a:t>      (</a:t>
            </a:r>
            <a:r>
              <a:rPr lang="en-US" sz="1500" dirty="0" err="1">
                <a:solidFill>
                  <a:schemeClr val="accent4">
                    <a:lumMod val="75000"/>
                  </a:schemeClr>
                </a:solidFill>
                <a:latin typeface="+mj-lt"/>
                <a:ea typeface="+mj-ea"/>
                <a:cs typeface="+mj-cs"/>
              </a:rPr>
              <a:t>Wolbring</a:t>
            </a:r>
            <a:r>
              <a:rPr lang="en-US" sz="1500" dirty="0">
                <a:solidFill>
                  <a:schemeClr val="accent4">
                    <a:lumMod val="75000"/>
                  </a:schemeClr>
                </a:solidFill>
                <a:latin typeface="+mj-lt"/>
                <a:ea typeface="+mj-ea"/>
                <a:cs typeface="+mj-cs"/>
              </a:rPr>
              <a:t>, 2009)</a:t>
            </a:r>
            <a:endParaRPr lang="en-US" sz="1500" dirty="0">
              <a:solidFill>
                <a:schemeClr val="accent4">
                  <a:lumMod val="75000"/>
                </a:schemeClr>
              </a:solidFill>
            </a:endParaRPr>
          </a:p>
        </p:txBody>
      </p:sp>
    </p:spTree>
    <p:extLst>
      <p:ext uri="{BB962C8B-B14F-4D97-AF65-F5344CB8AC3E}">
        <p14:creationId xmlns:p14="http://schemas.microsoft.com/office/powerpoint/2010/main" val="3552449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8F9F17F-0E06-44C7-9F5A-3844F4FFDF97}"/>
              </a:ext>
            </a:extLst>
          </p:cNvPr>
          <p:cNvSpPr/>
          <p:nvPr/>
        </p:nvSpPr>
        <p:spPr>
          <a:xfrm>
            <a:off x="1736867" y="398072"/>
            <a:ext cx="6002862" cy="826445"/>
          </a:xfrm>
          <a:prstGeom prst="rect">
            <a:avLst/>
          </a:prstGeom>
        </p:spPr>
        <p:txBody>
          <a:bodyPr wrap="none">
            <a:spAutoFit/>
          </a:bodyPr>
          <a:lstStyle/>
          <a:p>
            <a:pPr>
              <a:lnSpc>
                <a:spcPct val="107000"/>
              </a:lnSpc>
              <a:spcBef>
                <a:spcPct val="0"/>
              </a:spcBef>
            </a:pPr>
            <a:r>
              <a:rPr lang="en-US" sz="4800" dirty="0">
                <a:solidFill>
                  <a:schemeClr val="accent1"/>
                </a:solidFill>
                <a:latin typeface="+mj-lt"/>
                <a:ea typeface="+mj-ea"/>
                <a:cs typeface="+mj-cs"/>
              </a:rPr>
              <a:t>This session’s agenda</a:t>
            </a:r>
          </a:p>
        </p:txBody>
      </p:sp>
      <p:sp>
        <p:nvSpPr>
          <p:cNvPr id="7" name="Rectangle 6">
            <a:extLst>
              <a:ext uri="{FF2B5EF4-FFF2-40B4-BE49-F238E27FC236}">
                <a16:creationId xmlns:a16="http://schemas.microsoft.com/office/drawing/2014/main" id="{3C8C615E-11EC-433C-BF1A-F68A31C0BA9E}"/>
              </a:ext>
            </a:extLst>
          </p:cNvPr>
          <p:cNvSpPr/>
          <p:nvPr/>
        </p:nvSpPr>
        <p:spPr>
          <a:xfrm>
            <a:off x="1736866" y="1815380"/>
            <a:ext cx="7319451" cy="3872791"/>
          </a:xfrm>
          <a:prstGeom prst="rect">
            <a:avLst/>
          </a:prstGeom>
        </p:spPr>
        <p:txBody>
          <a:bodyPr wrap="square">
            <a:spAutoFit/>
          </a:bodyPr>
          <a:lstStyle/>
          <a:p>
            <a:pPr marL="342900" indent="-342900">
              <a:lnSpc>
                <a:spcPct val="107000"/>
              </a:lnSpc>
              <a:spcBef>
                <a:spcPts val="1000"/>
              </a:spcBef>
              <a:buClr>
                <a:schemeClr val="accent1"/>
              </a:buClr>
              <a:buSzPct val="80000"/>
              <a:buFont typeface="Arial" panose="020B0604020202020204" pitchFamily="34" charset="0"/>
              <a:buChar char="•"/>
            </a:pPr>
            <a:r>
              <a:rPr lang="en-US" sz="3200" dirty="0">
                <a:solidFill>
                  <a:schemeClr val="accent1"/>
                </a:solidFill>
                <a:latin typeface="+mj-lt"/>
                <a:ea typeface="+mj-ea"/>
                <a:cs typeface="+mj-cs"/>
              </a:rPr>
              <a:t>Explore concepts and current research that examine and explain:</a:t>
            </a:r>
          </a:p>
          <a:p>
            <a:pPr marL="800100" lvl="1" indent="-342900">
              <a:lnSpc>
                <a:spcPct val="107000"/>
              </a:lnSpc>
              <a:spcBef>
                <a:spcPts val="1000"/>
              </a:spcBef>
              <a:buClr>
                <a:schemeClr val="accent1"/>
              </a:buClr>
              <a:buSzPct val="80000"/>
              <a:buFont typeface="Arial" panose="020B0604020202020204" pitchFamily="34" charset="0"/>
              <a:buChar char="•"/>
            </a:pPr>
            <a:r>
              <a:rPr lang="en-US" sz="3200" dirty="0">
                <a:solidFill>
                  <a:schemeClr val="accent1"/>
                </a:solidFill>
                <a:latin typeface="+mj-lt"/>
                <a:ea typeface="+mj-ea"/>
                <a:cs typeface="+mj-cs"/>
              </a:rPr>
              <a:t>Mechanisms linking disability and climate change</a:t>
            </a:r>
          </a:p>
          <a:p>
            <a:pPr marL="800100" lvl="1" indent="-342900">
              <a:lnSpc>
                <a:spcPct val="107000"/>
              </a:lnSpc>
              <a:spcBef>
                <a:spcPts val="1000"/>
              </a:spcBef>
              <a:buClr>
                <a:schemeClr val="accent1"/>
              </a:buClr>
              <a:buSzPct val="80000"/>
              <a:buFont typeface="Arial" panose="020B0604020202020204" pitchFamily="34" charset="0"/>
              <a:buChar char="•"/>
            </a:pPr>
            <a:r>
              <a:rPr lang="en-US" sz="3200" dirty="0">
                <a:solidFill>
                  <a:schemeClr val="accent1"/>
                </a:solidFill>
                <a:latin typeface="+mj-lt"/>
                <a:ea typeface="+mj-ea"/>
                <a:cs typeface="+mj-cs"/>
              </a:rPr>
              <a:t>Possible interventions or solutions</a:t>
            </a:r>
            <a:br>
              <a:rPr lang="en-US" sz="2800" dirty="0">
                <a:solidFill>
                  <a:schemeClr val="tx1">
                    <a:lumMod val="75000"/>
                    <a:lumOff val="25000"/>
                  </a:schemeClr>
                </a:solidFill>
              </a:rPr>
            </a:br>
            <a:br>
              <a:rPr lang="en-US" sz="2800" dirty="0">
                <a:solidFill>
                  <a:schemeClr val="tx1">
                    <a:lumMod val="75000"/>
                    <a:lumOff val="25000"/>
                  </a:schemeClr>
                </a:solidFill>
              </a:rPr>
            </a:br>
            <a:endParaRPr lang="en-US" sz="2800" dirty="0">
              <a:solidFill>
                <a:schemeClr val="tx1">
                  <a:lumMod val="75000"/>
                  <a:lumOff val="25000"/>
                </a:schemeClr>
              </a:solidFill>
            </a:endParaRPr>
          </a:p>
        </p:txBody>
      </p:sp>
    </p:spTree>
    <p:extLst>
      <p:ext uri="{BB962C8B-B14F-4D97-AF65-F5344CB8AC3E}">
        <p14:creationId xmlns:p14="http://schemas.microsoft.com/office/powerpoint/2010/main" val="4289236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627" y="562668"/>
            <a:ext cx="10807192" cy="5819844"/>
          </a:xfrm>
        </p:spPr>
        <p:txBody>
          <a:bodyPr>
            <a:noAutofit/>
          </a:bodyPr>
          <a:lstStyle/>
          <a:p>
            <a:r>
              <a:rPr lang="en-US" sz="3200" dirty="0"/>
              <a:t>Resilience for individuals and communities </a:t>
            </a:r>
            <a:br>
              <a:rPr lang="en-US" sz="3200" dirty="0"/>
            </a:br>
            <a:r>
              <a:rPr lang="en-US" sz="3200" dirty="0"/>
              <a:t>in the face of climate change is critically </a:t>
            </a:r>
            <a:br>
              <a:rPr lang="en-US" sz="3200" dirty="0"/>
            </a:br>
            <a:r>
              <a:rPr lang="en-US" sz="3200" dirty="0"/>
              <a:t>shaped by:</a:t>
            </a:r>
            <a:br>
              <a:rPr lang="en-US" sz="3200" dirty="0"/>
            </a:br>
            <a:br>
              <a:rPr lang="en-US" sz="3200" dirty="0"/>
            </a:br>
            <a:r>
              <a:rPr lang="en-US" sz="3200" dirty="0"/>
              <a:t>1) Natural resources </a:t>
            </a:r>
            <a:br>
              <a:rPr lang="en-US" sz="3200" dirty="0"/>
            </a:br>
            <a:r>
              <a:rPr lang="en-US" sz="3200" dirty="0"/>
              <a:t>2) Human resources </a:t>
            </a:r>
            <a:br>
              <a:rPr lang="en-US" sz="3200" dirty="0"/>
            </a:br>
            <a:r>
              <a:rPr lang="en-US" sz="3200" dirty="0"/>
              <a:t>3) Social resources</a:t>
            </a:r>
            <a:br>
              <a:rPr lang="en-US" sz="3200" dirty="0"/>
            </a:br>
            <a:r>
              <a:rPr lang="en-US" sz="3200" dirty="0"/>
              <a:t>4) Physical resources</a:t>
            </a:r>
            <a:br>
              <a:rPr lang="en-US" sz="3200" dirty="0"/>
            </a:br>
            <a:r>
              <a:rPr lang="en-US" sz="3200" dirty="0"/>
              <a:t>5) Financial resources </a:t>
            </a:r>
            <a:br>
              <a:rPr lang="en-US" sz="3200" dirty="0"/>
            </a:br>
            <a:r>
              <a:rPr lang="en-US" sz="3200" dirty="0"/>
              <a:t>    </a:t>
            </a:r>
            <a:r>
              <a:rPr lang="en-US" sz="1500" dirty="0"/>
              <a:t>(Care International, 2009)</a:t>
            </a:r>
          </a:p>
        </p:txBody>
      </p:sp>
    </p:spTree>
    <p:extLst>
      <p:ext uri="{BB962C8B-B14F-4D97-AF65-F5344CB8AC3E}">
        <p14:creationId xmlns:p14="http://schemas.microsoft.com/office/powerpoint/2010/main" val="1463910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30663-86EA-CF47-9021-45E9B7D3B62C}"/>
              </a:ext>
            </a:extLst>
          </p:cNvPr>
          <p:cNvSpPr>
            <a:spLocks noGrp="1"/>
          </p:cNvSpPr>
          <p:nvPr>
            <p:ph type="title"/>
          </p:nvPr>
        </p:nvSpPr>
        <p:spPr/>
        <p:txBody>
          <a:bodyPr>
            <a:normAutofit fontScale="90000"/>
          </a:bodyPr>
          <a:lstStyle/>
          <a:p>
            <a:r>
              <a:rPr lang="en-US" dirty="0"/>
              <a:t>… and many people with disabilities rely, every day, on numerous complex systems:</a:t>
            </a:r>
          </a:p>
        </p:txBody>
      </p:sp>
      <p:sp>
        <p:nvSpPr>
          <p:cNvPr id="3" name="Content Placeholder 2">
            <a:extLst>
              <a:ext uri="{FF2B5EF4-FFF2-40B4-BE49-F238E27FC236}">
                <a16:creationId xmlns:a16="http://schemas.microsoft.com/office/drawing/2014/main" id="{1E5604F6-DAA8-814B-9628-9AD313C80F02}"/>
              </a:ext>
            </a:extLst>
          </p:cNvPr>
          <p:cNvSpPr>
            <a:spLocks noGrp="1"/>
          </p:cNvSpPr>
          <p:nvPr>
            <p:ph idx="1"/>
          </p:nvPr>
        </p:nvSpPr>
        <p:spPr>
          <a:xfrm>
            <a:off x="677334" y="1693327"/>
            <a:ext cx="8596668" cy="4686695"/>
          </a:xfrm>
        </p:spPr>
        <p:txBody>
          <a:bodyPr>
            <a:normAutofit/>
          </a:bodyPr>
          <a:lstStyle/>
          <a:p>
            <a:pPr marL="0" indent="0">
              <a:buNone/>
            </a:pPr>
            <a:endParaRPr lang="en-US" sz="3000" dirty="0"/>
          </a:p>
          <a:p>
            <a:pPr>
              <a:buFont typeface="+mj-lt"/>
              <a:buAutoNum type="arabicParenR"/>
            </a:pPr>
            <a:r>
              <a:rPr lang="en-US" sz="3000" dirty="0">
                <a:solidFill>
                  <a:schemeClr val="accent1"/>
                </a:solidFill>
                <a:latin typeface="+mj-lt"/>
                <a:ea typeface="+mj-ea"/>
                <a:cs typeface="+mj-cs"/>
              </a:rPr>
              <a:t>Health maintenance (medicine, electricity, medical care)</a:t>
            </a:r>
          </a:p>
          <a:p>
            <a:pPr>
              <a:buFont typeface="+mj-lt"/>
              <a:buAutoNum type="arabicParenR"/>
            </a:pPr>
            <a:r>
              <a:rPr lang="en-US" sz="3000" dirty="0">
                <a:solidFill>
                  <a:schemeClr val="accent1"/>
                </a:solidFill>
                <a:latin typeface="+mj-lt"/>
                <a:ea typeface="+mj-ea"/>
                <a:cs typeface="+mj-cs"/>
              </a:rPr>
              <a:t>Ability to move in and through physical areas</a:t>
            </a:r>
          </a:p>
          <a:p>
            <a:pPr>
              <a:buFont typeface="+mj-lt"/>
              <a:buAutoNum type="arabicParenR"/>
            </a:pPr>
            <a:r>
              <a:rPr lang="en-US" sz="3000" dirty="0">
                <a:solidFill>
                  <a:schemeClr val="accent1"/>
                </a:solidFill>
                <a:latin typeface="+mj-lt"/>
                <a:ea typeface="+mj-ea"/>
                <a:cs typeface="+mj-cs"/>
              </a:rPr>
              <a:t>Effective communication access</a:t>
            </a:r>
          </a:p>
          <a:p>
            <a:pPr>
              <a:buFont typeface="+mj-lt"/>
              <a:buAutoNum type="arabicParenR"/>
            </a:pPr>
            <a:r>
              <a:rPr lang="en-US" sz="3000" dirty="0">
                <a:solidFill>
                  <a:schemeClr val="accent1"/>
                </a:solidFill>
                <a:latin typeface="+mj-lt"/>
                <a:ea typeface="+mj-ea"/>
                <a:cs typeface="+mj-cs"/>
              </a:rPr>
              <a:t>“Program access"</a:t>
            </a:r>
          </a:p>
        </p:txBody>
      </p:sp>
    </p:spTree>
    <p:extLst>
      <p:ext uri="{BB962C8B-B14F-4D97-AF65-F5344CB8AC3E}">
        <p14:creationId xmlns:p14="http://schemas.microsoft.com/office/powerpoint/2010/main" val="1411726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D877AC-130D-2446-A953-4E9A49FA9753}"/>
              </a:ext>
            </a:extLst>
          </p:cNvPr>
          <p:cNvPicPr>
            <a:picLocks noChangeAspect="1"/>
          </p:cNvPicPr>
          <p:nvPr/>
        </p:nvPicPr>
        <p:blipFill>
          <a:blip r:embed="rId3"/>
          <a:stretch>
            <a:fillRect/>
          </a:stretch>
        </p:blipFill>
        <p:spPr>
          <a:xfrm>
            <a:off x="187568" y="1499264"/>
            <a:ext cx="6541477" cy="5358735"/>
          </a:xfrm>
          <a:prstGeom prst="rect">
            <a:avLst/>
          </a:prstGeom>
        </p:spPr>
      </p:pic>
      <p:sp>
        <p:nvSpPr>
          <p:cNvPr id="7" name="Title 1">
            <a:extLst>
              <a:ext uri="{FF2B5EF4-FFF2-40B4-BE49-F238E27FC236}">
                <a16:creationId xmlns:a16="http://schemas.microsoft.com/office/drawing/2014/main" id="{588DCF35-AAE0-2348-B67C-6CD92FB657D4}"/>
              </a:ext>
            </a:extLst>
          </p:cNvPr>
          <p:cNvSpPr>
            <a:spLocks noGrp="1"/>
          </p:cNvSpPr>
          <p:nvPr>
            <p:ph type="title"/>
          </p:nvPr>
        </p:nvSpPr>
        <p:spPr>
          <a:xfrm>
            <a:off x="551728" y="101600"/>
            <a:ext cx="10807192" cy="1492738"/>
          </a:xfrm>
        </p:spPr>
        <p:txBody>
          <a:bodyPr>
            <a:noAutofit/>
          </a:bodyPr>
          <a:lstStyle/>
          <a:p>
            <a:r>
              <a:rPr lang="en-US" sz="3200" dirty="0"/>
              <a:t>… but societal structures tend to position </a:t>
            </a:r>
            <a:br>
              <a:rPr lang="en-US" sz="3200" dirty="0"/>
            </a:br>
            <a:r>
              <a:rPr lang="en-US" sz="3200" dirty="0"/>
              <a:t>people with disabilities, at baseline, as </a:t>
            </a:r>
            <a:br>
              <a:rPr lang="en-US" sz="3200" dirty="0"/>
            </a:br>
            <a:r>
              <a:rPr lang="en-US" sz="3200" dirty="0"/>
              <a:t>resource-deprived.</a:t>
            </a:r>
            <a:endParaRPr lang="en-US" sz="1500" dirty="0"/>
          </a:p>
        </p:txBody>
      </p:sp>
      <p:pic>
        <p:nvPicPr>
          <p:cNvPr id="8" name="Picture 7" descr="Graphical user interface, text, application, email&#10;&#10;Description automatically generated">
            <a:extLst>
              <a:ext uri="{FF2B5EF4-FFF2-40B4-BE49-F238E27FC236}">
                <a16:creationId xmlns:a16="http://schemas.microsoft.com/office/drawing/2014/main" id="{3E185236-33EE-0843-BB75-FEFB36CBF2FE}"/>
              </a:ext>
            </a:extLst>
          </p:cNvPr>
          <p:cNvPicPr>
            <a:picLocks noChangeAspect="1"/>
          </p:cNvPicPr>
          <p:nvPr/>
        </p:nvPicPr>
        <p:blipFill rotWithShape="1">
          <a:blip r:embed="rId4"/>
          <a:srcRect l="5025" t="14759" r="4319" b="18771"/>
          <a:stretch/>
        </p:blipFill>
        <p:spPr>
          <a:xfrm>
            <a:off x="1045028" y="2679369"/>
            <a:ext cx="9486900" cy="4178632"/>
          </a:xfrm>
          <a:prstGeom prst="rect">
            <a:avLst/>
          </a:prstGeom>
        </p:spPr>
      </p:pic>
      <p:pic>
        <p:nvPicPr>
          <p:cNvPr id="10" name="Picture 9">
            <a:extLst>
              <a:ext uri="{FF2B5EF4-FFF2-40B4-BE49-F238E27FC236}">
                <a16:creationId xmlns:a16="http://schemas.microsoft.com/office/drawing/2014/main" id="{C123105C-3ADB-BC4D-A70A-DE3D16BCF080}"/>
              </a:ext>
            </a:extLst>
          </p:cNvPr>
          <p:cNvPicPr>
            <a:picLocks noChangeAspect="1"/>
          </p:cNvPicPr>
          <p:nvPr/>
        </p:nvPicPr>
        <p:blipFill rotWithShape="1">
          <a:blip r:embed="rId5"/>
          <a:srcRect t="4182" b="61052"/>
          <a:stretch/>
        </p:blipFill>
        <p:spPr>
          <a:xfrm>
            <a:off x="3656638" y="4963877"/>
            <a:ext cx="6883400" cy="1894121"/>
          </a:xfrm>
          <a:prstGeom prst="rect">
            <a:avLst/>
          </a:prstGeom>
        </p:spPr>
      </p:pic>
    </p:spTree>
    <p:extLst>
      <p:ext uri="{BB962C8B-B14F-4D97-AF65-F5344CB8AC3E}">
        <p14:creationId xmlns:p14="http://schemas.microsoft.com/office/powerpoint/2010/main" val="779197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7014" y="1946676"/>
            <a:ext cx="7652053" cy="3184123"/>
          </a:xfrm>
        </p:spPr>
        <p:txBody>
          <a:bodyPr>
            <a:noAutofit/>
          </a:bodyPr>
          <a:lstStyle/>
          <a:p>
            <a:r>
              <a:rPr lang="en-US" sz="3000" i="1" dirty="0"/>
              <a:t>“Working for climate justice requires challenging the root causes of vulnerability, rather than treating disabled people as the inevitable casualties of climate change. It also means interrogating the realities that keep some of us farther from the storm.” </a:t>
            </a:r>
            <a:r>
              <a:rPr lang="en-US" sz="1500" dirty="0">
                <a:solidFill>
                  <a:schemeClr val="accent4">
                    <a:lumMod val="75000"/>
                  </a:schemeClr>
                </a:solidFill>
              </a:rPr>
              <a:t>(Watts </a:t>
            </a:r>
            <a:r>
              <a:rPr lang="en-US" sz="1500" dirty="0" err="1">
                <a:solidFill>
                  <a:schemeClr val="accent4">
                    <a:lumMod val="75000"/>
                  </a:schemeClr>
                </a:solidFill>
              </a:rPr>
              <a:t>Belser</a:t>
            </a:r>
            <a:r>
              <a:rPr lang="en-US" sz="1500" dirty="0">
                <a:solidFill>
                  <a:schemeClr val="accent4">
                    <a:lumMod val="75000"/>
                  </a:schemeClr>
                </a:solidFill>
              </a:rPr>
              <a:t>, 2019)</a:t>
            </a:r>
          </a:p>
        </p:txBody>
      </p:sp>
      <p:sp>
        <p:nvSpPr>
          <p:cNvPr id="4" name="Title 1">
            <a:extLst>
              <a:ext uri="{FF2B5EF4-FFF2-40B4-BE49-F238E27FC236}">
                <a16:creationId xmlns:a16="http://schemas.microsoft.com/office/drawing/2014/main" id="{F554A12A-3824-344A-97C5-9986D53BFD20}"/>
              </a:ext>
            </a:extLst>
          </p:cNvPr>
          <p:cNvSpPr txBox="1">
            <a:spLocks/>
          </p:cNvSpPr>
          <p:nvPr/>
        </p:nvSpPr>
        <p:spPr>
          <a:xfrm>
            <a:off x="841829" y="531535"/>
            <a:ext cx="9159488" cy="791079"/>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73025"/>
            <a:r>
              <a:rPr lang="en-US" sz="3200" b="1" dirty="0"/>
              <a:t>Key Solutions:</a:t>
            </a:r>
            <a:endParaRPr lang="en-US" sz="3200" dirty="0"/>
          </a:p>
        </p:txBody>
      </p:sp>
    </p:spTree>
    <p:extLst>
      <p:ext uri="{BB962C8B-B14F-4D97-AF65-F5344CB8AC3E}">
        <p14:creationId xmlns:p14="http://schemas.microsoft.com/office/powerpoint/2010/main" val="2732423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e starting point is the left-hand side of the model, and what WHO calls the ‘fundamental causes’. These are: global economic forces; the macro socio-political environment; political priorities and decisions; societal values to equity and fairness; unequal distribution of income, power and wealth; and poverty, marginalisation and discrimination. &#10;Moving along the model we can see that these fundamental causes in turn influence the distribution of ‘wider environmental influences’. These are: Economic and work, Physical, Learning, Services, Social and cultural.&#10;Moving to the next box we can see that these influences shape people's ‘individual experience’ of the following: Economic and work, Physical, Learning, Services, Social and interpersonal.&#10;This results in the effects we see in the last box of the model: inequalities in wellbeing, healthy life expectancy, morbidity and mortal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830" y="1270000"/>
            <a:ext cx="11458575" cy="46577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58982" y="5927725"/>
            <a:ext cx="6123709" cy="369332"/>
          </a:xfrm>
          <a:prstGeom prst="rect">
            <a:avLst/>
          </a:prstGeom>
          <a:noFill/>
        </p:spPr>
        <p:txBody>
          <a:bodyPr wrap="square" rtlCol="0">
            <a:spAutoFit/>
          </a:bodyPr>
          <a:lstStyle/>
          <a:p>
            <a:r>
              <a:rPr lang="en-US" dirty="0"/>
              <a:t>From National Health Service, Scotland</a:t>
            </a:r>
          </a:p>
        </p:txBody>
      </p:sp>
      <p:sp>
        <p:nvSpPr>
          <p:cNvPr id="7" name="Title 1">
            <a:extLst>
              <a:ext uri="{FF2B5EF4-FFF2-40B4-BE49-F238E27FC236}">
                <a16:creationId xmlns:a16="http://schemas.microsoft.com/office/drawing/2014/main" id="{B5F803DC-FD4F-A447-A156-7CB83B514198}"/>
              </a:ext>
            </a:extLst>
          </p:cNvPr>
          <p:cNvSpPr txBox="1">
            <a:spLocks/>
          </p:cNvSpPr>
          <p:nvPr/>
        </p:nvSpPr>
        <p:spPr>
          <a:xfrm>
            <a:off x="841829" y="531535"/>
            <a:ext cx="9159488" cy="791079"/>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73025"/>
            <a:r>
              <a:rPr lang="en-US" sz="3200" b="1" dirty="0"/>
              <a:t>Key Solutions:</a:t>
            </a:r>
            <a:endParaRPr lang="en-US" sz="3200" dirty="0"/>
          </a:p>
        </p:txBody>
      </p:sp>
    </p:spTree>
    <p:extLst>
      <p:ext uri="{BB962C8B-B14F-4D97-AF65-F5344CB8AC3E}">
        <p14:creationId xmlns:p14="http://schemas.microsoft.com/office/powerpoint/2010/main" val="2541164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e starting point is the left-hand side of the model, and what WHO calls the ‘fundamental causes’. These are: global economic forces; the macro socio-political environment; political priorities and decisions; societal values to equity and fairness; unequal distribution of income, power and wealth; and poverty, marginalisation and discrimination. &#10;Moving along the model we can see that these fundamental causes in turn influence the distribution of ‘wider environmental influences’. These are: Economic and work, Physical, Learning, Services, Social and cultural.&#10;Moving to the next box we can see that these influences shape people's ‘individual experience’ of the following: Economic and work, Physical, Learning, Services, Social and interpersonal.&#10;This results in the effects we see in the last box of the model: inequalities in wellbeing, healthy life expectancy, morbidity and mortal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830" y="1270000"/>
            <a:ext cx="11458575" cy="4657725"/>
          </a:xfrm>
          <a:prstGeom prst="rect">
            <a:avLst/>
          </a:prstGeom>
          <a:noFill/>
          <a:extLst>
            <a:ext uri="{909E8E84-426E-40DD-AFC4-6F175D3DCCD1}">
              <a14:hiddenFill xmlns:a14="http://schemas.microsoft.com/office/drawing/2010/main">
                <a:solidFill>
                  <a:srgbClr val="FFFFFF"/>
                </a:solidFill>
              </a14:hiddenFill>
            </a:ext>
          </a:extLst>
        </p:spPr>
      </p:pic>
      <p:sp>
        <p:nvSpPr>
          <p:cNvPr id="3" name="Oval Callout 2"/>
          <p:cNvSpPr/>
          <p:nvPr/>
        </p:nvSpPr>
        <p:spPr>
          <a:xfrm>
            <a:off x="7991245" y="120073"/>
            <a:ext cx="3789159" cy="1427018"/>
          </a:xfrm>
          <a:prstGeom prst="wedgeEllipseCallout">
            <a:avLst>
              <a:gd name="adj1" fmla="val -32431"/>
              <a:gd name="adj2" fmla="val 819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*Most current social determinants of health </a:t>
            </a:r>
            <a:r>
              <a:rPr lang="en-US" i="1" dirty="0"/>
              <a:t>and </a:t>
            </a:r>
            <a:r>
              <a:rPr lang="en-US" dirty="0"/>
              <a:t>climate justice efforts focus here</a:t>
            </a:r>
          </a:p>
        </p:txBody>
      </p:sp>
      <p:sp>
        <p:nvSpPr>
          <p:cNvPr id="5" name="TextBox 4"/>
          <p:cNvSpPr txBox="1"/>
          <p:nvPr/>
        </p:nvSpPr>
        <p:spPr>
          <a:xfrm>
            <a:off x="858982" y="5927725"/>
            <a:ext cx="6123709" cy="369332"/>
          </a:xfrm>
          <a:prstGeom prst="rect">
            <a:avLst/>
          </a:prstGeom>
          <a:noFill/>
        </p:spPr>
        <p:txBody>
          <a:bodyPr wrap="square" rtlCol="0">
            <a:spAutoFit/>
          </a:bodyPr>
          <a:lstStyle/>
          <a:p>
            <a:r>
              <a:rPr lang="en-US" dirty="0"/>
              <a:t>From National Health Service, Scotland</a:t>
            </a:r>
          </a:p>
        </p:txBody>
      </p:sp>
      <p:sp>
        <p:nvSpPr>
          <p:cNvPr id="8" name="Title 1">
            <a:extLst>
              <a:ext uri="{FF2B5EF4-FFF2-40B4-BE49-F238E27FC236}">
                <a16:creationId xmlns:a16="http://schemas.microsoft.com/office/drawing/2014/main" id="{77ECA098-F256-B941-A7AD-26BAA477E762}"/>
              </a:ext>
            </a:extLst>
          </p:cNvPr>
          <p:cNvSpPr txBox="1">
            <a:spLocks/>
          </p:cNvSpPr>
          <p:nvPr/>
        </p:nvSpPr>
        <p:spPr>
          <a:xfrm>
            <a:off x="841829" y="531535"/>
            <a:ext cx="9159488" cy="791079"/>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73025"/>
            <a:r>
              <a:rPr lang="en-US" sz="3200" b="1" dirty="0"/>
              <a:t>Key Solutions:</a:t>
            </a:r>
            <a:endParaRPr lang="en-US" sz="3200" dirty="0"/>
          </a:p>
        </p:txBody>
      </p:sp>
    </p:spTree>
    <p:extLst>
      <p:ext uri="{BB962C8B-B14F-4D97-AF65-F5344CB8AC3E}">
        <p14:creationId xmlns:p14="http://schemas.microsoft.com/office/powerpoint/2010/main" val="4257984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382" y="1227005"/>
            <a:ext cx="9159488" cy="5222781"/>
          </a:xfrm>
        </p:spPr>
        <p:txBody>
          <a:bodyPr>
            <a:noAutofit/>
          </a:bodyPr>
          <a:lstStyle/>
          <a:p>
            <a:pPr marL="73025"/>
            <a:r>
              <a:rPr lang="en-US" sz="3000" dirty="0"/>
              <a:t>- Sendai Framework for Disaster Risk Reduction </a:t>
            </a:r>
            <a:br>
              <a:rPr lang="en-US" sz="3000" dirty="0"/>
            </a:br>
            <a:r>
              <a:rPr lang="en-US" sz="3000" dirty="0"/>
              <a:t>  (2015–2030)</a:t>
            </a:r>
            <a:br>
              <a:rPr lang="en-US" sz="3000" dirty="0"/>
            </a:br>
            <a:br>
              <a:rPr lang="en-US" sz="1200" dirty="0"/>
            </a:br>
            <a:r>
              <a:rPr lang="en-US" sz="3000" dirty="0"/>
              <a:t>- </a:t>
            </a:r>
            <a:r>
              <a:rPr lang="en-US" sz="3000" i="1" dirty="0"/>
              <a:t>Inclusive disaster response and climate change </a:t>
            </a:r>
            <a:br>
              <a:rPr lang="en-US" sz="3000" i="1" dirty="0"/>
            </a:br>
            <a:r>
              <a:rPr lang="en-US" sz="3000" i="1" dirty="0"/>
              <a:t>  solutions benefit everyone, not just persons with </a:t>
            </a:r>
            <a:br>
              <a:rPr lang="en-US" sz="3000" i="1" dirty="0"/>
            </a:br>
            <a:r>
              <a:rPr lang="en-US" sz="3000" i="1" dirty="0"/>
              <a:t>  disabilities</a:t>
            </a:r>
            <a:br>
              <a:rPr lang="en-US" sz="3000" dirty="0"/>
            </a:br>
            <a:br>
              <a:rPr lang="en-US" sz="1200" dirty="0"/>
            </a:br>
            <a:r>
              <a:rPr lang="en-US" sz="3000" dirty="0"/>
              <a:t>- Include people with disabilities in drafting climate </a:t>
            </a:r>
            <a:br>
              <a:rPr lang="en-US" sz="3000" dirty="0"/>
            </a:br>
            <a:r>
              <a:rPr lang="en-US" sz="3000" dirty="0"/>
              <a:t>  change solutions; standards/indicators to ensure </a:t>
            </a:r>
            <a:br>
              <a:rPr lang="en-US" sz="3000" dirty="0"/>
            </a:br>
            <a:r>
              <a:rPr lang="en-US" sz="3000" dirty="0"/>
              <a:t>  inclusion </a:t>
            </a:r>
            <a:br>
              <a:rPr lang="en-US" sz="3000" dirty="0"/>
            </a:br>
            <a:br>
              <a:rPr lang="en-US" sz="1200" dirty="0"/>
            </a:br>
            <a:r>
              <a:rPr lang="en-US" sz="3000" dirty="0"/>
              <a:t>- Apply accessibility standards to construction and </a:t>
            </a:r>
            <a:br>
              <a:rPr lang="en-US" sz="3000" dirty="0"/>
            </a:br>
            <a:r>
              <a:rPr lang="en-US" sz="3000" dirty="0"/>
              <a:t>  repair of infrastructure (“Build Back Better”)</a:t>
            </a:r>
          </a:p>
        </p:txBody>
      </p:sp>
      <p:sp>
        <p:nvSpPr>
          <p:cNvPr id="4" name="Title 1">
            <a:extLst>
              <a:ext uri="{FF2B5EF4-FFF2-40B4-BE49-F238E27FC236}">
                <a16:creationId xmlns:a16="http://schemas.microsoft.com/office/drawing/2014/main" id="{F554A12A-3824-344A-97C5-9986D53BFD20}"/>
              </a:ext>
            </a:extLst>
          </p:cNvPr>
          <p:cNvSpPr txBox="1">
            <a:spLocks/>
          </p:cNvSpPr>
          <p:nvPr/>
        </p:nvSpPr>
        <p:spPr>
          <a:xfrm>
            <a:off x="841829" y="531535"/>
            <a:ext cx="9159488" cy="791079"/>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73025"/>
            <a:r>
              <a:rPr lang="en-US" sz="3200" b="1" dirty="0"/>
              <a:t>Key Solutions:</a:t>
            </a:r>
            <a:endParaRPr lang="en-US" sz="3200" dirty="0"/>
          </a:p>
        </p:txBody>
      </p:sp>
    </p:spTree>
    <p:extLst>
      <p:ext uri="{BB962C8B-B14F-4D97-AF65-F5344CB8AC3E}">
        <p14:creationId xmlns:p14="http://schemas.microsoft.com/office/powerpoint/2010/main" val="23952071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450" y="1557211"/>
            <a:ext cx="9159488" cy="4402718"/>
          </a:xfrm>
        </p:spPr>
        <p:txBody>
          <a:bodyPr>
            <a:noAutofit/>
          </a:bodyPr>
          <a:lstStyle/>
          <a:p>
            <a:r>
              <a:rPr lang="en-US" sz="3000" dirty="0"/>
              <a:t>1) Climate change drives up prevalence of disability through both injury and disease  </a:t>
            </a:r>
            <a:br>
              <a:rPr lang="en-US" sz="1200" dirty="0"/>
            </a:br>
            <a:br>
              <a:rPr lang="en-US" sz="2000" dirty="0"/>
            </a:br>
            <a:r>
              <a:rPr lang="en-US" sz="3000" dirty="0"/>
              <a:t>2) Climate change also exacerbates existing disabilities and health and resource inequalities  through structural ableism and privilege </a:t>
            </a:r>
            <a:br>
              <a:rPr lang="en-US" sz="3000" dirty="0"/>
            </a:br>
            <a:br>
              <a:rPr lang="en-US" sz="2000" dirty="0"/>
            </a:br>
            <a:r>
              <a:rPr lang="en-US" sz="3000" dirty="0"/>
              <a:t>3) Inclusive disaster response benefits everyone; persons with disabilities must be key stakeholders in disaster preparedness and response planning</a:t>
            </a:r>
            <a:br>
              <a:rPr lang="en-US" sz="3000" dirty="0"/>
            </a:br>
            <a:endParaRPr lang="en-US" sz="3000" dirty="0"/>
          </a:p>
        </p:txBody>
      </p:sp>
      <p:sp>
        <p:nvSpPr>
          <p:cNvPr id="4" name="Title 1">
            <a:extLst>
              <a:ext uri="{FF2B5EF4-FFF2-40B4-BE49-F238E27FC236}">
                <a16:creationId xmlns:a16="http://schemas.microsoft.com/office/drawing/2014/main" id="{F554A12A-3824-344A-97C5-9986D53BFD20}"/>
              </a:ext>
            </a:extLst>
          </p:cNvPr>
          <p:cNvSpPr txBox="1">
            <a:spLocks/>
          </p:cNvSpPr>
          <p:nvPr/>
        </p:nvSpPr>
        <p:spPr>
          <a:xfrm>
            <a:off x="841829" y="531535"/>
            <a:ext cx="9159488" cy="791079"/>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73025"/>
            <a:r>
              <a:rPr lang="en-US" sz="3200" b="1" dirty="0"/>
              <a:t>Key Takeaways:</a:t>
            </a:r>
            <a:endParaRPr lang="en-US" sz="3200" dirty="0"/>
          </a:p>
        </p:txBody>
      </p:sp>
    </p:spTree>
    <p:extLst>
      <p:ext uri="{BB962C8B-B14F-4D97-AF65-F5344CB8AC3E}">
        <p14:creationId xmlns:p14="http://schemas.microsoft.com/office/powerpoint/2010/main" val="2498802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4694" y="1701799"/>
            <a:ext cx="8596668" cy="3454401"/>
          </a:xfrm>
        </p:spPr>
        <p:txBody>
          <a:bodyPr>
            <a:normAutofit/>
          </a:bodyPr>
          <a:lstStyle/>
          <a:p>
            <a:pPr algn="ctr"/>
            <a:r>
              <a:rPr lang="en-US" dirty="0"/>
              <a:t>Thank you!</a:t>
            </a:r>
            <a:br>
              <a:rPr lang="en-US" dirty="0"/>
            </a:br>
            <a:br>
              <a:rPr lang="en-US" dirty="0"/>
            </a:br>
            <a:r>
              <a:rPr lang="en-US" dirty="0"/>
              <a:t>Questions?</a:t>
            </a:r>
            <a:br>
              <a:rPr lang="en-US" dirty="0"/>
            </a:br>
            <a:br>
              <a:rPr lang="en-US" dirty="0"/>
            </a:br>
            <a:r>
              <a:rPr lang="en-US" dirty="0"/>
              <a:t>kab185@case.edu</a:t>
            </a:r>
          </a:p>
        </p:txBody>
      </p:sp>
    </p:spTree>
    <p:extLst>
      <p:ext uri="{BB962C8B-B14F-4D97-AF65-F5344CB8AC3E}">
        <p14:creationId xmlns:p14="http://schemas.microsoft.com/office/powerpoint/2010/main" val="2205770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400" y="1440493"/>
            <a:ext cx="8596668" cy="3519814"/>
          </a:xfrm>
        </p:spPr>
        <p:txBody>
          <a:bodyPr>
            <a:normAutofit fontScale="90000"/>
          </a:bodyPr>
          <a:lstStyle/>
          <a:p>
            <a:r>
              <a:rPr lang="en-US" dirty="0"/>
              <a:t>“…any condition of the body or mind (impairment) that makes it more difficult for the person with the condition to do certain activities (activity limitation) and interact with the world around them (participation restrictions).”</a:t>
            </a:r>
            <a:br>
              <a:rPr lang="en-US" dirty="0"/>
            </a:br>
            <a:r>
              <a:rPr lang="en-US" dirty="0"/>
              <a:t>	</a:t>
            </a:r>
            <a:r>
              <a:rPr lang="en-US" sz="1700" dirty="0"/>
              <a:t>Centers for Disease Control, 2020</a:t>
            </a:r>
          </a:p>
        </p:txBody>
      </p:sp>
    </p:spTree>
    <p:extLst>
      <p:ext uri="{BB962C8B-B14F-4D97-AF65-F5344CB8AC3E}">
        <p14:creationId xmlns:p14="http://schemas.microsoft.com/office/powerpoint/2010/main" val="3507094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400" y="1440493"/>
            <a:ext cx="8596668" cy="3519814"/>
          </a:xfrm>
        </p:spPr>
        <p:txBody>
          <a:bodyPr>
            <a:normAutofit fontScale="90000"/>
          </a:bodyPr>
          <a:lstStyle/>
          <a:p>
            <a:r>
              <a:rPr lang="en-US" dirty="0"/>
              <a:t>“… results from the interaction</a:t>
            </a:r>
            <a:br>
              <a:rPr lang="en-US" dirty="0"/>
            </a:br>
            <a:r>
              <a:rPr lang="en-US" dirty="0"/>
              <a:t>between persons with impairments and attitudinal barriers, such as stereotypes, stigma and prejudices, and environmental barriers. That hinders their full and effective participation in society on an equal basis with others.”</a:t>
            </a:r>
            <a:br>
              <a:rPr lang="en-US" dirty="0"/>
            </a:br>
            <a:r>
              <a:rPr lang="en-US" dirty="0"/>
              <a:t>	</a:t>
            </a:r>
            <a:r>
              <a:rPr lang="en-US" sz="1700" dirty="0"/>
              <a:t>Office of the United Nations High Commissioner for Human Rights, 2020</a:t>
            </a:r>
          </a:p>
        </p:txBody>
      </p:sp>
    </p:spTree>
    <p:extLst>
      <p:ext uri="{BB962C8B-B14F-4D97-AF65-F5344CB8AC3E}">
        <p14:creationId xmlns:p14="http://schemas.microsoft.com/office/powerpoint/2010/main" val="1672747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D7A33-509E-DC4F-B975-5C4FAABB4ABD}"/>
              </a:ext>
            </a:extLst>
          </p:cNvPr>
          <p:cNvSpPr>
            <a:spLocks noGrp="1"/>
          </p:cNvSpPr>
          <p:nvPr>
            <p:ph type="title"/>
          </p:nvPr>
        </p:nvSpPr>
        <p:spPr/>
        <p:txBody>
          <a:bodyPr/>
          <a:lstStyle/>
          <a:p>
            <a:r>
              <a:rPr lang="en-US" dirty="0"/>
              <a:t>Human Rights Model of Disability</a:t>
            </a:r>
          </a:p>
        </p:txBody>
      </p:sp>
      <p:pic>
        <p:nvPicPr>
          <p:cNvPr id="5" name="Content Placeholder 4" descr="A picture containing text, green, sign, screenshot&#10;&#10;Description automatically generated">
            <a:extLst>
              <a:ext uri="{FF2B5EF4-FFF2-40B4-BE49-F238E27FC236}">
                <a16:creationId xmlns:a16="http://schemas.microsoft.com/office/drawing/2014/main" id="{2E23CBF0-E58D-9742-B4CB-504B0DD8503B}"/>
              </a:ext>
            </a:extLst>
          </p:cNvPr>
          <p:cNvPicPr>
            <a:picLocks noGrp="1" noChangeAspect="1"/>
          </p:cNvPicPr>
          <p:nvPr>
            <p:ph idx="1"/>
          </p:nvPr>
        </p:nvPicPr>
        <p:blipFill>
          <a:blip r:embed="rId3"/>
          <a:stretch>
            <a:fillRect/>
          </a:stretch>
        </p:blipFill>
        <p:spPr>
          <a:xfrm>
            <a:off x="1388534" y="1645520"/>
            <a:ext cx="3147995" cy="4602880"/>
          </a:xfrm>
        </p:spPr>
      </p:pic>
      <p:pic>
        <p:nvPicPr>
          <p:cNvPr id="3074" name="Picture 2">
            <a:extLst>
              <a:ext uri="{FF2B5EF4-FFF2-40B4-BE49-F238E27FC236}">
                <a16:creationId xmlns:a16="http://schemas.microsoft.com/office/drawing/2014/main" id="{73DFF166-BF4A-1648-BE6B-300AA8A712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6444" y="1645519"/>
            <a:ext cx="4101637" cy="460714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346E62C-AAC3-AB47-A151-2BD4F47E0CB2}"/>
              </a:ext>
            </a:extLst>
          </p:cNvPr>
          <p:cNvSpPr txBox="1"/>
          <p:nvPr/>
        </p:nvSpPr>
        <p:spPr>
          <a:xfrm>
            <a:off x="7169839" y="5971401"/>
            <a:ext cx="3147995" cy="553998"/>
          </a:xfrm>
          <a:prstGeom prst="rect">
            <a:avLst/>
          </a:prstGeom>
          <a:noFill/>
        </p:spPr>
        <p:txBody>
          <a:bodyPr wrap="square" rtlCol="0">
            <a:spAutoFit/>
          </a:bodyPr>
          <a:lstStyle/>
          <a:p>
            <a:r>
              <a:rPr lang="en-US" sz="1500" dirty="0">
                <a:solidFill>
                  <a:schemeClr val="bg1">
                    <a:lumMod val="50000"/>
                  </a:schemeClr>
                </a:solidFill>
              </a:rPr>
              <a:t>(National Conference for Community and Justice, 2019)</a:t>
            </a:r>
          </a:p>
        </p:txBody>
      </p:sp>
    </p:spTree>
    <p:extLst>
      <p:ext uri="{BB962C8B-B14F-4D97-AF65-F5344CB8AC3E}">
        <p14:creationId xmlns:p14="http://schemas.microsoft.com/office/powerpoint/2010/main" val="874645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400" y="1440493"/>
            <a:ext cx="8596668" cy="3519814"/>
          </a:xfrm>
        </p:spPr>
        <p:txBody>
          <a:bodyPr>
            <a:normAutofit/>
          </a:bodyPr>
          <a:lstStyle/>
          <a:p>
            <a:r>
              <a:rPr lang="en-US" dirty="0"/>
              <a:t>Climate change, and its associated disasters and emergencies, is one of the </a:t>
            </a:r>
            <a:r>
              <a:rPr lang="en-US" i="1" dirty="0"/>
              <a:t>most profound environmental barriers </a:t>
            </a:r>
            <a:r>
              <a:rPr lang="en-US" dirty="0"/>
              <a:t>now faced by persons with disabilities.</a:t>
            </a:r>
            <a:br>
              <a:rPr lang="en-US" dirty="0"/>
            </a:br>
            <a:r>
              <a:rPr lang="en-US" sz="1500" dirty="0">
                <a:solidFill>
                  <a:schemeClr val="bg1">
                    <a:lumMod val="50000"/>
                  </a:schemeClr>
                </a:solidFill>
              </a:rPr>
              <a:t>	(Office of the United Nations High Commissioner for Human Rights, 2020)</a:t>
            </a:r>
          </a:p>
        </p:txBody>
      </p:sp>
    </p:spTree>
    <p:extLst>
      <p:ext uri="{BB962C8B-B14F-4D97-AF65-F5344CB8AC3E}">
        <p14:creationId xmlns:p14="http://schemas.microsoft.com/office/powerpoint/2010/main" val="1351985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939" y="1605567"/>
            <a:ext cx="9159488" cy="4377700"/>
          </a:xfrm>
        </p:spPr>
        <p:txBody>
          <a:bodyPr>
            <a:noAutofit/>
          </a:bodyPr>
          <a:lstStyle/>
          <a:p>
            <a:pPr marL="73025"/>
            <a:r>
              <a:rPr lang="en-US" sz="3200" dirty="0"/>
              <a:t>1) Climate change brings more natural disasters, thus increasing the prevalence of disabling injuries or diseases;</a:t>
            </a:r>
            <a:br>
              <a:rPr lang="en-US" sz="3200" dirty="0"/>
            </a:br>
            <a:br>
              <a:rPr lang="en-US" sz="3200" dirty="0"/>
            </a:br>
            <a:r>
              <a:rPr lang="en-US" sz="3200" dirty="0"/>
              <a:t>2) Climate change compounds the vulnerability of people with disabilities and the existing health and resource inequalities they face.</a:t>
            </a:r>
            <a:br>
              <a:rPr lang="en-US" sz="3200" dirty="0"/>
            </a:br>
            <a:r>
              <a:rPr lang="en-US" sz="1500" dirty="0"/>
              <a:t>(Office of the United Nations High Commissioner for Human Rights, 2020)</a:t>
            </a:r>
            <a:br>
              <a:rPr lang="en-US" sz="3200" dirty="0"/>
            </a:br>
            <a:br>
              <a:rPr lang="en-US" sz="3200" dirty="0"/>
            </a:br>
            <a:br>
              <a:rPr lang="en-US" sz="3200" dirty="0"/>
            </a:br>
            <a:endParaRPr lang="en-US" sz="3200" dirty="0"/>
          </a:p>
        </p:txBody>
      </p:sp>
      <p:sp>
        <p:nvSpPr>
          <p:cNvPr id="3" name="Title 1">
            <a:extLst>
              <a:ext uri="{FF2B5EF4-FFF2-40B4-BE49-F238E27FC236}">
                <a16:creationId xmlns:a16="http://schemas.microsoft.com/office/drawing/2014/main" id="{40602FD4-CD92-7A41-8739-A329513C47D2}"/>
              </a:ext>
            </a:extLst>
          </p:cNvPr>
          <p:cNvSpPr txBox="1">
            <a:spLocks/>
          </p:cNvSpPr>
          <p:nvPr/>
        </p:nvSpPr>
        <p:spPr>
          <a:xfrm>
            <a:off x="1516256" y="4076810"/>
            <a:ext cx="8097301" cy="190645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30225" indent="-457200">
              <a:buFont typeface="Arial" panose="020B0604020202020204" pitchFamily="34" charset="0"/>
              <a:buChar char="•"/>
            </a:pPr>
            <a:endParaRPr lang="en-US" sz="1700" dirty="0"/>
          </a:p>
        </p:txBody>
      </p:sp>
      <p:sp>
        <p:nvSpPr>
          <p:cNvPr id="4" name="Title 1">
            <a:extLst>
              <a:ext uri="{FF2B5EF4-FFF2-40B4-BE49-F238E27FC236}">
                <a16:creationId xmlns:a16="http://schemas.microsoft.com/office/drawing/2014/main" id="{5191DF89-158B-E249-BEEA-BC442E677E28}"/>
              </a:ext>
            </a:extLst>
          </p:cNvPr>
          <p:cNvSpPr txBox="1">
            <a:spLocks/>
          </p:cNvSpPr>
          <p:nvPr/>
        </p:nvSpPr>
        <p:spPr>
          <a:xfrm>
            <a:off x="1025939" y="510154"/>
            <a:ext cx="6408531" cy="72915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73025"/>
            <a:r>
              <a:rPr lang="en-US" sz="4800" b="1" dirty="0"/>
              <a:t>Core mechanisms:</a:t>
            </a:r>
            <a:endParaRPr lang="en-US" sz="4800" dirty="0"/>
          </a:p>
        </p:txBody>
      </p:sp>
    </p:spTree>
    <p:extLst>
      <p:ext uri="{BB962C8B-B14F-4D97-AF65-F5344CB8AC3E}">
        <p14:creationId xmlns:p14="http://schemas.microsoft.com/office/powerpoint/2010/main" val="640112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2B85AC1-DB45-084B-ADE9-6B5729DA1FDE}"/>
              </a:ext>
            </a:extLst>
          </p:cNvPr>
          <p:cNvSpPr txBox="1">
            <a:spLocks/>
          </p:cNvSpPr>
          <p:nvPr/>
        </p:nvSpPr>
        <p:spPr>
          <a:xfrm>
            <a:off x="636105" y="291492"/>
            <a:ext cx="9859618" cy="72915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73025"/>
            <a:r>
              <a:rPr lang="en-US" sz="3200" b="1" dirty="0"/>
              <a:t>Climate change predicts higher prevalence of disabling conditions</a:t>
            </a:r>
            <a:endParaRPr lang="en-US" sz="3200" dirty="0"/>
          </a:p>
        </p:txBody>
      </p:sp>
      <p:sp>
        <p:nvSpPr>
          <p:cNvPr id="11" name="Title 1">
            <a:extLst>
              <a:ext uri="{FF2B5EF4-FFF2-40B4-BE49-F238E27FC236}">
                <a16:creationId xmlns:a16="http://schemas.microsoft.com/office/drawing/2014/main" id="{4891D3D1-DC29-4C44-B90C-D8894B6C5ABB}"/>
              </a:ext>
            </a:extLst>
          </p:cNvPr>
          <p:cNvSpPr>
            <a:spLocks noGrp="1"/>
          </p:cNvSpPr>
          <p:nvPr>
            <p:ph type="title"/>
          </p:nvPr>
        </p:nvSpPr>
        <p:spPr>
          <a:xfrm>
            <a:off x="827155" y="1711085"/>
            <a:ext cx="9330635" cy="1905483"/>
          </a:xfrm>
        </p:spPr>
        <p:txBody>
          <a:bodyPr>
            <a:noAutofit/>
          </a:bodyPr>
          <a:lstStyle/>
          <a:p>
            <a:r>
              <a:rPr lang="en-US" sz="3000" dirty="0"/>
              <a:t>-  Greater heat waves, fires;</a:t>
            </a:r>
            <a:br>
              <a:rPr lang="en-US" sz="3000" dirty="0"/>
            </a:br>
            <a:r>
              <a:rPr lang="en-US" sz="3000" dirty="0"/>
              <a:t>-  Impaired food production </a:t>
            </a:r>
            <a:r>
              <a:rPr lang="en-US" sz="3000" dirty="0">
                <a:sym typeface="Wingdings" pitchFamily="2" charset="2"/>
              </a:rPr>
              <a:t></a:t>
            </a:r>
            <a:r>
              <a:rPr lang="en-US" sz="3000" dirty="0"/>
              <a:t> under-nutrition;</a:t>
            </a:r>
            <a:br>
              <a:rPr lang="en-US" sz="3000" dirty="0"/>
            </a:br>
            <a:r>
              <a:rPr lang="en-US" sz="3000" dirty="0"/>
              <a:t>-  Food- and water-borne diseases</a:t>
            </a:r>
            <a:br>
              <a:rPr lang="en-US" sz="3200" dirty="0"/>
            </a:br>
            <a:r>
              <a:rPr lang="en-US" sz="3200" dirty="0"/>
              <a:t>   </a:t>
            </a:r>
            <a:r>
              <a:rPr lang="en-US" sz="1500" dirty="0">
                <a:solidFill>
                  <a:schemeClr val="bg1">
                    <a:lumMod val="50000"/>
                  </a:schemeClr>
                </a:solidFill>
              </a:rPr>
              <a:t>(U.N. Environment Program, Climate Change and Human Rights, 2015)</a:t>
            </a:r>
            <a:br>
              <a:rPr lang="en-US" dirty="0"/>
            </a:br>
            <a:endParaRPr lang="en-US" sz="3200" dirty="0"/>
          </a:p>
        </p:txBody>
      </p:sp>
      <p:sp>
        <p:nvSpPr>
          <p:cNvPr id="4" name="Title 1">
            <a:extLst>
              <a:ext uri="{FF2B5EF4-FFF2-40B4-BE49-F238E27FC236}">
                <a16:creationId xmlns:a16="http://schemas.microsoft.com/office/drawing/2014/main" id="{79006811-4CCF-0D46-8A7A-262527B0AA59}"/>
              </a:ext>
            </a:extLst>
          </p:cNvPr>
          <p:cNvSpPr txBox="1">
            <a:spLocks/>
          </p:cNvSpPr>
          <p:nvPr/>
        </p:nvSpPr>
        <p:spPr>
          <a:xfrm>
            <a:off x="827154" y="4104994"/>
            <a:ext cx="9330635" cy="190548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buFontTx/>
              <a:buChar char="-"/>
            </a:pPr>
            <a:r>
              <a:rPr lang="en-US" sz="3000" dirty="0"/>
              <a:t>World Health organization estimates 250,000 deaths between 2030 and 2050 from malaria, malnutrition, dengue, heat stress, and diarrhea  </a:t>
            </a:r>
            <a:r>
              <a:rPr lang="en-US" sz="1500" dirty="0">
                <a:solidFill>
                  <a:schemeClr val="bg1">
                    <a:lumMod val="50000"/>
                  </a:schemeClr>
                </a:solidFill>
              </a:rPr>
              <a:t>(Simon Hales et al., 2014)</a:t>
            </a:r>
            <a:br>
              <a:rPr lang="en-US" sz="3000" dirty="0"/>
            </a:br>
            <a:endParaRPr lang="en-US" sz="3000" dirty="0"/>
          </a:p>
        </p:txBody>
      </p:sp>
    </p:spTree>
    <p:extLst>
      <p:ext uri="{BB962C8B-B14F-4D97-AF65-F5344CB8AC3E}">
        <p14:creationId xmlns:p14="http://schemas.microsoft.com/office/powerpoint/2010/main" val="2051172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B885ED8-BC3D-CC4B-9460-0204AC0EB528}"/>
              </a:ext>
            </a:extLst>
          </p:cNvPr>
          <p:cNvSpPr txBox="1">
            <a:spLocks/>
          </p:cNvSpPr>
          <p:nvPr/>
        </p:nvSpPr>
        <p:spPr>
          <a:xfrm>
            <a:off x="6453842" y="1393669"/>
            <a:ext cx="3648101" cy="5011075"/>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buFont typeface="Arial" panose="020B0604020202020204" pitchFamily="34" charset="0"/>
              <a:buChar char="•"/>
            </a:pPr>
            <a:r>
              <a:rPr lang="en-US" sz="2800" b="1" dirty="0"/>
              <a:t>1 in 10 children experience neurological impairment </a:t>
            </a:r>
            <a:r>
              <a:rPr lang="en-US" sz="2400" b="1" i="1" dirty="0"/>
              <a:t>(epilepsy, behavior changes, learning disabilities, motor/coordination/speech problems) </a:t>
            </a:r>
            <a:r>
              <a:rPr lang="en-US" sz="2800" b="1" dirty="0"/>
              <a:t>after cerebral malaria</a:t>
            </a:r>
          </a:p>
        </p:txBody>
      </p:sp>
      <p:pic>
        <p:nvPicPr>
          <p:cNvPr id="4098" name="Picture 2">
            <a:extLst>
              <a:ext uri="{FF2B5EF4-FFF2-40B4-BE49-F238E27FC236}">
                <a16:creationId xmlns:a16="http://schemas.microsoft.com/office/drawing/2014/main" id="{7CA30C21-5262-7A4D-B634-26EFEEC7D7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021" y="1390753"/>
            <a:ext cx="5991906" cy="4643888"/>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a:extLst>
              <a:ext uri="{FF2B5EF4-FFF2-40B4-BE49-F238E27FC236}">
                <a16:creationId xmlns:a16="http://schemas.microsoft.com/office/drawing/2014/main" id="{0360925B-C1C9-8345-9460-325C84C17DAC}"/>
              </a:ext>
            </a:extLst>
          </p:cNvPr>
          <p:cNvSpPr txBox="1">
            <a:spLocks/>
          </p:cNvSpPr>
          <p:nvPr/>
        </p:nvSpPr>
        <p:spPr>
          <a:xfrm>
            <a:off x="4402577" y="5708276"/>
            <a:ext cx="3386846" cy="33735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500" dirty="0">
                <a:solidFill>
                  <a:schemeClr val="bg1">
                    <a:lumMod val="50000"/>
                  </a:schemeClr>
                </a:solidFill>
              </a:rPr>
              <a:t>(</a:t>
            </a:r>
            <a:r>
              <a:rPr lang="en-US" sz="1500" dirty="0" err="1">
                <a:solidFill>
                  <a:schemeClr val="bg1">
                    <a:lumMod val="50000"/>
                  </a:schemeClr>
                </a:solidFill>
              </a:rPr>
              <a:t>Riggle</a:t>
            </a:r>
            <a:r>
              <a:rPr lang="en-US" sz="1500" dirty="0">
                <a:solidFill>
                  <a:schemeClr val="bg1">
                    <a:lumMod val="50000"/>
                  </a:schemeClr>
                </a:solidFill>
              </a:rPr>
              <a:t> et al., 2010)</a:t>
            </a:r>
          </a:p>
        </p:txBody>
      </p:sp>
      <p:sp>
        <p:nvSpPr>
          <p:cNvPr id="6" name="Title 1">
            <a:extLst>
              <a:ext uri="{FF2B5EF4-FFF2-40B4-BE49-F238E27FC236}">
                <a16:creationId xmlns:a16="http://schemas.microsoft.com/office/drawing/2014/main" id="{6AEB0AE9-40AD-0D45-91E1-652329DA5CC8}"/>
              </a:ext>
            </a:extLst>
          </p:cNvPr>
          <p:cNvSpPr txBox="1">
            <a:spLocks/>
          </p:cNvSpPr>
          <p:nvPr/>
        </p:nvSpPr>
        <p:spPr>
          <a:xfrm>
            <a:off x="636105" y="291492"/>
            <a:ext cx="9859618" cy="72915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73025"/>
            <a:r>
              <a:rPr lang="en-US" sz="3200" b="1" dirty="0"/>
              <a:t>Climate change predicts higher prevalence of disabling conditions</a:t>
            </a:r>
            <a:endParaRPr lang="en-US" sz="3200" dirty="0"/>
          </a:p>
        </p:txBody>
      </p:sp>
    </p:spTree>
    <p:extLst>
      <p:ext uri="{BB962C8B-B14F-4D97-AF65-F5344CB8AC3E}">
        <p14:creationId xmlns:p14="http://schemas.microsoft.com/office/powerpoint/2010/main" val="2565521936"/>
      </p:ext>
    </p:extLst>
  </p:cSld>
  <p:clrMapOvr>
    <a:masterClrMapping/>
  </p:clrMapOvr>
</p:sld>
</file>

<file path=ppt/theme/theme1.xml><?xml version="1.0" encoding="utf-8"?>
<a:theme xmlns:a="http://schemas.openxmlformats.org/drawingml/2006/main" name="Fac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12345</TotalTime>
  <Words>1583</Words>
  <Application>Microsoft Office PowerPoint</Application>
  <PresentationFormat>Widescreen</PresentationFormat>
  <Paragraphs>87</Paragraphs>
  <Slides>28</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Trebuchet MS</vt:lpstr>
      <vt:lpstr>Wingdings 3</vt:lpstr>
      <vt:lpstr>Facet</vt:lpstr>
      <vt:lpstr>Climate Change and the Well-Being of People with Disabilities  February 17, 2021 </vt:lpstr>
      <vt:lpstr>PowerPoint Presentation</vt:lpstr>
      <vt:lpstr>“…any condition of the body or mind (impairment) that makes it more difficult for the person with the condition to do certain activities (activity limitation) and interact with the world around them (participation restrictions).”  Centers for Disease Control, 2020</vt:lpstr>
      <vt:lpstr>“… results from the interaction between persons with impairments and attitudinal barriers, such as stereotypes, stigma and prejudices, and environmental barriers. That hinders their full and effective participation in society on an equal basis with others.”  Office of the United Nations High Commissioner for Human Rights, 2020</vt:lpstr>
      <vt:lpstr>Human Rights Model of Disability</vt:lpstr>
      <vt:lpstr>Climate change, and its associated disasters and emergencies, is one of the most profound environmental barriers now faced by persons with disabilities.  (Office of the United Nations High Commissioner for Human Rights, 2020)</vt:lpstr>
      <vt:lpstr>1) Climate change brings more natural disasters, thus increasing the prevalence of disabling injuries or diseases;  2) Climate change compounds the vulnerability of people with disabilities and the existing health and resource inequalities they face. (Office of the United Nations High Commissioner for Human Rights, 2020)   </vt:lpstr>
      <vt:lpstr>-  Greater heat waves, fires; -  Impaired food production  under-nutrition; -  Food- and water-borne diseases    (U.N. Environment Program, Climate Change and Human Rights, 2015) </vt:lpstr>
      <vt:lpstr>PowerPoint Presentation</vt:lpstr>
      <vt:lpstr>PowerPoint Presentation</vt:lpstr>
      <vt:lpstr>PowerPoint Presentation</vt:lpstr>
      <vt:lpstr>“I turned around and by that time I was out of water. As a quadriplegic, I don’t sweat like normal people and my temperature gauge was broken, so I get overheated and there wasn’t any air that day and I got stuck on a highway with marsh on either side. No trees, no breeze, nothing but the heat. If somebody that I knew from the fire department had not been volunteering to help out, I probably would have died that day from heat stroke.   I started feeling better and they iced me up and sent me back to my friends and family.  So, I got sick then and terribly ill with the infection that I got because of the wheelchair  and having to live with it I wound up with what’s called a void, where the bone rubs on  the muscle tissue and the muscle tissue doesn’t spring back like normal people and it gets  infected and then the infection tries to eat its way out of the body and you wind up with  these huge wounds that take a lot longer than the average to heal up after surgery. I’m  going to finally get my skin flap this March the 30th and I’ll get out of bed and be  released, to go back and try to find a home probably in the middle of May.”  (Fox et al., 2010)</vt:lpstr>
      <vt:lpstr>Conceptual Model of Social Determinants of Health</vt:lpstr>
      <vt:lpstr>PowerPoint Presentation</vt:lpstr>
      <vt:lpstr>(Photo: Brendan Smialowski/AFP/Getty Images) (Perry, 2017)</vt:lpstr>
      <vt:lpstr>PowerPoint Presentation</vt:lpstr>
      <vt:lpstr>PowerPoint Presentation</vt:lpstr>
      <vt:lpstr>PowerPoint Presentation</vt:lpstr>
      <vt:lpstr>PowerPoint Presentation</vt:lpstr>
      <vt:lpstr>Resilience for individuals and communities  in the face of climate change is critically  shaped by:  1) Natural resources  2) Human resources  3) Social resources 4) Physical resources 5) Financial resources      (Care International, 2009)</vt:lpstr>
      <vt:lpstr>… and many people with disabilities rely, every day, on numerous complex systems:</vt:lpstr>
      <vt:lpstr>… but societal structures tend to position  people with disabilities, at baseline, as  resource-deprived.</vt:lpstr>
      <vt:lpstr>“Working for climate justice requires challenging the root causes of vulnerability, rather than treating disabled people as the inevitable casualties of climate change. It also means interrogating the realities that keep some of us farther from the storm.” (Watts Belser, 2019)</vt:lpstr>
      <vt:lpstr>PowerPoint Presentation</vt:lpstr>
      <vt:lpstr>PowerPoint Presentation</vt:lpstr>
      <vt:lpstr>- Sendai Framework for Disaster Risk Reduction    (2015–2030)  - Inclusive disaster response and climate change    solutions benefit everyone, not just persons with    disabilities  - Include people with disabilities in drafting climate    change solutions; standards/indicators to ensure    inclusion   - Apply accessibility standards to construction and    repair of infrastructure (“Build Back Better”)</vt:lpstr>
      <vt:lpstr>1) Climate change drives up prevalence of disability through both injury and disease    2) Climate change also exacerbates existing disabilities and health and resource inequalities  through structural ableism and privilege   3) Inclusive disaster response benefits everyone; persons with disabilities must be key stakeholders in disaster preparedness and response planning </vt:lpstr>
      <vt:lpstr>Thank you!  Questions?  kab185@case.edu</vt:lpstr>
    </vt:vector>
  </TitlesOfParts>
  <Company>The MetroHealth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Bode Adebambo Health Disparities</dc:title>
  <dc:creator>badebambo</dc:creator>
  <cp:lastModifiedBy>Elodie Nonguierma</cp:lastModifiedBy>
  <cp:revision>311</cp:revision>
  <dcterms:created xsi:type="dcterms:W3CDTF">2017-08-29T17:35:35Z</dcterms:created>
  <dcterms:modified xsi:type="dcterms:W3CDTF">2021-02-16T16:59:25Z</dcterms:modified>
</cp:coreProperties>
</file>