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7" r:id="rId2"/>
    <p:sldId id="259" r:id="rId3"/>
    <p:sldId id="258" r:id="rId4"/>
    <p:sldId id="260" r:id="rId5"/>
    <p:sldId id="295" r:id="rId6"/>
    <p:sldId id="264" r:id="rId7"/>
    <p:sldId id="261" r:id="rId8"/>
    <p:sldId id="266" r:id="rId9"/>
    <p:sldId id="276" r:id="rId10"/>
    <p:sldId id="267" r:id="rId11"/>
    <p:sldId id="268" r:id="rId12"/>
    <p:sldId id="269" r:id="rId13"/>
    <p:sldId id="270" r:id="rId14"/>
    <p:sldId id="275" r:id="rId15"/>
    <p:sldId id="272" r:id="rId16"/>
    <p:sldId id="274" r:id="rId17"/>
    <p:sldId id="277" r:id="rId18"/>
    <p:sldId id="278" r:id="rId19"/>
    <p:sldId id="279" r:id="rId20"/>
    <p:sldId id="280" r:id="rId21"/>
    <p:sldId id="283" r:id="rId22"/>
    <p:sldId id="262" r:id="rId23"/>
    <p:sldId id="281" r:id="rId24"/>
    <p:sldId id="284" r:id="rId25"/>
    <p:sldId id="282" r:id="rId26"/>
    <p:sldId id="285" r:id="rId27"/>
    <p:sldId id="287" r:id="rId28"/>
    <p:sldId id="289" r:id="rId29"/>
    <p:sldId id="288" r:id="rId30"/>
    <p:sldId id="263" r:id="rId31"/>
    <p:sldId id="286" r:id="rId32"/>
    <p:sldId id="293" r:id="rId33"/>
    <p:sldId id="294" r:id="rId34"/>
    <p:sldId id="265" r:id="rId35"/>
    <p:sldId id="290" r:id="rId36"/>
    <p:sldId id="291" r:id="rId37"/>
    <p:sldId id="292" r:id="rId38"/>
    <p:sldId id="296"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6C2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8" d="100"/>
          <a:sy n="108" d="100"/>
        </p:scale>
        <p:origin x="1704" y="-121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2CF129-295E-8E4C-803B-6BF97F6B866D}" type="doc">
      <dgm:prSet loTypeId="urn:microsoft.com/office/officeart/2005/8/layout/cycle7" loCatId="" qsTypeId="urn:microsoft.com/office/officeart/2005/8/quickstyle/simple4" qsCatId="simple" csTypeId="urn:microsoft.com/office/officeart/2005/8/colors/colorful1" csCatId="colorful" phldr="1"/>
      <dgm:spPr/>
      <dgm:t>
        <a:bodyPr/>
        <a:lstStyle/>
        <a:p>
          <a:endParaRPr lang="en-US"/>
        </a:p>
      </dgm:t>
    </dgm:pt>
    <dgm:pt modelId="{BEB44EEA-D39C-EC4F-B450-77F052FD5B93}">
      <dgm:prSet phldrT="[Text]"/>
      <dgm:spPr/>
      <dgm:t>
        <a:bodyPr/>
        <a:lstStyle/>
        <a:p>
          <a:r>
            <a:rPr lang="en-US" dirty="0"/>
            <a:t>Dialysis</a:t>
          </a:r>
        </a:p>
      </dgm:t>
    </dgm:pt>
    <dgm:pt modelId="{8F560539-1EB3-3246-93EC-C3FDCC9AEF20}" type="parTrans" cxnId="{2D21A2C4-89AC-E349-B783-BBF331C7FFCF}">
      <dgm:prSet/>
      <dgm:spPr/>
      <dgm:t>
        <a:bodyPr/>
        <a:lstStyle/>
        <a:p>
          <a:endParaRPr lang="en-US"/>
        </a:p>
      </dgm:t>
    </dgm:pt>
    <dgm:pt modelId="{53557B66-49D0-B946-A8FF-DB59559178BB}" type="sibTrans" cxnId="{2D21A2C4-89AC-E349-B783-BBF331C7FFCF}">
      <dgm:prSet/>
      <dgm:spPr/>
      <dgm:t>
        <a:bodyPr/>
        <a:lstStyle/>
        <a:p>
          <a:endParaRPr lang="en-US"/>
        </a:p>
      </dgm:t>
    </dgm:pt>
    <dgm:pt modelId="{7607731E-BCFB-204E-92D2-2C5C7714FA8D}">
      <dgm:prSet phldrT="[Text]"/>
      <dgm:spPr/>
      <dgm:t>
        <a:bodyPr/>
        <a:lstStyle/>
        <a:p>
          <a:r>
            <a:rPr lang="en-US" dirty="0"/>
            <a:t>Heat Stress Nephropathy</a:t>
          </a:r>
        </a:p>
      </dgm:t>
    </dgm:pt>
    <dgm:pt modelId="{06636E20-6B98-AA49-B9B5-EF506F025362}" type="parTrans" cxnId="{5F1E1EB0-BF38-5849-B5B1-826FC4A8026C}">
      <dgm:prSet/>
      <dgm:spPr/>
      <dgm:t>
        <a:bodyPr/>
        <a:lstStyle/>
        <a:p>
          <a:endParaRPr lang="en-US"/>
        </a:p>
      </dgm:t>
    </dgm:pt>
    <dgm:pt modelId="{1DE2ED39-C554-C84B-B120-B78561983C82}" type="sibTrans" cxnId="{5F1E1EB0-BF38-5849-B5B1-826FC4A8026C}">
      <dgm:prSet/>
      <dgm:spPr>
        <a:noFill/>
      </dgm:spPr>
      <dgm:t>
        <a:bodyPr/>
        <a:lstStyle/>
        <a:p>
          <a:endParaRPr lang="en-US"/>
        </a:p>
      </dgm:t>
    </dgm:pt>
    <dgm:pt modelId="{65C53DD7-8DC2-A140-88B0-57EC5DE2C15F}">
      <dgm:prSet phldrT="[Text]"/>
      <dgm:spPr/>
      <dgm:t>
        <a:bodyPr/>
        <a:lstStyle/>
        <a:p>
          <a:r>
            <a:rPr lang="en-US" dirty="0"/>
            <a:t>Natural Disasters</a:t>
          </a:r>
        </a:p>
      </dgm:t>
    </dgm:pt>
    <dgm:pt modelId="{003C02AF-0209-1243-8095-1F3236337AF3}" type="parTrans" cxnId="{F1F8D131-3499-B74F-91F8-62B3C4C11478}">
      <dgm:prSet/>
      <dgm:spPr/>
      <dgm:t>
        <a:bodyPr/>
        <a:lstStyle/>
        <a:p>
          <a:endParaRPr lang="en-US"/>
        </a:p>
      </dgm:t>
    </dgm:pt>
    <dgm:pt modelId="{CB39BF1D-550E-4746-A407-E27796153699}" type="sibTrans" cxnId="{F1F8D131-3499-B74F-91F8-62B3C4C11478}">
      <dgm:prSet/>
      <dgm:spPr/>
      <dgm:t>
        <a:bodyPr/>
        <a:lstStyle/>
        <a:p>
          <a:endParaRPr lang="en-US"/>
        </a:p>
      </dgm:t>
    </dgm:pt>
    <dgm:pt modelId="{CA4D7066-C637-2C41-9001-B35B692221C7}" type="pres">
      <dgm:prSet presAssocID="{6A2CF129-295E-8E4C-803B-6BF97F6B866D}" presName="Name0" presStyleCnt="0">
        <dgm:presLayoutVars>
          <dgm:dir/>
          <dgm:resizeHandles val="exact"/>
        </dgm:presLayoutVars>
      </dgm:prSet>
      <dgm:spPr/>
    </dgm:pt>
    <dgm:pt modelId="{583C6394-FD53-AA40-9ABD-6CFC1861BE8F}" type="pres">
      <dgm:prSet presAssocID="{BEB44EEA-D39C-EC4F-B450-77F052FD5B93}" presName="node" presStyleLbl="node1" presStyleIdx="0" presStyleCnt="3" custRadScaleRad="106236" custRadScaleInc="-431">
        <dgm:presLayoutVars>
          <dgm:bulletEnabled val="1"/>
        </dgm:presLayoutVars>
      </dgm:prSet>
      <dgm:spPr/>
    </dgm:pt>
    <dgm:pt modelId="{9042523D-80C3-284C-9852-14598EF8FE97}" type="pres">
      <dgm:prSet presAssocID="{53557B66-49D0-B946-A8FF-DB59559178BB}" presName="sibTrans" presStyleLbl="sibTrans2D1" presStyleIdx="0" presStyleCnt="3" custLinFactNeighborX="53331" custLinFactNeighborY="-31866"/>
      <dgm:spPr/>
    </dgm:pt>
    <dgm:pt modelId="{93E95CBB-8312-184A-BBC7-1AD530BE7A16}" type="pres">
      <dgm:prSet presAssocID="{53557B66-49D0-B946-A8FF-DB59559178BB}" presName="connectorText" presStyleLbl="sibTrans2D1" presStyleIdx="0" presStyleCnt="3"/>
      <dgm:spPr/>
    </dgm:pt>
    <dgm:pt modelId="{2F5DFB08-ADF7-EE42-9116-372C8015521B}" type="pres">
      <dgm:prSet presAssocID="{7607731E-BCFB-204E-92D2-2C5C7714FA8D}" presName="node" presStyleLbl="node1" presStyleIdx="1" presStyleCnt="3" custRadScaleRad="107527" custRadScaleInc="-4878">
        <dgm:presLayoutVars>
          <dgm:bulletEnabled val="1"/>
        </dgm:presLayoutVars>
      </dgm:prSet>
      <dgm:spPr/>
    </dgm:pt>
    <dgm:pt modelId="{F3F4A43D-8A1F-CF43-B504-CD76AF3ECDB2}" type="pres">
      <dgm:prSet presAssocID="{1DE2ED39-C554-C84B-B120-B78561983C82}" presName="sibTrans" presStyleLbl="sibTrans2D1" presStyleIdx="1" presStyleCnt="3" custLinFactNeighborX="-663" custLinFactNeighborY="28730"/>
      <dgm:spPr/>
    </dgm:pt>
    <dgm:pt modelId="{AC0B9AC8-0914-844D-8F08-6166C0882BB0}" type="pres">
      <dgm:prSet presAssocID="{1DE2ED39-C554-C84B-B120-B78561983C82}" presName="connectorText" presStyleLbl="sibTrans2D1" presStyleIdx="1" presStyleCnt="3"/>
      <dgm:spPr/>
    </dgm:pt>
    <dgm:pt modelId="{74DBB326-3F49-5E44-B95E-92D814350F8D}" type="pres">
      <dgm:prSet presAssocID="{65C53DD7-8DC2-A140-88B0-57EC5DE2C15F}" presName="node" presStyleLbl="node1" presStyleIdx="2" presStyleCnt="3" custRadScaleRad="107527" custRadScaleInc="4878">
        <dgm:presLayoutVars>
          <dgm:bulletEnabled val="1"/>
        </dgm:presLayoutVars>
      </dgm:prSet>
      <dgm:spPr/>
    </dgm:pt>
    <dgm:pt modelId="{96F88E70-1134-0D45-B021-00CD8DB19C27}" type="pres">
      <dgm:prSet presAssocID="{CB39BF1D-550E-4746-A407-E27796153699}" presName="sibTrans" presStyleLbl="sibTrans2D1" presStyleIdx="2" presStyleCnt="3" custLinFactNeighborX="-41843" custLinFactNeighborY="-34814"/>
      <dgm:spPr/>
    </dgm:pt>
    <dgm:pt modelId="{506ED5B1-4EF6-BF49-87CA-DAF01BC1A4B9}" type="pres">
      <dgm:prSet presAssocID="{CB39BF1D-550E-4746-A407-E27796153699}" presName="connectorText" presStyleLbl="sibTrans2D1" presStyleIdx="2" presStyleCnt="3"/>
      <dgm:spPr/>
    </dgm:pt>
  </dgm:ptLst>
  <dgm:cxnLst>
    <dgm:cxn modelId="{8D59490A-3934-C74E-B47F-B2B487D559F7}" type="presOf" srcId="{1DE2ED39-C554-C84B-B120-B78561983C82}" destId="{AC0B9AC8-0914-844D-8F08-6166C0882BB0}" srcOrd="1" destOrd="0" presId="urn:microsoft.com/office/officeart/2005/8/layout/cycle7"/>
    <dgm:cxn modelId="{A9ADB02B-ABA0-AD4B-863A-D9FD077A5605}" type="presOf" srcId="{53557B66-49D0-B946-A8FF-DB59559178BB}" destId="{93E95CBB-8312-184A-BBC7-1AD530BE7A16}" srcOrd="1" destOrd="0" presId="urn:microsoft.com/office/officeart/2005/8/layout/cycle7"/>
    <dgm:cxn modelId="{F1F8D131-3499-B74F-91F8-62B3C4C11478}" srcId="{6A2CF129-295E-8E4C-803B-6BF97F6B866D}" destId="{65C53DD7-8DC2-A140-88B0-57EC5DE2C15F}" srcOrd="2" destOrd="0" parTransId="{003C02AF-0209-1243-8095-1F3236337AF3}" sibTransId="{CB39BF1D-550E-4746-A407-E27796153699}"/>
    <dgm:cxn modelId="{04117832-07E2-5249-87B8-4790B90BC857}" type="presOf" srcId="{53557B66-49D0-B946-A8FF-DB59559178BB}" destId="{9042523D-80C3-284C-9852-14598EF8FE97}" srcOrd="0" destOrd="0" presId="urn:microsoft.com/office/officeart/2005/8/layout/cycle7"/>
    <dgm:cxn modelId="{489FDA35-EC8B-7D41-A79F-82C48FD3093F}" type="presOf" srcId="{CB39BF1D-550E-4746-A407-E27796153699}" destId="{96F88E70-1134-0D45-B021-00CD8DB19C27}" srcOrd="0" destOrd="0" presId="urn:microsoft.com/office/officeart/2005/8/layout/cycle7"/>
    <dgm:cxn modelId="{825EDA5B-E314-4740-81E7-5B81FCC496AF}" type="presOf" srcId="{7607731E-BCFB-204E-92D2-2C5C7714FA8D}" destId="{2F5DFB08-ADF7-EE42-9116-372C8015521B}" srcOrd="0" destOrd="0" presId="urn:microsoft.com/office/officeart/2005/8/layout/cycle7"/>
    <dgm:cxn modelId="{E69D9546-9DD1-EC49-8F86-AAD08AED72E3}" type="presOf" srcId="{1DE2ED39-C554-C84B-B120-B78561983C82}" destId="{F3F4A43D-8A1F-CF43-B504-CD76AF3ECDB2}" srcOrd="0" destOrd="0" presId="urn:microsoft.com/office/officeart/2005/8/layout/cycle7"/>
    <dgm:cxn modelId="{65DCBF7D-AE3B-6746-AE8B-2EAC0DC5AEB9}" type="presOf" srcId="{65C53DD7-8DC2-A140-88B0-57EC5DE2C15F}" destId="{74DBB326-3F49-5E44-B95E-92D814350F8D}" srcOrd="0" destOrd="0" presId="urn:microsoft.com/office/officeart/2005/8/layout/cycle7"/>
    <dgm:cxn modelId="{F0AEAB92-60D1-A743-9585-015765E7CA5E}" type="presOf" srcId="{CB39BF1D-550E-4746-A407-E27796153699}" destId="{506ED5B1-4EF6-BF49-87CA-DAF01BC1A4B9}" srcOrd="1" destOrd="0" presId="urn:microsoft.com/office/officeart/2005/8/layout/cycle7"/>
    <dgm:cxn modelId="{F99E3A93-33FB-4543-B3F3-275810C9D935}" type="presOf" srcId="{BEB44EEA-D39C-EC4F-B450-77F052FD5B93}" destId="{583C6394-FD53-AA40-9ABD-6CFC1861BE8F}" srcOrd="0" destOrd="0" presId="urn:microsoft.com/office/officeart/2005/8/layout/cycle7"/>
    <dgm:cxn modelId="{2403C5AE-E89A-2243-BFD0-CBF1798C4A0C}" type="presOf" srcId="{6A2CF129-295E-8E4C-803B-6BF97F6B866D}" destId="{CA4D7066-C637-2C41-9001-B35B692221C7}" srcOrd="0" destOrd="0" presId="urn:microsoft.com/office/officeart/2005/8/layout/cycle7"/>
    <dgm:cxn modelId="{5F1E1EB0-BF38-5849-B5B1-826FC4A8026C}" srcId="{6A2CF129-295E-8E4C-803B-6BF97F6B866D}" destId="{7607731E-BCFB-204E-92D2-2C5C7714FA8D}" srcOrd="1" destOrd="0" parTransId="{06636E20-6B98-AA49-B9B5-EF506F025362}" sibTransId="{1DE2ED39-C554-C84B-B120-B78561983C82}"/>
    <dgm:cxn modelId="{2D21A2C4-89AC-E349-B783-BBF331C7FFCF}" srcId="{6A2CF129-295E-8E4C-803B-6BF97F6B866D}" destId="{BEB44EEA-D39C-EC4F-B450-77F052FD5B93}" srcOrd="0" destOrd="0" parTransId="{8F560539-1EB3-3246-93EC-C3FDCC9AEF20}" sibTransId="{53557B66-49D0-B946-A8FF-DB59559178BB}"/>
    <dgm:cxn modelId="{75CD8408-8906-CA4E-89F3-09FA7BEF8770}" type="presParOf" srcId="{CA4D7066-C637-2C41-9001-B35B692221C7}" destId="{583C6394-FD53-AA40-9ABD-6CFC1861BE8F}" srcOrd="0" destOrd="0" presId="urn:microsoft.com/office/officeart/2005/8/layout/cycle7"/>
    <dgm:cxn modelId="{C8ED04A9-9B53-1D42-828B-827A38031EBC}" type="presParOf" srcId="{CA4D7066-C637-2C41-9001-B35B692221C7}" destId="{9042523D-80C3-284C-9852-14598EF8FE97}" srcOrd="1" destOrd="0" presId="urn:microsoft.com/office/officeart/2005/8/layout/cycle7"/>
    <dgm:cxn modelId="{5E773E41-8AE7-0345-A4CC-5D3A8677FCB9}" type="presParOf" srcId="{9042523D-80C3-284C-9852-14598EF8FE97}" destId="{93E95CBB-8312-184A-BBC7-1AD530BE7A16}" srcOrd="0" destOrd="0" presId="urn:microsoft.com/office/officeart/2005/8/layout/cycle7"/>
    <dgm:cxn modelId="{692A43B5-6817-1E42-9DC3-A5AE65D496E0}" type="presParOf" srcId="{CA4D7066-C637-2C41-9001-B35B692221C7}" destId="{2F5DFB08-ADF7-EE42-9116-372C8015521B}" srcOrd="2" destOrd="0" presId="urn:microsoft.com/office/officeart/2005/8/layout/cycle7"/>
    <dgm:cxn modelId="{0FFDD5B4-DC97-3141-8ACE-01681A4E604F}" type="presParOf" srcId="{CA4D7066-C637-2C41-9001-B35B692221C7}" destId="{F3F4A43D-8A1F-CF43-B504-CD76AF3ECDB2}" srcOrd="3" destOrd="0" presId="urn:microsoft.com/office/officeart/2005/8/layout/cycle7"/>
    <dgm:cxn modelId="{44EBB172-F946-254A-983C-8F55B4B3AF26}" type="presParOf" srcId="{F3F4A43D-8A1F-CF43-B504-CD76AF3ECDB2}" destId="{AC0B9AC8-0914-844D-8F08-6166C0882BB0}" srcOrd="0" destOrd="0" presId="urn:microsoft.com/office/officeart/2005/8/layout/cycle7"/>
    <dgm:cxn modelId="{A43F1558-3D89-D64E-8DC9-8F5D1A06BED2}" type="presParOf" srcId="{CA4D7066-C637-2C41-9001-B35B692221C7}" destId="{74DBB326-3F49-5E44-B95E-92D814350F8D}" srcOrd="4" destOrd="0" presId="urn:microsoft.com/office/officeart/2005/8/layout/cycle7"/>
    <dgm:cxn modelId="{78C915CF-B72E-C04F-AE52-957BFE8FA005}" type="presParOf" srcId="{CA4D7066-C637-2C41-9001-B35B692221C7}" destId="{96F88E70-1134-0D45-B021-00CD8DB19C27}" srcOrd="5" destOrd="0" presId="urn:microsoft.com/office/officeart/2005/8/layout/cycle7"/>
    <dgm:cxn modelId="{F3096A00-3DB9-1549-A43B-61CB1D3B33B2}" type="presParOf" srcId="{96F88E70-1134-0D45-B021-00CD8DB19C27}" destId="{506ED5B1-4EF6-BF49-87CA-DAF01BC1A4B9}"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C6394-FD53-AA40-9ABD-6CFC1861BE8F}">
      <dsp:nvSpPr>
        <dsp:cNvPr id="0" name=""/>
        <dsp:cNvSpPr/>
      </dsp:nvSpPr>
      <dsp:spPr>
        <a:xfrm>
          <a:off x="2834191" y="0"/>
          <a:ext cx="3121891" cy="1560945"/>
        </a:xfrm>
        <a:prstGeom prst="roundRect">
          <a:avLst>
            <a:gd name="adj" fmla="val 1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Dialysis</a:t>
          </a:r>
        </a:p>
      </dsp:txBody>
      <dsp:txXfrm>
        <a:off x="2879910" y="45719"/>
        <a:ext cx="3030453" cy="1469507"/>
      </dsp:txXfrm>
    </dsp:sp>
    <dsp:sp modelId="{9042523D-80C3-284C-9852-14598EF8FE97}">
      <dsp:nvSpPr>
        <dsp:cNvPr id="0" name=""/>
        <dsp:cNvSpPr/>
      </dsp:nvSpPr>
      <dsp:spPr>
        <a:xfrm rot="3428579">
          <a:off x="5895115" y="2549401"/>
          <a:ext cx="2060014" cy="546330"/>
        </a:xfrm>
        <a:prstGeom prst="leftRightArrow">
          <a:avLst>
            <a:gd name="adj1" fmla="val 60000"/>
            <a:gd name="adj2" fmla="val 50000"/>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6059014" y="2658667"/>
        <a:ext cx="1732216" cy="327798"/>
      </dsp:txXfrm>
    </dsp:sp>
    <dsp:sp modelId="{2F5DFB08-ADF7-EE42-9116-372C8015521B}">
      <dsp:nvSpPr>
        <dsp:cNvPr id="0" name=""/>
        <dsp:cNvSpPr/>
      </dsp:nvSpPr>
      <dsp:spPr>
        <a:xfrm>
          <a:off x="5696910" y="4432376"/>
          <a:ext cx="3121891" cy="1560945"/>
        </a:xfrm>
        <a:prstGeom prst="roundRect">
          <a:avLst>
            <a:gd name="adj" fmla="val 10000"/>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Heat Stress Nephropathy</a:t>
          </a:r>
        </a:p>
      </dsp:txBody>
      <dsp:txXfrm>
        <a:off x="5742629" y="4478095"/>
        <a:ext cx="3030453" cy="1469507"/>
      </dsp:txXfrm>
    </dsp:sp>
    <dsp:sp modelId="{F3F4A43D-8A1F-CF43-B504-CD76AF3ECDB2}">
      <dsp:nvSpPr>
        <dsp:cNvPr id="0" name=""/>
        <dsp:cNvSpPr/>
      </dsp:nvSpPr>
      <dsp:spPr>
        <a:xfrm rot="10800000">
          <a:off x="3365736" y="5096644"/>
          <a:ext cx="2060014" cy="546330"/>
        </a:xfrm>
        <a:prstGeom prst="leftRightArrow">
          <a:avLst>
            <a:gd name="adj1" fmla="val 60000"/>
            <a:gd name="adj2" fmla="val 50000"/>
          </a:avLst>
        </a:prstGeom>
        <a:no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rot="10800000">
        <a:off x="3529635" y="5205910"/>
        <a:ext cx="1732216" cy="327798"/>
      </dsp:txXfrm>
    </dsp:sp>
    <dsp:sp modelId="{74DBB326-3F49-5E44-B95E-92D814350F8D}">
      <dsp:nvSpPr>
        <dsp:cNvPr id="0" name=""/>
        <dsp:cNvSpPr/>
      </dsp:nvSpPr>
      <dsp:spPr>
        <a:xfrm>
          <a:off x="1" y="4432376"/>
          <a:ext cx="3121891" cy="1560945"/>
        </a:xfrm>
        <a:prstGeom prst="roundRect">
          <a:avLst>
            <a:gd name="adj" fmla="val 1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Natural Disasters</a:t>
          </a:r>
        </a:p>
      </dsp:txBody>
      <dsp:txXfrm>
        <a:off x="45720" y="4478095"/>
        <a:ext cx="3030453" cy="1469507"/>
      </dsp:txXfrm>
    </dsp:sp>
    <dsp:sp modelId="{96F88E70-1134-0D45-B021-00CD8DB19C27}">
      <dsp:nvSpPr>
        <dsp:cNvPr id="0" name=""/>
        <dsp:cNvSpPr/>
      </dsp:nvSpPr>
      <dsp:spPr>
        <a:xfrm rot="18155761">
          <a:off x="1086063" y="2533296"/>
          <a:ext cx="2060014" cy="546330"/>
        </a:xfrm>
        <a:prstGeom prst="leftRightArrow">
          <a:avLst>
            <a:gd name="adj1" fmla="val 60000"/>
            <a:gd name="adj2" fmla="val 50000"/>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1249962" y="2642562"/>
        <a:ext cx="1732216" cy="327798"/>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F147E5B-02EC-6F48-BC62-B42DBB74D5AF}" type="datetimeFigureOut">
              <a:rPr lang="en-US" smtClean="0"/>
              <a:t>2/23/2021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38FE3B-6C83-9A44-8AC1-B186DCD31A61}" type="slidenum">
              <a:rPr lang="en-US" smtClean="0"/>
              <a:t>‹#›</a:t>
            </a:fld>
            <a:endParaRPr lang="en-US"/>
          </a:p>
        </p:txBody>
      </p:sp>
    </p:spTree>
    <p:extLst>
      <p:ext uri="{BB962C8B-B14F-4D97-AF65-F5344CB8AC3E}">
        <p14:creationId xmlns:p14="http://schemas.microsoft.com/office/powerpoint/2010/main" val="33091919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climate changes are not expected to lighten-up;</a:t>
            </a:r>
            <a:r>
              <a:rPr lang="en-US" baseline="0" dirty="0"/>
              <a:t> temperatures increase </a:t>
            </a:r>
            <a:r>
              <a:rPr lang="en-US" baseline="0" dirty="0" err="1"/>
              <a:t>btwn</a:t>
            </a:r>
            <a:r>
              <a:rPr lang="en-US" baseline="0" dirty="0"/>
              <a:t> 1.8-5.8 </a:t>
            </a:r>
            <a:r>
              <a:rPr lang="en-US" baseline="0" dirty="0" err="1"/>
              <a:t>deg</a:t>
            </a:r>
            <a:r>
              <a:rPr lang="en-US" baseline="0" dirty="0"/>
              <a:t> C in next </a:t>
            </a:r>
            <a:r>
              <a:rPr lang="en-US" baseline="0" dirty="0" err="1"/>
              <a:t>centruy</a:t>
            </a:r>
            <a:r>
              <a:rPr lang="en-US" baseline="0" dirty="0"/>
              <a:t>, and sea levels rise by 9-88cm.</a:t>
            </a:r>
            <a:endParaRPr lang="en-US" dirty="0"/>
          </a:p>
          <a:p>
            <a:r>
              <a:rPr lang="en-US" dirty="0"/>
              <a:t>Economies largely depend on fossil fuels</a:t>
            </a:r>
            <a:r>
              <a:rPr lang="en-US" baseline="0" dirty="0"/>
              <a:t> that is accompanied by greenhouse gases- including Co2 and methane. </a:t>
            </a:r>
          </a:p>
          <a:p>
            <a:endParaRPr lang="en-US" baseline="0" dirty="0"/>
          </a:p>
          <a:p>
            <a:r>
              <a:rPr lang="en-US" baseline="0" dirty="0"/>
              <a:t>The consequences of these changes in our ecosystems include:</a:t>
            </a:r>
          </a:p>
          <a:p>
            <a:r>
              <a:rPr lang="en-US" baseline="0" dirty="0"/>
              <a:t>Thermal Stress== heat waves that affect our most vulnerable- elderly and chronically ill</a:t>
            </a:r>
          </a:p>
          <a:p>
            <a:r>
              <a:rPr lang="en-US" baseline="0" dirty="0"/>
              <a:t>Floods/drought== leading to physical facility loss, higher rates of diarrheal diseases and other environmental molds anxiety/depression</a:t>
            </a:r>
          </a:p>
          <a:p>
            <a:r>
              <a:rPr lang="en-US" baseline="0" dirty="0"/>
              <a:t>Earlier start to spring== more pollen, allergic rhinitis</a:t>
            </a:r>
          </a:p>
          <a:p>
            <a:r>
              <a:rPr lang="en-US" baseline="0" dirty="0"/>
              <a:t>Air pollution== through emissions or forest fires</a:t>
            </a:r>
          </a:p>
          <a:p>
            <a:r>
              <a:rPr lang="en-US" baseline="0" dirty="0"/>
              <a:t>Infectious disease==vector borne diseases, rodent borne diseases, including malaria and dengue, hantavirus (lung infection), cholera</a:t>
            </a:r>
          </a:p>
          <a:p>
            <a:r>
              <a:rPr lang="en-US" baseline="0" dirty="0"/>
              <a:t>Tick borne diseases like Lyme</a:t>
            </a:r>
          </a:p>
          <a:p>
            <a:endParaRPr lang="en-US" baseline="0" dirty="0"/>
          </a:p>
          <a:p>
            <a:r>
              <a:rPr lang="en-US" baseline="0" dirty="0"/>
              <a:t>Malnutrition==due to things like increasing in drought</a:t>
            </a:r>
          </a:p>
          <a:p>
            <a:endParaRPr lang="en-US" baseline="0" dirty="0"/>
          </a:p>
          <a:p>
            <a:r>
              <a:rPr lang="en-US" baseline="0" dirty="0"/>
              <a:t>I think that many other talks in this class will focus on the specifics of these disease entities and disease:  including CVD, infectious diseases, zoonotic disease, and occupational health</a:t>
            </a:r>
            <a:endParaRPr lang="en-US" dirty="0"/>
          </a:p>
        </p:txBody>
      </p:sp>
      <p:sp>
        <p:nvSpPr>
          <p:cNvPr id="4" name="Slide Number Placeholder 3"/>
          <p:cNvSpPr>
            <a:spLocks noGrp="1"/>
          </p:cNvSpPr>
          <p:nvPr>
            <p:ph type="sldNum" sz="quarter" idx="10"/>
          </p:nvPr>
        </p:nvSpPr>
        <p:spPr/>
        <p:txBody>
          <a:bodyPr/>
          <a:lstStyle/>
          <a:p>
            <a:fld id="{4938FE3B-6C83-9A44-8AC1-B186DCD31A61}" type="slidenum">
              <a:rPr lang="en-US" smtClean="0"/>
              <a:t>4</a:t>
            </a:fld>
            <a:endParaRPr lang="en-US"/>
          </a:p>
        </p:txBody>
      </p:sp>
    </p:spTree>
    <p:extLst>
      <p:ext uri="{BB962C8B-B14F-4D97-AF65-F5344CB8AC3E}">
        <p14:creationId xmlns:p14="http://schemas.microsoft.com/office/powerpoint/2010/main" val="11307820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CKD in rural farmers</a:t>
            </a:r>
            <a:r>
              <a:rPr lang="en-US" baseline="0" dirty="0"/>
              <a:t> of Andhra Pradesh, India.  In a study of 1500 villagers in the </a:t>
            </a:r>
            <a:r>
              <a:rPr lang="en-US" baseline="0" dirty="0" err="1"/>
              <a:t>Prakasham</a:t>
            </a:r>
            <a:r>
              <a:rPr lang="en-US" baseline="0" dirty="0"/>
              <a:t> district, 60% had </a:t>
            </a:r>
            <a:r>
              <a:rPr lang="en-US" baseline="0" dirty="0" err="1"/>
              <a:t>eGFR</a:t>
            </a:r>
            <a:r>
              <a:rPr lang="en-US" baseline="0" dirty="0"/>
              <a:t> &lt;60, hemodialysis rates are higher in the Nellore District (southern India ~ 10x higher than in other regions).  Primary </a:t>
            </a:r>
            <a:r>
              <a:rPr lang="en-US" baseline="0" dirty="0" err="1"/>
              <a:t>occurpation</a:t>
            </a:r>
            <a:r>
              <a:rPr lang="en-US" baseline="0" dirty="0"/>
              <a:t> of rice, coconut and cashew farming.</a:t>
            </a:r>
          </a:p>
          <a:p>
            <a:endParaRPr lang="en-US" baseline="0" dirty="0"/>
          </a:p>
          <a:p>
            <a:r>
              <a:rPr lang="en-US" baseline="0" dirty="0"/>
              <a:t>In the northern </a:t>
            </a:r>
            <a:r>
              <a:rPr lang="en-US" baseline="0" dirty="0" err="1"/>
              <a:t>proviences</a:t>
            </a:r>
            <a:r>
              <a:rPr lang="en-US" baseline="0" dirty="0"/>
              <a:t> of Sri Lanka an </a:t>
            </a:r>
            <a:r>
              <a:rPr lang="en-US" baseline="0" dirty="0" err="1"/>
              <a:t>epidemia</a:t>
            </a:r>
            <a:r>
              <a:rPr lang="en-US" baseline="0" dirty="0"/>
              <a:t> has been increasing since the 1980s affecting more than 100,000 people. Young, middle aged- rice farmers.  ? Agrochemicals and well water may contribute.</a:t>
            </a:r>
            <a:endParaRPr lang="en-US" dirty="0"/>
          </a:p>
        </p:txBody>
      </p:sp>
      <p:sp>
        <p:nvSpPr>
          <p:cNvPr id="4" name="Slide Number Placeholder 3"/>
          <p:cNvSpPr>
            <a:spLocks noGrp="1"/>
          </p:cNvSpPr>
          <p:nvPr>
            <p:ph type="sldNum" sz="quarter" idx="10"/>
          </p:nvPr>
        </p:nvSpPr>
        <p:spPr/>
        <p:txBody>
          <a:bodyPr/>
          <a:lstStyle/>
          <a:p>
            <a:fld id="{4938FE3B-6C83-9A44-8AC1-B186DCD31A61}" type="slidenum">
              <a:rPr lang="en-US" smtClean="0"/>
              <a:t>15</a:t>
            </a:fld>
            <a:endParaRPr lang="en-US"/>
          </a:p>
        </p:txBody>
      </p:sp>
    </p:spTree>
    <p:extLst>
      <p:ext uri="{BB962C8B-B14F-4D97-AF65-F5344CB8AC3E}">
        <p14:creationId xmlns:p14="http://schemas.microsoft.com/office/powerpoint/2010/main" val="9486929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SLN:  600 </a:t>
            </a:r>
            <a:r>
              <a:rPr lang="en-US" dirty="0" err="1"/>
              <a:t>pts</a:t>
            </a:r>
            <a:r>
              <a:rPr lang="en-US" dirty="0"/>
              <a:t> over course of 1 </a:t>
            </a:r>
            <a:r>
              <a:rPr lang="en-US" dirty="0" err="1"/>
              <a:t>yr</a:t>
            </a:r>
            <a:r>
              <a:rPr lang="en-US" dirty="0"/>
              <a:t> going to tertiary nephrology clinic, 87 had </a:t>
            </a:r>
            <a:r>
              <a:rPr lang="en-US" dirty="0" err="1"/>
              <a:t>biosy</a:t>
            </a:r>
            <a:r>
              <a:rPr lang="en-US" dirty="0"/>
              <a:t>, 49% of </a:t>
            </a:r>
            <a:r>
              <a:rPr lang="en-US" dirty="0" err="1"/>
              <a:t>thse</a:t>
            </a:r>
            <a:r>
              <a:rPr lang="en-US" baseline="0" dirty="0"/>
              <a:t> dx== primary T-I kidney disease (30% chronic, 15% active)</a:t>
            </a:r>
          </a:p>
          <a:p>
            <a:r>
              <a:rPr lang="en-US" baseline="0" dirty="0"/>
              <a:t>RF For </a:t>
            </a:r>
            <a:r>
              <a:rPr lang="en-US" baseline="0" dirty="0" err="1"/>
              <a:t>tubulointerstitial</a:t>
            </a:r>
            <a:r>
              <a:rPr lang="en-US" baseline="0" dirty="0"/>
              <a:t> disease was born in endemic province, male, farmers (OR 2.0), used tobacco (OR 1.7), drink well water (OR 1.5).  ** </a:t>
            </a:r>
            <a:r>
              <a:rPr lang="en-US" baseline="0" dirty="0" err="1"/>
              <a:t>Pt</a:t>
            </a:r>
            <a:r>
              <a:rPr lang="en-US" baseline="0" dirty="0"/>
              <a:t> referred for biopsy despite co-morbid DM or HTN did not experience lower odds of TI disease.</a:t>
            </a:r>
            <a:endParaRPr lang="en-US" dirty="0"/>
          </a:p>
        </p:txBody>
      </p:sp>
      <p:sp>
        <p:nvSpPr>
          <p:cNvPr id="4" name="Slide Number Placeholder 3"/>
          <p:cNvSpPr>
            <a:spLocks noGrp="1"/>
          </p:cNvSpPr>
          <p:nvPr>
            <p:ph type="sldNum" sz="quarter" idx="10"/>
          </p:nvPr>
        </p:nvSpPr>
        <p:spPr/>
        <p:txBody>
          <a:bodyPr/>
          <a:lstStyle/>
          <a:p>
            <a:fld id="{4938FE3B-6C83-9A44-8AC1-B186DCD31A61}" type="slidenum">
              <a:rPr lang="en-US" smtClean="0"/>
              <a:t>17</a:t>
            </a:fld>
            <a:endParaRPr lang="en-US"/>
          </a:p>
        </p:txBody>
      </p:sp>
    </p:spTree>
    <p:extLst>
      <p:ext uri="{BB962C8B-B14F-4D97-AF65-F5344CB8AC3E}">
        <p14:creationId xmlns:p14="http://schemas.microsoft.com/office/powerpoint/2010/main" val="3475688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CKD</a:t>
            </a:r>
            <a:r>
              <a:rPr lang="en-US" baseline="0" dirty="0"/>
              <a:t> epidemic has been noted in central India- Andhra Pradesh, </a:t>
            </a:r>
            <a:r>
              <a:rPr lang="en-US" baseline="0" dirty="0" err="1"/>
              <a:t>Odisha</a:t>
            </a:r>
            <a:r>
              <a:rPr lang="en-US" baseline="0" dirty="0"/>
              <a:t>, Chhattisgarh, and Maharashtra</a:t>
            </a:r>
          </a:p>
          <a:p>
            <a:r>
              <a:rPr lang="en-US" baseline="0" dirty="0" err="1"/>
              <a:t>Uddanam</a:t>
            </a:r>
            <a:r>
              <a:rPr lang="en-US" baseline="0" dirty="0"/>
              <a:t>== comes from a village in Andhra Pradesh</a:t>
            </a:r>
          </a:p>
          <a:p>
            <a:endParaRPr lang="en-US" dirty="0"/>
          </a:p>
        </p:txBody>
      </p:sp>
      <p:sp>
        <p:nvSpPr>
          <p:cNvPr id="4" name="Slide Number Placeholder 3"/>
          <p:cNvSpPr>
            <a:spLocks noGrp="1"/>
          </p:cNvSpPr>
          <p:nvPr>
            <p:ph type="sldNum" sz="quarter" idx="10"/>
          </p:nvPr>
        </p:nvSpPr>
        <p:spPr/>
        <p:txBody>
          <a:bodyPr/>
          <a:lstStyle/>
          <a:p>
            <a:fld id="{4938FE3B-6C83-9A44-8AC1-B186DCD31A61}" type="slidenum">
              <a:rPr lang="en-US" smtClean="0"/>
              <a:t>18</a:t>
            </a:fld>
            <a:endParaRPr lang="en-US"/>
          </a:p>
        </p:txBody>
      </p:sp>
    </p:spTree>
    <p:extLst>
      <p:ext uri="{BB962C8B-B14F-4D97-AF65-F5344CB8AC3E}">
        <p14:creationId xmlns:p14="http://schemas.microsoft.com/office/powerpoint/2010/main" val="997542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Unlikely.</a:t>
            </a:r>
            <a:r>
              <a:rPr lang="en-US" baseline="0" dirty="0"/>
              <a:t>  More likely represents a multifaceted/multifactorial condition explained by interplay of many factors.  </a:t>
            </a:r>
            <a:r>
              <a:rPr lang="en-US" dirty="0"/>
              <a:t>A variety of other</a:t>
            </a:r>
            <a:r>
              <a:rPr lang="en-US" baseline="0" dirty="0"/>
              <a:t> possible causes of </a:t>
            </a:r>
            <a:r>
              <a:rPr lang="en-US" baseline="0" dirty="0" err="1"/>
              <a:t>CKDu</a:t>
            </a:r>
            <a:r>
              <a:rPr lang="en-US" baseline="0" dirty="0"/>
              <a:t> are under investigation. Other common links in </a:t>
            </a:r>
            <a:r>
              <a:rPr lang="en-US" baseline="0" dirty="0" err="1"/>
              <a:t>CKDu</a:t>
            </a:r>
            <a:r>
              <a:rPr lang="en-US" baseline="0" dirty="0"/>
              <a:t> is its presence in agricultural communities, so, environmental and occupational factors are likely to contribute.  </a:t>
            </a:r>
            <a:endParaRPr lang="en-US" dirty="0"/>
          </a:p>
          <a:p>
            <a:endParaRPr lang="en-US" dirty="0"/>
          </a:p>
        </p:txBody>
      </p:sp>
      <p:sp>
        <p:nvSpPr>
          <p:cNvPr id="4" name="Slide Number Placeholder 3"/>
          <p:cNvSpPr>
            <a:spLocks noGrp="1"/>
          </p:cNvSpPr>
          <p:nvPr>
            <p:ph type="sldNum" sz="quarter" idx="10"/>
          </p:nvPr>
        </p:nvSpPr>
        <p:spPr/>
        <p:txBody>
          <a:bodyPr/>
          <a:lstStyle/>
          <a:p>
            <a:fld id="{4938FE3B-6C83-9A44-8AC1-B186DCD31A61}" type="slidenum">
              <a:rPr lang="en-US" smtClean="0"/>
              <a:t>19</a:t>
            </a:fld>
            <a:endParaRPr lang="en-US"/>
          </a:p>
        </p:txBody>
      </p:sp>
    </p:spTree>
    <p:extLst>
      <p:ext uri="{BB962C8B-B14F-4D97-AF65-F5344CB8AC3E}">
        <p14:creationId xmlns:p14="http://schemas.microsoft.com/office/powerpoint/2010/main" val="26496032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0935630A-08E4-E64A-B755-90D66A892624}" type="slidenum">
              <a:rPr lang="en-US"/>
              <a:pPr/>
              <a:t>20</a:t>
            </a:fld>
            <a:endParaRPr lang="en-US"/>
          </a:p>
        </p:txBody>
      </p:sp>
      <p:sp>
        <p:nvSpPr>
          <p:cNvPr id="4097" name="Text Box 1"/>
          <p:cNvSpPr txBox="1">
            <a:spLocks noGrp="1" noRot="1" noChangeAspect="1" noChangeArrowheads="1"/>
          </p:cNvSpPr>
          <p:nvPr>
            <p:ph type="sldImg"/>
          </p:nvPr>
        </p:nvSpPr>
        <p:spPr bwMode="auto">
          <a:xfrm>
            <a:off x="1206500" y="603250"/>
            <a:ext cx="3968750" cy="29765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8" name="Text Box 2"/>
          <p:cNvSpPr txBox="1">
            <a:spLocks noGrp="1" noChangeArrowheads="1"/>
          </p:cNvSpPr>
          <p:nvPr>
            <p:ph type="body" idx="1"/>
          </p:nvPr>
        </p:nvSpPr>
        <p:spPr bwMode="auto">
          <a:xfrm>
            <a:off x="637988" y="3771645"/>
            <a:ext cx="5105336" cy="3573423"/>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7732" rIns="0" bIns="0"/>
          <a:lstStyle>
            <a:lvl1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pPr>
            <a:r>
              <a:rPr lang="en-US" sz="900">
                <a:latin typeface="Arial Unicode MS" charset="0"/>
                <a:cs typeface="Arial Unicode MS" charset="0"/>
              </a:rPr>
              <a:t>Table 2. Hypothesized Occupational and Environmental Risk Factors for the Development or Progression of Chronic Kidney Disease (CKD).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dirty="0">
                <a:latin typeface="Arial" charset="0"/>
                <a:cs typeface="msgothic" charset="0"/>
              </a:rPr>
              <a:t>Potential mechanisms involved in heat stress–associated CKD. CKD occurring in response to recurrent dehydration may involve a variety of mechanisms. Central to the loss of water is the development of </a:t>
            </a:r>
            <a:r>
              <a:rPr lang="en-GB" dirty="0" err="1">
                <a:latin typeface="Arial" charset="0"/>
                <a:cs typeface="msgothic" charset="0"/>
              </a:rPr>
              <a:t>hyperosmolarity</a:t>
            </a:r>
            <a:r>
              <a:rPr lang="en-GB" dirty="0">
                <a:latin typeface="Arial" charset="0"/>
                <a:cs typeface="msgothic" charset="0"/>
              </a:rPr>
              <a:t>, which stimulates the release of vasopressin, and the generation of fructose in the kidney from activation of the </a:t>
            </a:r>
            <a:r>
              <a:rPr lang="en-GB" dirty="0" err="1">
                <a:latin typeface="Arial" charset="0"/>
                <a:cs typeface="msgothic" charset="0"/>
              </a:rPr>
              <a:t>polyol</a:t>
            </a:r>
            <a:r>
              <a:rPr lang="en-GB" dirty="0">
                <a:latin typeface="Arial" charset="0"/>
                <a:cs typeface="msgothic" charset="0"/>
              </a:rPr>
              <a:t> (aldose </a:t>
            </a:r>
            <a:r>
              <a:rPr lang="en-GB" dirty="0" err="1">
                <a:latin typeface="Arial" charset="0"/>
                <a:cs typeface="msgothic" charset="0"/>
              </a:rPr>
              <a:t>reductase</a:t>
            </a:r>
            <a:r>
              <a:rPr lang="en-GB" dirty="0">
                <a:latin typeface="Arial" charset="0"/>
                <a:cs typeface="msgothic" charset="0"/>
              </a:rPr>
              <a:t>-sorbitol dehydrogenase) pathway.</a:t>
            </a:r>
            <a:r>
              <a:rPr lang="en-GB" baseline="33000" dirty="0">
                <a:latin typeface="Arial" charset="0"/>
                <a:cs typeface="msgothic" charset="0"/>
              </a:rPr>
              <a:t>50</a:t>
            </a:r>
            <a:r>
              <a:rPr lang="en-GB" dirty="0">
                <a:latin typeface="Arial" charset="0"/>
                <a:cs typeface="msgothic" charset="0"/>
              </a:rPr>
              <a:t> Vasopressin acts to increase glomerular hydrostatic pressure and increases the risk for progression of kidney disease.</a:t>
            </a:r>
            <a:r>
              <a:rPr lang="en-GB" baseline="33000" dirty="0">
                <a:latin typeface="Arial" charset="0"/>
                <a:cs typeface="msgothic" charset="0"/>
              </a:rPr>
              <a:t>91,123,124</a:t>
            </a:r>
            <a:r>
              <a:rPr lang="en-GB" dirty="0">
                <a:latin typeface="Arial" charset="0"/>
                <a:cs typeface="msgothic" charset="0"/>
              </a:rPr>
              <a:t> Endogenous fructose production is also metabolized by </a:t>
            </a:r>
            <a:r>
              <a:rPr lang="en-GB" dirty="0" err="1">
                <a:latin typeface="Arial" charset="0"/>
                <a:cs typeface="msgothic" charset="0"/>
              </a:rPr>
              <a:t>fructokinase</a:t>
            </a:r>
            <a:r>
              <a:rPr lang="en-GB" dirty="0">
                <a:latin typeface="Arial" charset="0"/>
                <a:cs typeface="msgothic" charset="0"/>
              </a:rPr>
              <a:t> in the proximal tubule, resulting in tubular injury and the release of oxidants, uric acid, and chemokines.</a:t>
            </a:r>
            <a:r>
              <a:rPr lang="en-GB" baseline="33000" dirty="0">
                <a:latin typeface="Arial" charset="0"/>
                <a:cs typeface="msgothic" charset="0"/>
              </a:rPr>
              <a:t>90</a:t>
            </a:r>
            <a:r>
              <a:rPr lang="en-GB" dirty="0">
                <a:latin typeface="Arial" charset="0"/>
                <a:cs typeface="msgothic" charset="0"/>
              </a:rPr>
              <a:t> Fructose may also increase vasopressin levels,</a:t>
            </a:r>
            <a:r>
              <a:rPr lang="en-GB" baseline="33000" dirty="0">
                <a:latin typeface="Arial" charset="0"/>
                <a:cs typeface="msgothic" charset="0"/>
              </a:rPr>
              <a:t>125</a:t>
            </a:r>
            <a:r>
              <a:rPr lang="en-GB" dirty="0">
                <a:latin typeface="Arial" charset="0"/>
                <a:cs typeface="msgothic" charset="0"/>
              </a:rPr>
              <a:t> and likewise, rehydration with sugar beverages may provide additional fructose, with an amplification of the vasopressin and uric acid levels.</a:t>
            </a:r>
            <a:r>
              <a:rPr lang="en-GB" baseline="33000" dirty="0">
                <a:latin typeface="Arial" charset="0"/>
                <a:cs typeface="msgothic" charset="0"/>
              </a:rPr>
              <a:t>47</a:t>
            </a:r>
            <a:r>
              <a:rPr lang="en-GB" dirty="0">
                <a:latin typeface="Arial" charset="0"/>
                <a:cs typeface="msgothic" charset="0"/>
              </a:rPr>
              <a:t> Furthermore, other factors that may be involved include low–grade muscle injury associated with excessive physical exertion leading to subclinical rhabdomyolysis,</a:t>
            </a:r>
            <a:r>
              <a:rPr lang="en-GB" baseline="33000" dirty="0">
                <a:latin typeface="Arial" charset="0"/>
                <a:cs typeface="msgothic" charset="0"/>
              </a:rPr>
              <a:t>126</a:t>
            </a:r>
            <a:r>
              <a:rPr lang="en-GB" dirty="0">
                <a:latin typeface="Arial" charset="0"/>
                <a:cs typeface="msgothic" charset="0"/>
              </a:rPr>
              <a:t> an increased risk for </a:t>
            </a:r>
            <a:r>
              <a:rPr lang="en-GB" dirty="0" err="1">
                <a:latin typeface="Arial" charset="0"/>
                <a:cs typeface="msgothic" charset="0"/>
              </a:rPr>
              <a:t>nonsteroidal</a:t>
            </a:r>
            <a:r>
              <a:rPr lang="en-GB" dirty="0">
                <a:latin typeface="Arial" charset="0"/>
                <a:cs typeface="msgothic" charset="0"/>
              </a:rPr>
              <a:t> anti–inflammatory drug (NSAID) use, and rarely, hypotension from volume depletion. Volume depletion may also be associated with activation of the renin-angiotensin system and development of </a:t>
            </a:r>
            <a:r>
              <a:rPr lang="en-GB" dirty="0" err="1">
                <a:latin typeface="Arial" charset="0"/>
                <a:cs typeface="msgothic" charset="0"/>
              </a:rPr>
              <a:t>hypokalemia</a:t>
            </a:r>
            <a:r>
              <a:rPr lang="en-GB" dirty="0">
                <a:latin typeface="Arial" charset="0"/>
                <a:cs typeface="msgothic" charset="0"/>
              </a:rPr>
              <a:t>, which may also play a role in kidney disease.</a:t>
            </a:r>
          </a:p>
          <a:p>
            <a:endParaRPr lang="en-US" dirty="0"/>
          </a:p>
        </p:txBody>
      </p:sp>
      <p:sp>
        <p:nvSpPr>
          <p:cNvPr id="4" name="Slide Number Placeholder 3"/>
          <p:cNvSpPr>
            <a:spLocks noGrp="1"/>
          </p:cNvSpPr>
          <p:nvPr>
            <p:ph type="sldNum" sz="quarter" idx="10"/>
          </p:nvPr>
        </p:nvSpPr>
        <p:spPr/>
        <p:txBody>
          <a:bodyPr/>
          <a:lstStyle/>
          <a:p>
            <a:fld id="{4938FE3B-6C83-9A44-8AC1-B186DCD31A61}" type="slidenum">
              <a:rPr lang="en-US" smtClean="0"/>
              <a:t>21</a:t>
            </a:fld>
            <a:endParaRPr lang="en-US"/>
          </a:p>
        </p:txBody>
      </p:sp>
    </p:spTree>
    <p:extLst>
      <p:ext uri="{BB962C8B-B14F-4D97-AF65-F5344CB8AC3E}">
        <p14:creationId xmlns:p14="http://schemas.microsoft.com/office/powerpoint/2010/main" val="6369886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Kidney is vulnerable to environmental pollutants- 20% of CO</a:t>
            </a:r>
            <a:r>
              <a:rPr lang="en-US" baseline="0" dirty="0"/>
              <a:t> of blood filtered through kidneys and toxins can be concentrated.</a:t>
            </a:r>
          </a:p>
          <a:p>
            <a:endParaRPr lang="en-US" baseline="0" dirty="0"/>
          </a:p>
          <a:p>
            <a:r>
              <a:rPr lang="en-US" baseline="0" dirty="0"/>
              <a:t>Particulate matter is described by size.  Composition is gaseous compounds, solid, and liquid particles.  Come from road traffic and industrial burning of fossil fuels.  </a:t>
            </a:r>
            <a:r>
              <a:rPr lang="en-US" baseline="0" dirty="0" err="1"/>
              <a:t>Desribed</a:t>
            </a:r>
            <a:r>
              <a:rPr lang="en-US" baseline="0" dirty="0"/>
              <a:t> as amount present, e.g. 1-yr average of PM 2.5 in China and India ? 50 </a:t>
            </a:r>
            <a:r>
              <a:rPr lang="en-US" baseline="0" dirty="0" err="1"/>
              <a:t>ug</a:t>
            </a:r>
            <a:r>
              <a:rPr lang="en-US" baseline="0" dirty="0"/>
              <a:t>/m3 while in US 10-14 </a:t>
            </a:r>
            <a:r>
              <a:rPr lang="en-US" baseline="0" dirty="0" err="1"/>
              <a:t>ug</a:t>
            </a:r>
            <a:r>
              <a:rPr lang="en-US" baseline="0" dirty="0"/>
              <a:t>/m3.  Inhaled particles &gt; 5 um are trapped in upper airways and coughed out or swallowed, &lt; 5 um go into the terminal bronchioles and taken up by macrophages.  </a:t>
            </a:r>
            <a:endParaRPr lang="en-US" dirty="0"/>
          </a:p>
        </p:txBody>
      </p:sp>
      <p:sp>
        <p:nvSpPr>
          <p:cNvPr id="4" name="Slide Number Placeholder 3"/>
          <p:cNvSpPr>
            <a:spLocks noGrp="1"/>
          </p:cNvSpPr>
          <p:nvPr>
            <p:ph type="sldNum" sz="quarter" idx="10"/>
          </p:nvPr>
        </p:nvSpPr>
        <p:spPr/>
        <p:txBody>
          <a:bodyPr/>
          <a:lstStyle/>
          <a:p>
            <a:fld id="{4938FE3B-6C83-9A44-8AC1-B186DCD31A61}" type="slidenum">
              <a:rPr lang="en-US" smtClean="0"/>
              <a:t>23</a:t>
            </a:fld>
            <a:endParaRPr lang="en-US"/>
          </a:p>
        </p:txBody>
      </p:sp>
    </p:spTree>
    <p:extLst>
      <p:ext uri="{BB962C8B-B14F-4D97-AF65-F5344CB8AC3E}">
        <p14:creationId xmlns:p14="http://schemas.microsoft.com/office/powerpoint/2010/main" val="1043667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Estimates</a:t>
            </a:r>
            <a:r>
              <a:rPr lang="en-US" baseline="0" dirty="0"/>
              <a:t> of the global burden of CKD attributable to fine particulate matter air pollution in 194 countries</a:t>
            </a:r>
          </a:p>
          <a:p>
            <a:r>
              <a:rPr lang="en-US" dirty="0"/>
              <a:t>ABD: attributable burden of disease,</a:t>
            </a:r>
            <a:r>
              <a:rPr lang="en-US" baseline="0" dirty="0"/>
              <a:t> YLD: years living with disability, YLL: years of life lost, DALY: disability adjusted life years.</a:t>
            </a:r>
          </a:p>
          <a:p>
            <a:r>
              <a:rPr lang="en-US" dirty="0"/>
              <a:t>This table depicts</a:t>
            </a:r>
            <a:r>
              <a:rPr lang="en-US" baseline="0" dirty="0"/>
              <a:t> the 10 most populated countries in the world.  Shows that the global attributed burden of [kidney disease] to pollution is 101.4 per 100,000 people (age adjusted).</a:t>
            </a:r>
          </a:p>
          <a:p>
            <a:endParaRPr lang="en-US" dirty="0"/>
          </a:p>
        </p:txBody>
      </p:sp>
      <p:sp>
        <p:nvSpPr>
          <p:cNvPr id="4" name="Slide Number Placeholder 3"/>
          <p:cNvSpPr>
            <a:spLocks noGrp="1"/>
          </p:cNvSpPr>
          <p:nvPr>
            <p:ph type="sldNum" sz="quarter" idx="10"/>
          </p:nvPr>
        </p:nvSpPr>
        <p:spPr/>
        <p:txBody>
          <a:bodyPr/>
          <a:lstStyle/>
          <a:p>
            <a:fld id="{4938FE3B-6C83-9A44-8AC1-B186DCD31A61}" type="slidenum">
              <a:rPr lang="en-US" smtClean="0"/>
              <a:t>24</a:t>
            </a:fld>
            <a:endParaRPr lang="en-US"/>
          </a:p>
        </p:txBody>
      </p:sp>
    </p:spTree>
    <p:extLst>
      <p:ext uri="{BB962C8B-B14F-4D97-AF65-F5344CB8AC3E}">
        <p14:creationId xmlns:p14="http://schemas.microsoft.com/office/powerpoint/2010/main" val="1199293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Approximately</a:t>
            </a:r>
            <a:r>
              <a:rPr lang="en-US" baseline="0" dirty="0"/>
              <a:t> 1100 </a:t>
            </a:r>
            <a:r>
              <a:rPr lang="en-US" baseline="0" dirty="0" err="1"/>
              <a:t>pt</a:t>
            </a:r>
            <a:r>
              <a:rPr lang="en-US" baseline="0" dirty="0"/>
              <a:t> admitted to BIDMC in Boston for ischemic stroke over 5- years.  They categorized these </a:t>
            </a:r>
            <a:r>
              <a:rPr lang="en-US" baseline="0" dirty="0" err="1"/>
              <a:t>pts</a:t>
            </a:r>
            <a:r>
              <a:rPr lang="en-US" baseline="0" dirty="0"/>
              <a:t> into residential distance form major roadway ( in meters).  After controlling for several important characteristics that may contribute to kidney disease, found </a:t>
            </a:r>
            <a:r>
              <a:rPr lang="en-US" baseline="0" dirty="0" err="1"/>
              <a:t>tha</a:t>
            </a:r>
            <a:r>
              <a:rPr lang="en-US" baseline="0" dirty="0"/>
              <a:t> </a:t>
            </a:r>
            <a:r>
              <a:rPr lang="en-US" baseline="0" dirty="0" err="1"/>
              <a:t>tpts</a:t>
            </a:r>
            <a:r>
              <a:rPr lang="en-US" baseline="0" dirty="0"/>
              <a:t> living closer to a major roadway  had lower kidney function (</a:t>
            </a:r>
            <a:r>
              <a:rPr lang="en-US" baseline="0" dirty="0" err="1"/>
              <a:t>eGFR</a:t>
            </a:r>
            <a:r>
              <a:rPr lang="en-US" baseline="0" dirty="0"/>
              <a:t>) than patients living farther away.  E.g. within 50 m v. &gt;1000 m</a:t>
            </a:r>
            <a:r>
              <a:rPr lang="en-US" baseline="0" dirty="0">
                <a:sym typeface="Wingdings"/>
              </a:rPr>
              <a:t> </a:t>
            </a:r>
            <a:r>
              <a:rPr lang="en-US" baseline="0" dirty="0" err="1">
                <a:sym typeface="Wingdings"/>
              </a:rPr>
              <a:t>eGFR</a:t>
            </a:r>
            <a:r>
              <a:rPr lang="en-US" baseline="0" dirty="0">
                <a:sym typeface="Wingdings"/>
              </a:rPr>
              <a:t> lower by 3.9 ml/min/1.73 m2.  This is comparable to the loss of </a:t>
            </a:r>
            <a:r>
              <a:rPr lang="en-US" baseline="0" dirty="0" err="1">
                <a:sym typeface="Wingdings"/>
              </a:rPr>
              <a:t>eGFR</a:t>
            </a:r>
            <a:r>
              <a:rPr lang="en-US" baseline="0" dirty="0">
                <a:sym typeface="Wingdings"/>
              </a:rPr>
              <a:t> observed for a 4-yr age increase in population based studies.</a:t>
            </a:r>
          </a:p>
          <a:p>
            <a:endParaRPr lang="en-US" baseline="0" dirty="0">
              <a:sym typeface="Wingdings"/>
            </a:endParaRPr>
          </a:p>
          <a:p>
            <a:r>
              <a:rPr lang="en-US" baseline="0" dirty="0">
                <a:sym typeface="Wingdings"/>
              </a:rPr>
              <a:t>Mechanisms by which pollution causes kidney disease is not fully ascertained.  However, postulated that increased oxidative stress and inflammation may lead to detrimental effects in kidney health.  Moreover, a specific disease has been characterized in patients in China- called Membranous Nephropathy.  One type of MN Is mediated by antibodies that attack </a:t>
            </a:r>
            <a:r>
              <a:rPr lang="en-US" baseline="0" dirty="0" err="1">
                <a:sym typeface="Wingdings"/>
              </a:rPr>
              <a:t>kideny</a:t>
            </a:r>
            <a:r>
              <a:rPr lang="en-US" baseline="0" dirty="0">
                <a:sym typeface="Wingdings"/>
              </a:rPr>
              <a:t> (PLA2R antibodies </a:t>
            </a:r>
            <a:r>
              <a:rPr lang="en-US" baseline="0" dirty="0" err="1">
                <a:sym typeface="Wingdings"/>
              </a:rPr>
              <a:t>interacte</a:t>
            </a:r>
            <a:r>
              <a:rPr lang="en-US" baseline="0" dirty="0">
                <a:sym typeface="Wingdings"/>
              </a:rPr>
              <a:t> on glomerular </a:t>
            </a:r>
            <a:r>
              <a:rPr lang="en-US" baseline="0" dirty="0" err="1">
                <a:sym typeface="Wingdings"/>
              </a:rPr>
              <a:t>podocytes</a:t>
            </a:r>
            <a:r>
              <a:rPr lang="en-US" baseline="0" dirty="0">
                <a:sym typeface="Wingdings"/>
              </a:rPr>
              <a:t> creating complexes that damage kidney).  M type PLA2R is found in pulmonary macrophages as well as </a:t>
            </a:r>
            <a:r>
              <a:rPr lang="en-US" baseline="0" dirty="0" err="1">
                <a:sym typeface="Wingdings"/>
              </a:rPr>
              <a:t>podocytes</a:t>
            </a:r>
            <a:r>
              <a:rPr lang="en-US" baseline="0" dirty="0">
                <a:sym typeface="Wingdings"/>
              </a:rPr>
              <a:t>.  Pollution may alter PLA2R antigen in lung, trigger formation of antibodies to it and then circulating antibodies also deposit in kidney.</a:t>
            </a:r>
            <a:endParaRPr lang="en-US" dirty="0"/>
          </a:p>
        </p:txBody>
      </p:sp>
      <p:sp>
        <p:nvSpPr>
          <p:cNvPr id="4" name="Slide Number Placeholder 3"/>
          <p:cNvSpPr>
            <a:spLocks noGrp="1"/>
          </p:cNvSpPr>
          <p:nvPr>
            <p:ph type="sldNum" sz="quarter" idx="10"/>
          </p:nvPr>
        </p:nvSpPr>
        <p:spPr/>
        <p:txBody>
          <a:bodyPr/>
          <a:lstStyle/>
          <a:p>
            <a:fld id="{4938FE3B-6C83-9A44-8AC1-B186DCD31A61}" type="slidenum">
              <a:rPr lang="en-US" smtClean="0"/>
              <a:t>25</a:t>
            </a:fld>
            <a:endParaRPr lang="en-US"/>
          </a:p>
        </p:txBody>
      </p:sp>
    </p:spTree>
    <p:extLst>
      <p:ext uri="{BB962C8B-B14F-4D97-AF65-F5344CB8AC3E}">
        <p14:creationId xmlns:p14="http://schemas.microsoft.com/office/powerpoint/2010/main" val="4203633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2 mil US</a:t>
            </a:r>
            <a:r>
              <a:rPr lang="en-US" baseline="0" dirty="0"/>
              <a:t> Veterans treated with time 0 kidney measurement and at least 1 after that.  Used EPA and NASA systems to estimate exposure to PM 2.5.  </a:t>
            </a:r>
            <a:endParaRPr lang="en-US" dirty="0"/>
          </a:p>
          <a:p>
            <a:endParaRPr lang="en-US" dirty="0"/>
          </a:p>
          <a:p>
            <a:r>
              <a:rPr lang="en-US" dirty="0"/>
              <a:t>Each 10 </a:t>
            </a:r>
            <a:r>
              <a:rPr lang="en-US" dirty="0" err="1"/>
              <a:t>ug</a:t>
            </a:r>
            <a:r>
              <a:rPr lang="en-US" dirty="0"/>
              <a:t>/m3 increase in PM 2.5 concentration was associated</a:t>
            </a:r>
            <a:r>
              <a:rPr lang="en-US" baseline="0" dirty="0"/>
              <a:t> with a 26-28%  increase risk of incident CKD, CKD progression or development of ESRD</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Hopp</a:t>
            </a:r>
            <a:r>
              <a:rPr lang="en-US" baseline="0" dirty="0"/>
              <a:t> et al. analyzed daily admissions for nearly 24 mil </a:t>
            </a:r>
            <a:r>
              <a:rPr lang="en-US" baseline="0" dirty="0" err="1"/>
              <a:t>mediare</a:t>
            </a:r>
            <a:r>
              <a:rPr lang="en-US" baseline="0" dirty="0"/>
              <a:t> enrollees in 1943 counties over a 10-year period.  Characterized reasons for hospitalization for patients during 2-4 day heat wave days compared to non heat wave days.</a:t>
            </a:r>
          </a:p>
          <a:p>
            <a:r>
              <a:rPr lang="en-US" baseline="0" dirty="0"/>
              <a:t>Noted 11 diagnoses with increased relative risk for hospitalization on heat wave days </a:t>
            </a:r>
            <a:r>
              <a:rPr lang="en-US" baseline="0" dirty="0" err="1"/>
              <a:t>vs</a:t>
            </a:r>
            <a:r>
              <a:rPr lang="en-US" baseline="0" dirty="0"/>
              <a:t> non-heat wave days.</a:t>
            </a:r>
          </a:p>
          <a:p>
            <a:r>
              <a:rPr lang="en-US" baseline="0" dirty="0"/>
              <a:t>These include </a:t>
            </a:r>
            <a:r>
              <a:rPr lang="en-US" baseline="0" dirty="0" err="1"/>
              <a:t>aki</a:t>
            </a:r>
            <a:r>
              <a:rPr lang="en-US" baseline="0" dirty="0"/>
              <a:t>, dehydration, heat exhaustion/stroke, sepsis, and UTI </a:t>
            </a:r>
            <a:r>
              <a:rPr lang="mr-IN" baseline="0" dirty="0"/>
              <a:t>–</a:t>
            </a:r>
            <a:r>
              <a:rPr lang="en-US" baseline="0" dirty="0"/>
              <a:t> less RR for CHF</a:t>
            </a:r>
            <a:endParaRPr lang="en-US" dirty="0"/>
          </a:p>
        </p:txBody>
      </p:sp>
      <p:sp>
        <p:nvSpPr>
          <p:cNvPr id="4" name="Slide Number Placeholder 3"/>
          <p:cNvSpPr>
            <a:spLocks noGrp="1"/>
          </p:cNvSpPr>
          <p:nvPr>
            <p:ph type="sldNum" sz="quarter" idx="10"/>
          </p:nvPr>
        </p:nvSpPr>
        <p:spPr/>
        <p:txBody>
          <a:bodyPr/>
          <a:lstStyle/>
          <a:p>
            <a:fld id="{4938FE3B-6C83-9A44-8AC1-B186DCD31A61}" type="slidenum">
              <a:rPr lang="en-US" smtClean="0"/>
              <a:t>5</a:t>
            </a:fld>
            <a:endParaRPr lang="en-US"/>
          </a:p>
        </p:txBody>
      </p:sp>
    </p:spTree>
    <p:extLst>
      <p:ext uri="{BB962C8B-B14F-4D97-AF65-F5344CB8AC3E}">
        <p14:creationId xmlns:p14="http://schemas.microsoft.com/office/powerpoint/2010/main" val="20990482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Pollute drinking water</a:t>
            </a:r>
          </a:p>
          <a:p>
            <a:r>
              <a:rPr lang="en-US" dirty="0" err="1"/>
              <a:t>Heavey</a:t>
            </a:r>
            <a:r>
              <a:rPr lang="en-US" dirty="0"/>
              <a:t> metals persistence, </a:t>
            </a:r>
            <a:r>
              <a:rPr lang="en-US" dirty="0" err="1"/>
              <a:t>bioaccessiblity</a:t>
            </a:r>
            <a:r>
              <a:rPr lang="en-US" dirty="0"/>
              <a:t>, </a:t>
            </a:r>
            <a:r>
              <a:rPr lang="en-US" dirty="0" err="1"/>
              <a:t>absorbption</a:t>
            </a:r>
            <a:r>
              <a:rPr lang="en-US" dirty="0"/>
              <a:t>,</a:t>
            </a:r>
            <a:r>
              <a:rPr lang="en-US" baseline="0" dirty="0"/>
              <a:t> and dermal contact</a:t>
            </a:r>
          </a:p>
          <a:p>
            <a:r>
              <a:rPr lang="en-US" baseline="0" dirty="0"/>
              <a:t>Soil is contaminated through irrigation</a:t>
            </a:r>
          </a:p>
          <a:p>
            <a:r>
              <a:rPr lang="en-US" baseline="0" dirty="0"/>
              <a:t>Crops are contaminated by soil</a:t>
            </a:r>
          </a:p>
          <a:p>
            <a:r>
              <a:rPr lang="en-US" baseline="0" dirty="0"/>
              <a:t>Animals are contaminated by eating crops</a:t>
            </a:r>
          </a:p>
          <a:p>
            <a:r>
              <a:rPr lang="en-US" baseline="0" dirty="0"/>
              <a:t>1.8 billion people worldwide don’t have access to clean drinking water</a:t>
            </a:r>
            <a:endParaRPr lang="en-US" dirty="0"/>
          </a:p>
        </p:txBody>
      </p:sp>
      <p:sp>
        <p:nvSpPr>
          <p:cNvPr id="4" name="Slide Number Placeholder 3"/>
          <p:cNvSpPr>
            <a:spLocks noGrp="1"/>
          </p:cNvSpPr>
          <p:nvPr>
            <p:ph type="sldNum" sz="quarter" idx="10"/>
          </p:nvPr>
        </p:nvSpPr>
        <p:spPr/>
        <p:txBody>
          <a:bodyPr/>
          <a:lstStyle/>
          <a:p>
            <a:fld id="{4938FE3B-6C83-9A44-8AC1-B186DCD31A61}" type="slidenum">
              <a:rPr lang="en-US" smtClean="0"/>
              <a:t>27</a:t>
            </a:fld>
            <a:endParaRPr lang="en-US"/>
          </a:p>
        </p:txBody>
      </p:sp>
    </p:spTree>
    <p:extLst>
      <p:ext uri="{BB962C8B-B14F-4D97-AF65-F5344CB8AC3E}">
        <p14:creationId xmlns:p14="http://schemas.microsoft.com/office/powerpoint/2010/main" val="27141609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938FE3B-6C83-9A44-8AC1-B186DCD31A61}" type="slidenum">
              <a:rPr lang="en-US" smtClean="0"/>
              <a:t>28</a:t>
            </a:fld>
            <a:endParaRPr lang="en-US"/>
          </a:p>
        </p:txBody>
      </p:sp>
    </p:spTree>
    <p:extLst>
      <p:ext uri="{BB962C8B-B14F-4D97-AF65-F5344CB8AC3E}">
        <p14:creationId xmlns:p14="http://schemas.microsoft.com/office/powerpoint/2010/main" val="36927384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Mining</a:t>
            </a:r>
            <a:r>
              <a:rPr lang="en-US" baseline="0" dirty="0"/>
              <a:t> in mountains of Japan</a:t>
            </a:r>
            <a:r>
              <a:rPr lang="mr-IN" baseline="0" dirty="0"/>
              <a:t>–</a:t>
            </a:r>
            <a:r>
              <a:rPr lang="en-US" baseline="0" dirty="0"/>
              <a:t> first reported in 1912, took 55 </a:t>
            </a:r>
            <a:r>
              <a:rPr lang="en-US" baseline="0" dirty="0" err="1"/>
              <a:t>yr</a:t>
            </a:r>
            <a:r>
              <a:rPr lang="en-US" baseline="0" dirty="0"/>
              <a:t> to undergo epidemiologic </a:t>
            </a:r>
            <a:r>
              <a:rPr lang="en-US" baseline="0" dirty="0" err="1"/>
              <a:t>investiation</a:t>
            </a:r>
            <a:endParaRPr lang="en-US" baseline="0" dirty="0"/>
          </a:p>
          <a:p>
            <a:r>
              <a:rPr lang="en-US" baseline="0" dirty="0"/>
              <a:t>Mining polluted river, toxic levels in fish, water was used in rice farming and then consumed by people</a:t>
            </a:r>
          </a:p>
          <a:p>
            <a:r>
              <a:rPr lang="en-US" baseline="0" dirty="0"/>
              <a:t>Cadmium accumulated in toxic doses in renal cortex, activated </a:t>
            </a:r>
            <a:r>
              <a:rPr lang="en-US" baseline="0" dirty="0" err="1"/>
              <a:t>calmodulin</a:t>
            </a:r>
            <a:r>
              <a:rPr lang="en-US" baseline="0" dirty="0"/>
              <a:t> that has a role in smooth muscle contraction and </a:t>
            </a:r>
            <a:r>
              <a:rPr lang="en-US" baseline="0" dirty="0" err="1"/>
              <a:t>ca</a:t>
            </a:r>
            <a:r>
              <a:rPr lang="en-US" baseline="0" dirty="0"/>
              <a:t> sensing, disruption of calcium homeostasis and causes musculoskeletal symptoms</a:t>
            </a:r>
            <a:endParaRPr lang="en-US" dirty="0"/>
          </a:p>
        </p:txBody>
      </p:sp>
      <p:sp>
        <p:nvSpPr>
          <p:cNvPr id="4" name="Slide Number Placeholder 3"/>
          <p:cNvSpPr>
            <a:spLocks noGrp="1"/>
          </p:cNvSpPr>
          <p:nvPr>
            <p:ph type="sldNum" sz="quarter" idx="10"/>
          </p:nvPr>
        </p:nvSpPr>
        <p:spPr/>
        <p:txBody>
          <a:bodyPr/>
          <a:lstStyle/>
          <a:p>
            <a:fld id="{4938FE3B-6C83-9A44-8AC1-B186DCD31A61}" type="slidenum">
              <a:rPr lang="en-US" smtClean="0"/>
              <a:t>29</a:t>
            </a:fld>
            <a:endParaRPr lang="en-US"/>
          </a:p>
        </p:txBody>
      </p:sp>
    </p:spTree>
    <p:extLst>
      <p:ext uri="{BB962C8B-B14F-4D97-AF65-F5344CB8AC3E}">
        <p14:creationId xmlns:p14="http://schemas.microsoft.com/office/powerpoint/2010/main" val="3213970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Natural disasters interrupt healthcare</a:t>
            </a:r>
            <a:r>
              <a:rPr lang="en-US" baseline="0" dirty="0"/>
              <a:t> delivery in multiple ways:</a:t>
            </a:r>
          </a:p>
          <a:p>
            <a:r>
              <a:rPr lang="en-US" baseline="0" dirty="0"/>
              <a:t>Including care infrastructure, power outages, facility damage, transportation, supply chains</a:t>
            </a:r>
          </a:p>
          <a:p>
            <a:r>
              <a:rPr lang="en-US" baseline="0" dirty="0"/>
              <a:t>Since Hurricane Katrina, healthcare resiliency has been built around delivering dialysis to patients who rely on this modality to treat kidney disease:</a:t>
            </a:r>
          </a:p>
          <a:p>
            <a:endParaRPr lang="en-US" dirty="0"/>
          </a:p>
        </p:txBody>
      </p:sp>
      <p:sp>
        <p:nvSpPr>
          <p:cNvPr id="4" name="Slide Number Placeholder 3"/>
          <p:cNvSpPr>
            <a:spLocks noGrp="1"/>
          </p:cNvSpPr>
          <p:nvPr>
            <p:ph type="sldNum" sz="quarter" idx="10"/>
          </p:nvPr>
        </p:nvSpPr>
        <p:spPr/>
        <p:txBody>
          <a:bodyPr/>
          <a:lstStyle/>
          <a:p>
            <a:fld id="{4938FE3B-6C83-9A44-8AC1-B186DCD31A61}" type="slidenum">
              <a:rPr lang="en-US" smtClean="0"/>
              <a:t>31</a:t>
            </a:fld>
            <a:endParaRPr lang="en-US"/>
          </a:p>
        </p:txBody>
      </p:sp>
    </p:spTree>
    <p:extLst>
      <p:ext uri="{BB962C8B-B14F-4D97-AF65-F5344CB8AC3E}">
        <p14:creationId xmlns:p14="http://schemas.microsoft.com/office/powerpoint/2010/main" val="210841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Study</a:t>
            </a:r>
            <a:r>
              <a:rPr lang="en-US" baseline="0" dirty="0"/>
              <a:t> that looked at Hurricane Sandy that made landfall in US on 10/29/12</a:t>
            </a:r>
          </a:p>
          <a:p>
            <a:r>
              <a:rPr lang="en-US" baseline="0" dirty="0"/>
              <a:t>Evaluated impact on dialysis patients </a:t>
            </a:r>
            <a:r>
              <a:rPr lang="mr-IN" baseline="0" dirty="0"/>
              <a:t>–</a:t>
            </a:r>
            <a:r>
              <a:rPr lang="en-US" baseline="0" dirty="0"/>
              <a:t> including frequency of early dialysis, ED visits, hospitalization rates and 30-d mortality</a:t>
            </a:r>
          </a:p>
          <a:p>
            <a:r>
              <a:rPr lang="en-US" baseline="0" dirty="0"/>
              <a:t>Compared this to rates of each of these outcomes in 1) ESRD patients living outside the affected areas in same time period, and 2) ESRD patients in the same area 1 year prior</a:t>
            </a:r>
          </a:p>
          <a:p>
            <a:r>
              <a:rPr lang="en-US" baseline="0" dirty="0"/>
              <a:t>Found: nearly ½ of study group rec’d early dialysis, post storm increases in ED visits, hospitalizations, 30-day mortality</a:t>
            </a:r>
            <a:endParaRPr lang="en-US" dirty="0"/>
          </a:p>
        </p:txBody>
      </p:sp>
      <p:sp>
        <p:nvSpPr>
          <p:cNvPr id="4" name="Slide Number Placeholder 3"/>
          <p:cNvSpPr>
            <a:spLocks noGrp="1"/>
          </p:cNvSpPr>
          <p:nvPr>
            <p:ph type="sldNum" sz="quarter" idx="10"/>
          </p:nvPr>
        </p:nvSpPr>
        <p:spPr/>
        <p:txBody>
          <a:bodyPr/>
          <a:lstStyle/>
          <a:p>
            <a:fld id="{4938FE3B-6C83-9A44-8AC1-B186DCD31A61}" type="slidenum">
              <a:rPr lang="en-US" smtClean="0"/>
              <a:t>32</a:t>
            </a:fld>
            <a:endParaRPr lang="en-US"/>
          </a:p>
        </p:txBody>
      </p:sp>
    </p:spTree>
    <p:extLst>
      <p:ext uri="{BB962C8B-B14F-4D97-AF65-F5344CB8AC3E}">
        <p14:creationId xmlns:p14="http://schemas.microsoft.com/office/powerpoint/2010/main" val="23084963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Compounded</a:t>
            </a:r>
            <a:r>
              <a:rPr lang="en-US" baseline="0" dirty="0"/>
              <a:t> issues to emergency medical care in the wake of Hurricane Maria- PR</a:t>
            </a:r>
          </a:p>
          <a:p>
            <a:r>
              <a:rPr lang="en-US" baseline="0" dirty="0"/>
              <a:t>Enroll in mainland </a:t>
            </a:r>
            <a:r>
              <a:rPr lang="en-US" baseline="0" dirty="0" err="1"/>
              <a:t>medicare</a:t>
            </a:r>
            <a:r>
              <a:rPr lang="en-US" baseline="0" dirty="0"/>
              <a:t> and </a:t>
            </a:r>
            <a:r>
              <a:rPr lang="en-US" baseline="0" dirty="0" err="1"/>
              <a:t>medicaid</a:t>
            </a:r>
            <a:r>
              <a:rPr lang="en-US" baseline="0" dirty="0"/>
              <a:t> systems</a:t>
            </a:r>
          </a:p>
          <a:p>
            <a:r>
              <a:rPr lang="en-US" baseline="0" dirty="0"/>
              <a:t>6,000 dialysis patients in 48 dialysis facilities</a:t>
            </a:r>
          </a:p>
          <a:p>
            <a:r>
              <a:rPr lang="en-US" baseline="0" dirty="0"/>
              <a:t>80% of power grid out</a:t>
            </a:r>
          </a:p>
          <a:p>
            <a:r>
              <a:rPr lang="en-US" baseline="0" dirty="0"/>
              <a:t>In total 4,600 + deaths</a:t>
            </a:r>
            <a:endParaRPr lang="en-US" dirty="0"/>
          </a:p>
        </p:txBody>
      </p:sp>
      <p:sp>
        <p:nvSpPr>
          <p:cNvPr id="4" name="Slide Number Placeholder 3"/>
          <p:cNvSpPr>
            <a:spLocks noGrp="1"/>
          </p:cNvSpPr>
          <p:nvPr>
            <p:ph type="sldNum" sz="quarter" idx="10"/>
          </p:nvPr>
        </p:nvSpPr>
        <p:spPr/>
        <p:txBody>
          <a:bodyPr/>
          <a:lstStyle/>
          <a:p>
            <a:fld id="{4938FE3B-6C83-9A44-8AC1-B186DCD31A61}" type="slidenum">
              <a:rPr lang="en-US" smtClean="0"/>
              <a:t>33</a:t>
            </a:fld>
            <a:endParaRPr lang="en-US"/>
          </a:p>
        </p:txBody>
      </p:sp>
    </p:spTree>
    <p:extLst>
      <p:ext uri="{BB962C8B-B14F-4D97-AF65-F5344CB8AC3E}">
        <p14:creationId xmlns:p14="http://schemas.microsoft.com/office/powerpoint/2010/main" val="2787979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provision for treatment of kidney failure is</a:t>
            </a:r>
            <a:r>
              <a:rPr lang="en-US" baseline="0" dirty="0"/>
              <a:t> enormous worldwide.  In 2010, 2.6 million people worldwide receive dialysis for kidney failure and this is expected to double by 2030.  In 2018, over 3.3 mil people worldwide receiving hemodialysis (89% </a:t>
            </a:r>
            <a:r>
              <a:rPr lang="en-US" baseline="0" dirty="0" err="1"/>
              <a:t>hemo</a:t>
            </a:r>
            <a:r>
              <a:rPr lang="en-US" baseline="0" dirty="0"/>
              <a:t>, 11% PD) &gt; 2 million people die each year because of lack of access to kidney replacement therapy, this is set to increase to 9 mil by 2030.</a:t>
            </a:r>
          </a:p>
          <a:p>
            <a:endParaRPr lang="en-US" baseline="0" dirty="0"/>
          </a:p>
        </p:txBody>
      </p:sp>
      <p:sp>
        <p:nvSpPr>
          <p:cNvPr id="4" name="Slide Number Placeholder 3"/>
          <p:cNvSpPr>
            <a:spLocks noGrp="1"/>
          </p:cNvSpPr>
          <p:nvPr>
            <p:ph type="sldNum" sz="quarter" idx="10"/>
          </p:nvPr>
        </p:nvSpPr>
        <p:spPr/>
        <p:txBody>
          <a:bodyPr/>
          <a:lstStyle/>
          <a:p>
            <a:fld id="{4938FE3B-6C83-9A44-8AC1-B186DCD31A61}" type="slidenum">
              <a:rPr lang="en-US" smtClean="0"/>
              <a:t>34</a:t>
            </a:fld>
            <a:endParaRPr lang="en-US"/>
          </a:p>
        </p:txBody>
      </p:sp>
    </p:spTree>
    <p:extLst>
      <p:ext uri="{BB962C8B-B14F-4D97-AF65-F5344CB8AC3E}">
        <p14:creationId xmlns:p14="http://schemas.microsoft.com/office/powerpoint/2010/main" val="597986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 systems help to clean</a:t>
            </a:r>
            <a:r>
              <a:rPr lang="en-US" baseline="0" dirty="0"/>
              <a:t> water</a:t>
            </a:r>
          </a:p>
          <a:p>
            <a:r>
              <a:rPr lang="en-US" baseline="0" dirty="0"/>
              <a:t>Many of </a:t>
            </a:r>
            <a:r>
              <a:rPr lang="en-US" baseline="0" dirty="0" err="1"/>
              <a:t>inefficity</a:t>
            </a:r>
            <a:r>
              <a:rPr lang="en-US" baseline="0" dirty="0"/>
              <a:t>, reject </a:t>
            </a:r>
            <a:r>
              <a:rPr lang="en-US" baseline="0" dirty="0" err="1"/>
              <a:t>btwn</a:t>
            </a:r>
            <a:r>
              <a:rPr lang="en-US" baseline="0" dirty="0"/>
              <a:t> ½- 2/3 of the source water</a:t>
            </a:r>
          </a:p>
          <a:p>
            <a:r>
              <a:rPr lang="en-US" baseline="0" dirty="0"/>
              <a:t>DFR of 500 ml/min results in 120 L of water use over 4 </a:t>
            </a:r>
            <a:r>
              <a:rPr lang="en-US" baseline="0" dirty="0" err="1"/>
              <a:t>hr</a:t>
            </a:r>
            <a:r>
              <a:rPr lang="en-US" baseline="0" dirty="0"/>
              <a:t> treatment for each patient, 18,720L of water used annually for </a:t>
            </a:r>
            <a:r>
              <a:rPr lang="en-US" baseline="0" dirty="0" err="1"/>
              <a:t>pt</a:t>
            </a:r>
            <a:r>
              <a:rPr lang="en-US" baseline="0" dirty="0"/>
              <a:t> dialyzing 3x per week</a:t>
            </a:r>
          </a:p>
          <a:p>
            <a:endParaRPr lang="en-US" baseline="0" dirty="0"/>
          </a:p>
          <a:p>
            <a:r>
              <a:rPr lang="en-US" baseline="0" dirty="0"/>
              <a:t>Settings of low recovery ratio</a:t>
            </a:r>
            <a:endParaRPr lang="en-US" dirty="0"/>
          </a:p>
        </p:txBody>
      </p:sp>
      <p:sp>
        <p:nvSpPr>
          <p:cNvPr id="4" name="Slide Number Placeholder 3"/>
          <p:cNvSpPr>
            <a:spLocks noGrp="1"/>
          </p:cNvSpPr>
          <p:nvPr>
            <p:ph type="sldNum" sz="quarter" idx="10"/>
          </p:nvPr>
        </p:nvSpPr>
        <p:spPr/>
        <p:txBody>
          <a:bodyPr/>
          <a:lstStyle/>
          <a:p>
            <a:fld id="{4938FE3B-6C83-9A44-8AC1-B186DCD31A61}" type="slidenum">
              <a:rPr lang="en-US" smtClean="0"/>
              <a:t>35</a:t>
            </a:fld>
            <a:endParaRPr lang="en-US"/>
          </a:p>
        </p:txBody>
      </p:sp>
    </p:spTree>
    <p:extLst>
      <p:ext uri="{BB962C8B-B14F-4D97-AF65-F5344CB8AC3E}">
        <p14:creationId xmlns:p14="http://schemas.microsoft.com/office/powerpoint/2010/main" val="3079939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a:t>
            </a:r>
            <a:r>
              <a:rPr lang="en-US" baseline="0" dirty="0"/>
              <a:t> early 1990s, case reports of young, agricultural workers in sugar cane fields (Sri Lanka) reported with chronic kidney disease of “unknown” etiology, or </a:t>
            </a:r>
            <a:r>
              <a:rPr lang="en-US" baseline="0" dirty="0" err="1"/>
              <a:t>CKDu</a:t>
            </a:r>
            <a:r>
              <a:rPr lang="en-US" baseline="0" dirty="0"/>
              <a:t>--  individuals did not have the typical risk factors for CKD/ESKD including DM and HTN.  Within years, higher than expected numbers of cases of CKD among agricultural sugar can workers throughout the Pacific coast of Central America from </a:t>
            </a:r>
            <a:r>
              <a:rPr lang="en-US" baseline="0" dirty="0" err="1"/>
              <a:t>Guatamala</a:t>
            </a:r>
            <a:r>
              <a:rPr lang="en-US" baseline="0" dirty="0"/>
              <a:t> to </a:t>
            </a:r>
            <a:r>
              <a:rPr lang="en-US" baseline="0" dirty="0" err="1"/>
              <a:t>Panema</a:t>
            </a:r>
            <a:r>
              <a:rPr lang="en-US" baseline="0" dirty="0"/>
              <a:t> were recognized- giving rise to the name Mesoamerican nephropathy. Also noted to develop among cotton and corn workers as well as shrimp farmers.</a:t>
            </a:r>
            <a:endParaRPr lang="en-US" dirty="0"/>
          </a:p>
        </p:txBody>
      </p:sp>
      <p:sp>
        <p:nvSpPr>
          <p:cNvPr id="4" name="Slide Number Placeholder 3"/>
          <p:cNvSpPr>
            <a:spLocks noGrp="1"/>
          </p:cNvSpPr>
          <p:nvPr>
            <p:ph type="sldNum" sz="quarter" idx="10"/>
          </p:nvPr>
        </p:nvSpPr>
        <p:spPr/>
        <p:txBody>
          <a:bodyPr/>
          <a:lstStyle/>
          <a:p>
            <a:fld id="{4938FE3B-6C83-9A44-8AC1-B186DCD31A61}" type="slidenum">
              <a:rPr lang="en-US" smtClean="0"/>
              <a:t>7</a:t>
            </a:fld>
            <a:endParaRPr lang="en-US"/>
          </a:p>
        </p:txBody>
      </p:sp>
    </p:spTree>
    <p:extLst>
      <p:ext uri="{BB962C8B-B14F-4D97-AF65-F5344CB8AC3E}">
        <p14:creationId xmlns:p14="http://schemas.microsoft.com/office/powerpoint/2010/main" val="1502574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Workers noted to have elevated Cr when undergo screening before seasonal</a:t>
            </a:r>
            <a:r>
              <a:rPr lang="en-US" baseline="0" dirty="0"/>
              <a:t> harvest, usually have worked harvest prior</a:t>
            </a:r>
          </a:p>
          <a:p>
            <a:r>
              <a:rPr lang="en-US" baseline="0" dirty="0"/>
              <a:t>Ages 20-50 </a:t>
            </a:r>
            <a:r>
              <a:rPr lang="en-US" baseline="0" dirty="0" err="1"/>
              <a:t>yr</a:t>
            </a:r>
            <a:endParaRPr lang="en-US" baseline="0" dirty="0"/>
          </a:p>
          <a:p>
            <a:r>
              <a:rPr lang="en-US" baseline="0" dirty="0"/>
              <a:t>Asymptomatic</a:t>
            </a:r>
          </a:p>
          <a:p>
            <a:r>
              <a:rPr lang="en-US" baseline="0" dirty="0" err="1"/>
              <a:t>Nml</a:t>
            </a:r>
            <a:r>
              <a:rPr lang="en-US" baseline="0" dirty="0"/>
              <a:t> BP, </a:t>
            </a:r>
            <a:r>
              <a:rPr lang="en-US" baseline="0" dirty="0" err="1"/>
              <a:t>nml</a:t>
            </a:r>
            <a:r>
              <a:rPr lang="en-US" baseline="0" dirty="0"/>
              <a:t> glucose</a:t>
            </a:r>
          </a:p>
          <a:p>
            <a:r>
              <a:rPr lang="en-US" baseline="0" dirty="0"/>
              <a:t>No </a:t>
            </a:r>
            <a:r>
              <a:rPr lang="en-US" baseline="0" dirty="0" err="1"/>
              <a:t>proteinura</a:t>
            </a:r>
            <a:endParaRPr lang="en-US" baseline="0" dirty="0"/>
          </a:p>
          <a:p>
            <a:r>
              <a:rPr lang="en-US" baseline="0" dirty="0"/>
              <a:t>No PVD</a:t>
            </a:r>
          </a:p>
          <a:p>
            <a:r>
              <a:rPr lang="en-US" baseline="0" dirty="0"/>
              <a:t>+hearing loss, +myoclonus</a:t>
            </a:r>
          </a:p>
          <a:p>
            <a:endParaRPr lang="en-US" baseline="0" dirty="0"/>
          </a:p>
          <a:p>
            <a:r>
              <a:rPr lang="en-US" baseline="0" dirty="0"/>
              <a:t>Herrera, et al- studied 46 workers, 36 M, 10 F to characterize renal and extra renal causes of CKD in El Salvador. Mean age 45 </a:t>
            </a:r>
            <a:r>
              <a:rPr lang="en-US" baseline="0" dirty="0" err="1"/>
              <a:t>yr</a:t>
            </a:r>
            <a:r>
              <a:rPr lang="en-US" baseline="0" dirty="0"/>
              <a:t>, </a:t>
            </a:r>
          </a:p>
          <a:p>
            <a:r>
              <a:rPr lang="en-US" sz="1200" b="0" i="0" u="none" strike="noStrike" kern="1200" baseline="0" dirty="0">
                <a:solidFill>
                  <a:schemeClr val="tx1"/>
                </a:solidFill>
                <a:latin typeface="+mn-lt"/>
                <a:ea typeface="+mn-ea"/>
                <a:cs typeface="+mn-cs"/>
              </a:rPr>
              <a:t>Examinations included social determinants; psychological</a:t>
            </a:r>
          </a:p>
          <a:p>
            <a:r>
              <a:rPr lang="en-US" sz="1200" b="0" i="0" u="none" strike="noStrike" kern="1200" baseline="0" dirty="0">
                <a:solidFill>
                  <a:schemeClr val="tx1"/>
                </a:solidFill>
                <a:latin typeface="+mn-lt"/>
                <a:ea typeface="+mn-ea"/>
                <a:cs typeface="+mn-cs"/>
              </a:rPr>
              <a:t>assessment; clinical exam of organs and systems; hematological</a:t>
            </a:r>
          </a:p>
          <a:p>
            <a:r>
              <a:rPr lang="en-US" sz="1200" b="0" i="0" u="none" strike="noStrike" kern="1200" baseline="0" dirty="0">
                <a:solidFill>
                  <a:schemeClr val="tx1"/>
                </a:solidFill>
                <a:latin typeface="+mn-lt"/>
                <a:ea typeface="+mn-ea"/>
                <a:cs typeface="+mn-cs"/>
              </a:rPr>
              <a:t>and biochemical parameters in blood and urine; urine sediment</a:t>
            </a:r>
          </a:p>
          <a:p>
            <a:r>
              <a:rPr lang="en-US" sz="1200" b="0" i="0" u="none" strike="noStrike" kern="1200" baseline="0" dirty="0">
                <a:solidFill>
                  <a:schemeClr val="tx1"/>
                </a:solidFill>
                <a:latin typeface="+mn-lt"/>
                <a:ea typeface="+mn-ea"/>
                <a:cs typeface="+mn-cs"/>
              </a:rPr>
              <a:t>analysis; markers of renal damage; glomerular and tubular function;</a:t>
            </a:r>
          </a:p>
          <a:p>
            <a:r>
              <a:rPr lang="en-US" sz="1200" b="0" i="0" u="none" strike="noStrike" kern="1200" baseline="0" dirty="0">
                <a:solidFill>
                  <a:schemeClr val="tx1"/>
                </a:solidFill>
                <a:latin typeface="+mn-lt"/>
                <a:ea typeface="+mn-ea"/>
                <a:cs typeface="+mn-cs"/>
              </a:rPr>
              <a:t>and liver, pancreas and lung functions. Renal, prostate and gynecological</a:t>
            </a:r>
          </a:p>
          <a:p>
            <a:r>
              <a:rPr lang="en-US" sz="1200" b="0" i="0" u="none" strike="noStrike" kern="1200" baseline="0" dirty="0">
                <a:solidFill>
                  <a:schemeClr val="tx1"/>
                </a:solidFill>
                <a:latin typeface="+mn-lt"/>
                <a:ea typeface="+mn-ea"/>
                <a:cs typeface="+mn-cs"/>
              </a:rPr>
              <a:t>ultrasound; and Doppler echocardiography and peripheral vascular</a:t>
            </a:r>
          </a:p>
          <a:p>
            <a:r>
              <a:rPr lang="en-US" sz="1200" b="0" i="0" u="none" strike="noStrike" kern="1200" baseline="0" dirty="0">
                <a:solidFill>
                  <a:schemeClr val="tx1"/>
                </a:solidFill>
                <a:latin typeface="+mn-lt"/>
                <a:ea typeface="+mn-ea"/>
                <a:cs typeface="+mn-cs"/>
              </a:rPr>
              <a:t>and renal Doppler ultrasound were performed.</a:t>
            </a:r>
            <a:endParaRPr lang="en-US" dirty="0"/>
          </a:p>
        </p:txBody>
      </p:sp>
      <p:sp>
        <p:nvSpPr>
          <p:cNvPr id="4" name="Slide Number Placeholder 3"/>
          <p:cNvSpPr>
            <a:spLocks noGrp="1"/>
          </p:cNvSpPr>
          <p:nvPr>
            <p:ph type="sldNum" sz="quarter" idx="10"/>
          </p:nvPr>
        </p:nvSpPr>
        <p:spPr/>
        <p:txBody>
          <a:bodyPr/>
          <a:lstStyle/>
          <a:p>
            <a:fld id="{4938FE3B-6C83-9A44-8AC1-B186DCD31A61}" type="slidenum">
              <a:rPr lang="en-US" smtClean="0"/>
              <a:t>8</a:t>
            </a:fld>
            <a:endParaRPr lang="en-US"/>
          </a:p>
        </p:txBody>
      </p:sp>
    </p:spTree>
    <p:extLst>
      <p:ext uri="{BB962C8B-B14F-4D97-AF65-F5344CB8AC3E}">
        <p14:creationId xmlns:p14="http://schemas.microsoft.com/office/powerpoint/2010/main" val="1798682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 stain</a:t>
            </a:r>
            <a:r>
              <a:rPr lang="en-US" baseline="0" dirty="0"/>
              <a:t> showing focal inflammation, tubular atrophy and </a:t>
            </a:r>
            <a:r>
              <a:rPr lang="en-US" baseline="0" dirty="0" err="1"/>
              <a:t>glomerulosclerosis</a:t>
            </a:r>
            <a:r>
              <a:rPr lang="en-US" baseline="0" dirty="0"/>
              <a:t>.</a:t>
            </a:r>
            <a:endParaRPr lang="en-US" dirty="0"/>
          </a:p>
        </p:txBody>
      </p:sp>
      <p:sp>
        <p:nvSpPr>
          <p:cNvPr id="4" name="Slide Number Placeholder 3"/>
          <p:cNvSpPr>
            <a:spLocks noGrp="1"/>
          </p:cNvSpPr>
          <p:nvPr>
            <p:ph type="sldNum" sz="quarter" idx="10"/>
          </p:nvPr>
        </p:nvSpPr>
        <p:spPr/>
        <p:txBody>
          <a:bodyPr/>
          <a:lstStyle/>
          <a:p>
            <a:fld id="{4938FE3B-6C83-9A44-8AC1-B186DCD31A61}" type="slidenum">
              <a:rPr lang="en-US" smtClean="0"/>
              <a:t>9</a:t>
            </a:fld>
            <a:endParaRPr lang="en-US"/>
          </a:p>
        </p:txBody>
      </p:sp>
    </p:spTree>
    <p:extLst>
      <p:ext uri="{BB962C8B-B14F-4D97-AF65-F5344CB8AC3E}">
        <p14:creationId xmlns:p14="http://schemas.microsoft.com/office/powerpoint/2010/main" val="1356496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Peraza</a:t>
            </a:r>
            <a:r>
              <a:rPr lang="en-US" dirty="0"/>
              <a:t>, et al studied 256 M and 408 W ages 20-60 </a:t>
            </a:r>
            <a:r>
              <a:rPr lang="en-US" dirty="0" err="1"/>
              <a:t>yr</a:t>
            </a:r>
            <a:r>
              <a:rPr lang="en-US" dirty="0"/>
              <a:t> old in</a:t>
            </a:r>
            <a:r>
              <a:rPr lang="en-US" baseline="0" dirty="0"/>
              <a:t> El Salvador and stratified kidney function by type of work.  Collected other characteristics as well.</a:t>
            </a:r>
          </a:p>
          <a:p>
            <a:endParaRPr lang="en-US" baseline="0" dirty="0"/>
          </a:p>
          <a:p>
            <a:r>
              <a:rPr lang="en-US" sz="1200" b="0" i="0" u="none" strike="noStrike" kern="1200" baseline="0" dirty="0">
                <a:solidFill>
                  <a:schemeClr val="tx1"/>
                </a:solidFill>
                <a:latin typeface="+mn-lt"/>
                <a:ea typeface="+mn-ea"/>
                <a:cs typeface="+mn-cs"/>
              </a:rPr>
              <a:t>Of the men in the coastal communities, 30% had elevated </a:t>
            </a:r>
            <a:r>
              <a:rPr lang="en-US" sz="1200" b="0" i="0" u="none" strike="noStrike" kern="1200" baseline="0" dirty="0" err="1">
                <a:solidFill>
                  <a:schemeClr val="tx1"/>
                </a:solidFill>
                <a:latin typeface="+mn-lt"/>
                <a:ea typeface="+mn-ea"/>
                <a:cs typeface="+mn-cs"/>
              </a:rPr>
              <a:t>SCr</a:t>
            </a:r>
            <a:r>
              <a:rPr lang="en-US" sz="1200" b="0" i="0" u="none" strike="noStrike" kern="1200" baseline="0" dirty="0">
                <a:solidFill>
                  <a:schemeClr val="tx1"/>
                </a:solidFill>
                <a:latin typeface="+mn-lt"/>
                <a:ea typeface="+mn-ea"/>
                <a:cs typeface="+mn-cs"/>
              </a:rPr>
              <a:t> levels and 18% had </a:t>
            </a:r>
            <a:r>
              <a:rPr lang="en-US" sz="1200" b="0" i="0" u="none" strike="noStrike" kern="1200" baseline="0" dirty="0" err="1">
                <a:solidFill>
                  <a:schemeClr val="tx1"/>
                </a:solidFill>
                <a:latin typeface="+mn-lt"/>
                <a:ea typeface="+mn-ea"/>
                <a:cs typeface="+mn-cs"/>
              </a:rPr>
              <a:t>eGFR</a:t>
            </a:r>
            <a:r>
              <a:rPr lang="en-US" sz="1200" b="0" i="0" u="none" strike="noStrike" kern="1200" baseline="0" dirty="0">
                <a:solidFill>
                  <a:schemeClr val="tx1"/>
                </a:solidFill>
                <a:latin typeface="+mn-lt"/>
                <a:ea typeface="+mn-ea"/>
                <a:cs typeface="+mn-cs"/>
              </a:rPr>
              <a:t> 60</a:t>
            </a:r>
          </a:p>
          <a:p>
            <a:r>
              <a:rPr lang="en-US" sz="1200" b="0" i="0" u="none" strike="noStrike" kern="1200" baseline="0" dirty="0">
                <a:solidFill>
                  <a:schemeClr val="tx1"/>
                </a:solidFill>
                <a:latin typeface="+mn-lt"/>
                <a:ea typeface="+mn-ea"/>
                <a:cs typeface="+mn-cs"/>
              </a:rPr>
              <a:t>mL/min/1.73m2 compared with4%and 1%, respectively, in the communities above 500 m. For agricultural workers,</a:t>
            </a:r>
          </a:p>
          <a:p>
            <a:r>
              <a:rPr lang="en-US" sz="1200" b="0" i="0" u="none" strike="noStrike" kern="1200" baseline="0" dirty="0" err="1">
                <a:solidFill>
                  <a:schemeClr val="tx1"/>
                </a:solidFill>
                <a:latin typeface="+mn-lt"/>
                <a:ea typeface="+mn-ea"/>
                <a:cs typeface="+mn-cs"/>
              </a:rPr>
              <a:t>prevalences</a:t>
            </a:r>
            <a:r>
              <a:rPr lang="en-US" sz="1200" b="0" i="0" u="none" strike="noStrike" kern="1200" baseline="0" dirty="0">
                <a:solidFill>
                  <a:schemeClr val="tx1"/>
                </a:solidFill>
                <a:latin typeface="+mn-lt"/>
                <a:ea typeface="+mn-ea"/>
                <a:cs typeface="+mn-cs"/>
              </a:rPr>
              <a:t> of elevated </a:t>
            </a:r>
            <a:r>
              <a:rPr lang="en-US" sz="1200" b="0" i="0" u="none" strike="noStrike" kern="1200" baseline="0" dirty="0" err="1">
                <a:solidFill>
                  <a:schemeClr val="tx1"/>
                </a:solidFill>
                <a:latin typeface="+mn-lt"/>
                <a:ea typeface="+mn-ea"/>
                <a:cs typeface="+mn-cs"/>
              </a:rPr>
              <a:t>SCr</a:t>
            </a:r>
            <a:r>
              <a:rPr lang="en-US" sz="1200" b="0" i="0" u="none" strike="noStrike" kern="1200" baseline="0" dirty="0">
                <a:solidFill>
                  <a:schemeClr val="tx1"/>
                </a:solidFill>
                <a:latin typeface="+mn-lt"/>
                <a:ea typeface="+mn-ea"/>
                <a:cs typeface="+mn-cs"/>
              </a:rPr>
              <a:t> levels and </a:t>
            </a:r>
            <a:r>
              <a:rPr lang="en-US" sz="1200" b="0" i="0" u="none" strike="noStrike" kern="1200" baseline="0" dirty="0" err="1">
                <a:solidFill>
                  <a:schemeClr val="tx1"/>
                </a:solidFill>
                <a:latin typeface="+mn-lt"/>
                <a:ea typeface="+mn-ea"/>
                <a:cs typeface="+mn-cs"/>
              </a:rPr>
              <a:t>eGFR</a:t>
            </a:r>
            <a:r>
              <a:rPr lang="en-US" sz="1200" b="0" i="0" u="none" strike="noStrike" kern="1200" baseline="0" dirty="0">
                <a:solidFill>
                  <a:schemeClr val="tx1"/>
                </a:solidFill>
                <a:latin typeface="+mn-lt"/>
                <a:ea typeface="+mn-ea"/>
                <a:cs typeface="+mn-cs"/>
              </a:rPr>
              <a:t> 60 mL/min/1.73 m2 were highest for coastal sugarcane and cotton</a:t>
            </a:r>
          </a:p>
          <a:p>
            <a:r>
              <a:rPr lang="en-US" sz="1200" b="0" i="0" u="none" strike="noStrike" kern="1200" baseline="0" dirty="0">
                <a:solidFill>
                  <a:schemeClr val="tx1"/>
                </a:solidFill>
                <a:latin typeface="+mn-lt"/>
                <a:ea typeface="+mn-ea"/>
                <a:cs typeface="+mn-cs"/>
              </a:rPr>
              <a:t>plantation workers, but were not increased in sugarcane workers at 500mor subsistence farmers. Women followed</a:t>
            </a:r>
          </a:p>
          <a:p>
            <a:r>
              <a:rPr lang="en-US" sz="1200" b="0" i="0" u="none" strike="noStrike" kern="1200" baseline="0" dirty="0">
                <a:solidFill>
                  <a:schemeClr val="tx1"/>
                </a:solidFill>
                <a:latin typeface="+mn-lt"/>
                <a:ea typeface="+mn-ea"/>
                <a:cs typeface="+mn-cs"/>
              </a:rPr>
              <a:t>a weaker but similar pattern. Proteinuria was infrequent, of low grade, and not different among communities,</a:t>
            </a:r>
          </a:p>
          <a:p>
            <a:r>
              <a:rPr lang="en-US" sz="1200" b="0" i="0" u="none" strike="noStrike" kern="1200" baseline="0" dirty="0">
                <a:solidFill>
                  <a:schemeClr val="tx1"/>
                </a:solidFill>
                <a:latin typeface="+mn-lt"/>
                <a:ea typeface="+mn-ea"/>
                <a:cs typeface="+mn-cs"/>
              </a:rPr>
              <a:t>occupations, or sexes. The adjusted ORs of decreased kidney function for 10-year increments of coastal sugarcane</a:t>
            </a:r>
          </a:p>
          <a:p>
            <a:r>
              <a:rPr lang="en-US" sz="1200" b="0" i="0" u="none" strike="noStrike" kern="1200" baseline="0" dirty="0">
                <a:solidFill>
                  <a:schemeClr val="tx1"/>
                </a:solidFill>
                <a:latin typeface="+mn-lt"/>
                <a:ea typeface="+mn-ea"/>
                <a:cs typeface="+mn-cs"/>
              </a:rPr>
              <a:t>or cotton plantation work were 3.1 (95% CI, 2.0-5.0) in men and 2.3 (95% CI, 1.4-3.7) in women</a:t>
            </a:r>
            <a:endParaRPr lang="en-US" dirty="0"/>
          </a:p>
        </p:txBody>
      </p:sp>
      <p:sp>
        <p:nvSpPr>
          <p:cNvPr id="4" name="Slide Number Placeholder 3"/>
          <p:cNvSpPr>
            <a:spLocks noGrp="1"/>
          </p:cNvSpPr>
          <p:nvPr>
            <p:ph type="sldNum" sz="quarter" idx="10"/>
          </p:nvPr>
        </p:nvSpPr>
        <p:spPr/>
        <p:txBody>
          <a:bodyPr/>
          <a:lstStyle/>
          <a:p>
            <a:fld id="{4938FE3B-6C83-9A44-8AC1-B186DCD31A61}" type="slidenum">
              <a:rPr lang="en-US" smtClean="0"/>
              <a:t>10</a:t>
            </a:fld>
            <a:endParaRPr lang="en-US"/>
          </a:p>
        </p:txBody>
      </p:sp>
    </p:spTree>
    <p:extLst>
      <p:ext uri="{BB962C8B-B14F-4D97-AF65-F5344CB8AC3E}">
        <p14:creationId xmlns:p14="http://schemas.microsoft.com/office/powerpoint/2010/main" val="4643526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Serum </a:t>
            </a:r>
            <a:r>
              <a:rPr lang="en-US" dirty="0" err="1"/>
              <a:t>cr</a:t>
            </a:r>
            <a:r>
              <a:rPr lang="en-US" dirty="0"/>
              <a:t> increases during work shift,</a:t>
            </a:r>
            <a:r>
              <a:rPr lang="en-US" baseline="0" dirty="0"/>
              <a:t> as does other biochemical markers- e.g. CK</a:t>
            </a:r>
          </a:p>
          <a:p>
            <a:r>
              <a:rPr lang="en-US" dirty="0"/>
              <a:t>This asymptomatic decline in kidney function</a:t>
            </a:r>
            <a:r>
              <a:rPr lang="en-US" baseline="0" dirty="0"/>
              <a:t> is a signal for dehydration related reduction in kidney perfusion</a:t>
            </a:r>
          </a:p>
          <a:p>
            <a:r>
              <a:rPr lang="en-US" baseline="0" dirty="0"/>
              <a:t>These recurring changes accumulate to place workers at risk of CKD</a:t>
            </a:r>
          </a:p>
          <a:p>
            <a:r>
              <a:rPr lang="en-US" baseline="0" dirty="0"/>
              <a:t>Or, between seasons, kidney function does not return to its prior baseline</a:t>
            </a:r>
          </a:p>
          <a:p>
            <a:endParaRPr lang="en-US" baseline="0" dirty="0"/>
          </a:p>
          <a:p>
            <a:r>
              <a:rPr lang="en-US" baseline="0" dirty="0"/>
              <a:t>Graph of 105 healthy sugarcane workers with </a:t>
            </a:r>
            <a:r>
              <a:rPr lang="en-US" baseline="0" dirty="0" err="1"/>
              <a:t>nml</a:t>
            </a:r>
            <a:r>
              <a:rPr lang="en-US" baseline="0" dirty="0"/>
              <a:t> kidney functions.   Measure biomarkers of injury pre-harvest, daily.  Observe unfavorable trends in kidney function across shifts.</a:t>
            </a:r>
          </a:p>
          <a:p>
            <a:endParaRPr lang="en-US" dirty="0"/>
          </a:p>
        </p:txBody>
      </p:sp>
      <p:sp>
        <p:nvSpPr>
          <p:cNvPr id="4" name="Slide Number Placeholder 3"/>
          <p:cNvSpPr>
            <a:spLocks noGrp="1"/>
          </p:cNvSpPr>
          <p:nvPr>
            <p:ph type="sldNum" sz="quarter" idx="10"/>
          </p:nvPr>
        </p:nvSpPr>
        <p:spPr/>
        <p:txBody>
          <a:bodyPr/>
          <a:lstStyle/>
          <a:p>
            <a:fld id="{4938FE3B-6C83-9A44-8AC1-B186DCD31A61}" type="slidenum">
              <a:rPr lang="en-US" smtClean="0"/>
              <a:t>11</a:t>
            </a:fld>
            <a:endParaRPr lang="en-US"/>
          </a:p>
        </p:txBody>
      </p:sp>
    </p:spTree>
    <p:extLst>
      <p:ext uri="{BB962C8B-B14F-4D97-AF65-F5344CB8AC3E}">
        <p14:creationId xmlns:p14="http://schemas.microsoft.com/office/powerpoint/2010/main" val="280166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Feb</a:t>
            </a:r>
            <a:r>
              <a:rPr lang="en-US" baseline="0" dirty="0"/>
              <a:t> 2017, split Guatemalan sugarcane workers into three groups:</a:t>
            </a:r>
          </a:p>
          <a:p>
            <a:r>
              <a:rPr lang="en-US" baseline="0" dirty="0"/>
              <a:t>AKF (abnormal kidney function </a:t>
            </a:r>
            <a:r>
              <a:rPr lang="en-US" baseline="0" dirty="0" err="1"/>
              <a:t>eGFR</a:t>
            </a:r>
            <a:r>
              <a:rPr lang="en-US" baseline="0" dirty="0"/>
              <a:t> &lt; 60), RKF (reduced kidney function, </a:t>
            </a:r>
            <a:r>
              <a:rPr lang="en-US" baseline="0" dirty="0" err="1"/>
              <a:t>eGFR</a:t>
            </a:r>
            <a:r>
              <a:rPr lang="en-US" baseline="0" dirty="0"/>
              <a:t> 60-89), and NKF (normal kidney function </a:t>
            </a:r>
            <a:r>
              <a:rPr lang="en-US" baseline="0" dirty="0" err="1"/>
              <a:t>eGFR</a:t>
            </a:r>
            <a:r>
              <a:rPr lang="en-US" baseline="0" dirty="0"/>
              <a:t> &gt;=90)</a:t>
            </a:r>
          </a:p>
          <a:p>
            <a:r>
              <a:rPr lang="en-US" baseline="0" dirty="0"/>
              <a:t>A health promotion, behavioral and educational intervention centered on water electrolytes, rest and shade was provided to all participants.</a:t>
            </a:r>
          </a:p>
          <a:p>
            <a:r>
              <a:rPr lang="en-US" baseline="0" dirty="0"/>
              <a:t>Prospectively analyzed their renal </a:t>
            </a:r>
            <a:r>
              <a:rPr lang="en-US" baseline="0" dirty="0" err="1"/>
              <a:t>funciton</a:t>
            </a:r>
            <a:r>
              <a:rPr lang="en-US" baseline="0" dirty="0"/>
              <a:t>.  All groups stabilized or improved </a:t>
            </a:r>
            <a:r>
              <a:rPr lang="en-US" baseline="0" dirty="0" err="1"/>
              <a:t>trjectory</a:t>
            </a:r>
            <a:r>
              <a:rPr lang="en-US" baseline="0" dirty="0"/>
              <a:t> of decline during the intervention.  Supports screening and intervention as a promise to slow progression of kidney disease among workers.</a:t>
            </a:r>
          </a:p>
        </p:txBody>
      </p:sp>
      <p:sp>
        <p:nvSpPr>
          <p:cNvPr id="4" name="Slide Number Placeholder 3"/>
          <p:cNvSpPr>
            <a:spLocks noGrp="1"/>
          </p:cNvSpPr>
          <p:nvPr>
            <p:ph type="sldNum" sz="quarter" idx="10"/>
          </p:nvPr>
        </p:nvSpPr>
        <p:spPr/>
        <p:txBody>
          <a:bodyPr/>
          <a:lstStyle/>
          <a:p>
            <a:fld id="{4938FE3B-6C83-9A44-8AC1-B186DCD31A61}" type="slidenum">
              <a:rPr lang="en-US" smtClean="0"/>
              <a:t>12</a:t>
            </a:fld>
            <a:endParaRPr lang="en-US"/>
          </a:p>
        </p:txBody>
      </p:sp>
    </p:spTree>
    <p:extLst>
      <p:ext uri="{BB962C8B-B14F-4D97-AF65-F5344CB8AC3E}">
        <p14:creationId xmlns:p14="http://schemas.microsoft.com/office/powerpoint/2010/main" val="1549284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resourced</a:t>
            </a:r>
            <a:r>
              <a:rPr lang="en-US" baseline="0" dirty="0"/>
              <a:t> areas affecting socially and economically vulnerable populations, access to healthcare is limited and difficult</a:t>
            </a:r>
          </a:p>
          <a:p>
            <a:r>
              <a:rPr lang="en-US" baseline="0" dirty="0"/>
              <a:t>Families suffer from economic consequences of not being able to work and many other </a:t>
            </a:r>
            <a:r>
              <a:rPr lang="en-US" baseline="0" dirty="0" err="1"/>
              <a:t>devistating</a:t>
            </a:r>
            <a:r>
              <a:rPr lang="en-US" baseline="0" dirty="0"/>
              <a:t> consequences.</a:t>
            </a:r>
          </a:p>
          <a:p>
            <a:endParaRPr lang="en-US" baseline="0" dirty="0"/>
          </a:p>
          <a:p>
            <a:r>
              <a:rPr lang="en-US" baseline="0" dirty="0"/>
              <a:t>Paper published in 2014 by 2, 2</a:t>
            </a:r>
            <a:r>
              <a:rPr lang="en-US" baseline="30000" dirty="0"/>
              <a:t>nd</a:t>
            </a:r>
            <a:r>
              <a:rPr lang="en-US" baseline="0" dirty="0"/>
              <a:t> year medical students at </a:t>
            </a:r>
            <a:r>
              <a:rPr lang="en-US" baseline="0" dirty="0" err="1"/>
              <a:t>MtSiani</a:t>
            </a:r>
            <a:r>
              <a:rPr lang="en-US" baseline="0" dirty="0"/>
              <a:t> School of Medicine in NY- summer long experience in Nicaragua; 25 patient PD program.  Rounded with the 2 PD nurses.  Describe the first hand account of the strife of a single </a:t>
            </a:r>
            <a:r>
              <a:rPr lang="en-US" baseline="0" dirty="0" err="1"/>
              <a:t>pt</a:t>
            </a:r>
            <a:r>
              <a:rPr lang="en-US" baseline="0" dirty="0"/>
              <a:t> on PD x 6 </a:t>
            </a:r>
            <a:r>
              <a:rPr lang="en-US" baseline="0" dirty="0" err="1"/>
              <a:t>mo</a:t>
            </a:r>
            <a:r>
              <a:rPr lang="en-US" baseline="0" dirty="0"/>
              <a:t> in hospital.  Construction and cost of clean room.  Conditions of home dialysis. </a:t>
            </a:r>
            <a:endParaRPr lang="en-US" dirty="0"/>
          </a:p>
        </p:txBody>
      </p:sp>
      <p:sp>
        <p:nvSpPr>
          <p:cNvPr id="4" name="Slide Number Placeholder 3"/>
          <p:cNvSpPr>
            <a:spLocks noGrp="1"/>
          </p:cNvSpPr>
          <p:nvPr>
            <p:ph type="sldNum" sz="quarter" idx="10"/>
          </p:nvPr>
        </p:nvSpPr>
        <p:spPr/>
        <p:txBody>
          <a:bodyPr/>
          <a:lstStyle/>
          <a:p>
            <a:fld id="{4938FE3B-6C83-9A44-8AC1-B186DCD31A61}" type="slidenum">
              <a:rPr lang="en-US" smtClean="0"/>
              <a:t>14</a:t>
            </a:fld>
            <a:endParaRPr lang="en-US"/>
          </a:p>
        </p:txBody>
      </p:sp>
    </p:spTree>
    <p:extLst>
      <p:ext uri="{BB962C8B-B14F-4D97-AF65-F5344CB8AC3E}">
        <p14:creationId xmlns:p14="http://schemas.microsoft.com/office/powerpoint/2010/main" val="2954287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EF45F39-8D43-1C41-8406-CD4224D4C996}"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98B6D4-5DCB-264A-AF01-59985596A590}" type="slidenum">
              <a:rPr lang="en-US" smtClean="0"/>
              <a:t>‹#›</a:t>
            </a:fld>
            <a:endParaRPr lang="en-US"/>
          </a:p>
        </p:txBody>
      </p:sp>
    </p:spTree>
    <p:extLst>
      <p:ext uri="{BB962C8B-B14F-4D97-AF65-F5344CB8AC3E}">
        <p14:creationId xmlns:p14="http://schemas.microsoft.com/office/powerpoint/2010/main" val="3665705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F45F39-8D43-1C41-8406-CD4224D4C996}"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98B6D4-5DCB-264A-AF01-59985596A590}" type="slidenum">
              <a:rPr lang="en-US" smtClean="0"/>
              <a:t>‹#›</a:t>
            </a:fld>
            <a:endParaRPr lang="en-US"/>
          </a:p>
        </p:txBody>
      </p:sp>
    </p:spTree>
    <p:extLst>
      <p:ext uri="{BB962C8B-B14F-4D97-AF65-F5344CB8AC3E}">
        <p14:creationId xmlns:p14="http://schemas.microsoft.com/office/powerpoint/2010/main" val="257382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F45F39-8D43-1C41-8406-CD4224D4C996}"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98B6D4-5DCB-264A-AF01-59985596A590}" type="slidenum">
              <a:rPr lang="en-US" smtClean="0"/>
              <a:t>‹#›</a:t>
            </a:fld>
            <a:endParaRPr lang="en-US"/>
          </a:p>
        </p:txBody>
      </p:sp>
    </p:spTree>
    <p:extLst>
      <p:ext uri="{BB962C8B-B14F-4D97-AF65-F5344CB8AC3E}">
        <p14:creationId xmlns:p14="http://schemas.microsoft.com/office/powerpoint/2010/main" val="1543541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489" y="274544"/>
            <a:ext cx="8229023"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550040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F45F39-8D43-1C41-8406-CD4224D4C996}"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98B6D4-5DCB-264A-AF01-59985596A590}" type="slidenum">
              <a:rPr lang="en-US" smtClean="0"/>
              <a:t>‹#›</a:t>
            </a:fld>
            <a:endParaRPr lang="en-US"/>
          </a:p>
        </p:txBody>
      </p:sp>
    </p:spTree>
    <p:extLst>
      <p:ext uri="{BB962C8B-B14F-4D97-AF65-F5344CB8AC3E}">
        <p14:creationId xmlns:p14="http://schemas.microsoft.com/office/powerpoint/2010/main" val="4250711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F45F39-8D43-1C41-8406-CD4224D4C996}" type="datetimeFigureOut">
              <a:rPr lang="en-US" smtClean="0"/>
              <a:t>2/23/2021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98B6D4-5DCB-264A-AF01-59985596A590}" type="slidenum">
              <a:rPr lang="en-US" smtClean="0"/>
              <a:t>‹#›</a:t>
            </a:fld>
            <a:endParaRPr lang="en-US"/>
          </a:p>
        </p:txBody>
      </p:sp>
    </p:spTree>
    <p:extLst>
      <p:ext uri="{BB962C8B-B14F-4D97-AF65-F5344CB8AC3E}">
        <p14:creationId xmlns:p14="http://schemas.microsoft.com/office/powerpoint/2010/main" val="2582189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F45F39-8D43-1C41-8406-CD4224D4C996}"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98B6D4-5DCB-264A-AF01-59985596A590}" type="slidenum">
              <a:rPr lang="en-US" smtClean="0"/>
              <a:t>‹#›</a:t>
            </a:fld>
            <a:endParaRPr lang="en-US"/>
          </a:p>
        </p:txBody>
      </p:sp>
    </p:spTree>
    <p:extLst>
      <p:ext uri="{BB962C8B-B14F-4D97-AF65-F5344CB8AC3E}">
        <p14:creationId xmlns:p14="http://schemas.microsoft.com/office/powerpoint/2010/main" val="2877610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F45F39-8D43-1C41-8406-CD4224D4C996}" type="datetimeFigureOut">
              <a:rPr lang="en-US" smtClean="0"/>
              <a:t>2/23/2021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98B6D4-5DCB-264A-AF01-59985596A590}" type="slidenum">
              <a:rPr lang="en-US" smtClean="0"/>
              <a:t>‹#›</a:t>
            </a:fld>
            <a:endParaRPr lang="en-US"/>
          </a:p>
        </p:txBody>
      </p:sp>
    </p:spTree>
    <p:extLst>
      <p:ext uri="{BB962C8B-B14F-4D97-AF65-F5344CB8AC3E}">
        <p14:creationId xmlns:p14="http://schemas.microsoft.com/office/powerpoint/2010/main" val="2085976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F45F39-8D43-1C41-8406-CD4224D4C996}" type="datetimeFigureOut">
              <a:rPr lang="en-US" smtClean="0"/>
              <a:t>2/23/2021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98B6D4-5DCB-264A-AF01-59985596A590}" type="slidenum">
              <a:rPr lang="en-US" smtClean="0"/>
              <a:t>‹#›</a:t>
            </a:fld>
            <a:endParaRPr lang="en-US"/>
          </a:p>
        </p:txBody>
      </p:sp>
    </p:spTree>
    <p:extLst>
      <p:ext uri="{BB962C8B-B14F-4D97-AF65-F5344CB8AC3E}">
        <p14:creationId xmlns:p14="http://schemas.microsoft.com/office/powerpoint/2010/main" val="3634327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F45F39-8D43-1C41-8406-CD4224D4C996}" type="datetimeFigureOut">
              <a:rPr lang="en-US" smtClean="0"/>
              <a:t>2/23/2021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98B6D4-5DCB-264A-AF01-59985596A590}" type="slidenum">
              <a:rPr lang="en-US" smtClean="0"/>
              <a:t>‹#›</a:t>
            </a:fld>
            <a:endParaRPr lang="en-US"/>
          </a:p>
        </p:txBody>
      </p:sp>
    </p:spTree>
    <p:extLst>
      <p:ext uri="{BB962C8B-B14F-4D97-AF65-F5344CB8AC3E}">
        <p14:creationId xmlns:p14="http://schemas.microsoft.com/office/powerpoint/2010/main" val="2111316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F45F39-8D43-1C41-8406-CD4224D4C996}"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98B6D4-5DCB-264A-AF01-59985596A590}" type="slidenum">
              <a:rPr lang="en-US" smtClean="0"/>
              <a:t>‹#›</a:t>
            </a:fld>
            <a:endParaRPr lang="en-US"/>
          </a:p>
        </p:txBody>
      </p:sp>
    </p:spTree>
    <p:extLst>
      <p:ext uri="{BB962C8B-B14F-4D97-AF65-F5344CB8AC3E}">
        <p14:creationId xmlns:p14="http://schemas.microsoft.com/office/powerpoint/2010/main" val="1056872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F45F39-8D43-1C41-8406-CD4224D4C996}" type="datetimeFigureOut">
              <a:rPr lang="en-US" smtClean="0"/>
              <a:t>2/23/2021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98B6D4-5DCB-264A-AF01-59985596A590}" type="slidenum">
              <a:rPr lang="en-US" smtClean="0"/>
              <a:t>‹#›</a:t>
            </a:fld>
            <a:endParaRPr lang="en-US"/>
          </a:p>
        </p:txBody>
      </p:sp>
    </p:spTree>
    <p:extLst>
      <p:ext uri="{BB962C8B-B14F-4D97-AF65-F5344CB8AC3E}">
        <p14:creationId xmlns:p14="http://schemas.microsoft.com/office/powerpoint/2010/main" val="729285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45F39-8D43-1C41-8406-CD4224D4C996}" type="datetimeFigureOut">
              <a:rPr lang="en-US" smtClean="0"/>
              <a:t>2/23/2021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8B6D4-5DCB-264A-AF01-59985596A590}" type="slidenum">
              <a:rPr lang="en-US" smtClean="0"/>
              <a:t>‹#›</a:t>
            </a:fld>
            <a:endParaRPr lang="en-US"/>
          </a:p>
        </p:txBody>
      </p:sp>
    </p:spTree>
    <p:extLst>
      <p:ext uri="{BB962C8B-B14F-4D97-AF65-F5344CB8AC3E}">
        <p14:creationId xmlns:p14="http://schemas.microsoft.com/office/powerpoint/2010/main" val="2472254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9779" y="1205626"/>
            <a:ext cx="8392384" cy="1992949"/>
          </a:xfrm>
        </p:spPr>
        <p:txBody>
          <a:bodyPr>
            <a:normAutofit fontScale="90000"/>
          </a:bodyPr>
          <a:lstStyle/>
          <a:p>
            <a:r>
              <a:rPr lang="en-US" sz="3600" dirty="0"/>
              <a:t>MPHP 441:</a:t>
            </a:r>
            <a:br>
              <a:rPr lang="en-US" sz="3600" dirty="0"/>
            </a:br>
            <a:r>
              <a:rPr lang="en-US" sz="3600" dirty="0"/>
              <a:t>Climate Change and Health</a:t>
            </a:r>
            <a:br>
              <a:rPr lang="en-US" sz="3800" i="1" dirty="0"/>
            </a:br>
            <a:br>
              <a:rPr lang="en-US" sz="2200" dirty="0"/>
            </a:br>
            <a:br>
              <a:rPr lang="en-US" sz="2200" dirty="0"/>
            </a:br>
            <a:r>
              <a:rPr lang="en-US" sz="2700" i="1" dirty="0"/>
              <a:t>Heat Stress and Kidney Disease</a:t>
            </a:r>
            <a:endParaRPr lang="en-US" sz="2700" dirty="0"/>
          </a:p>
        </p:txBody>
      </p:sp>
      <p:sp>
        <p:nvSpPr>
          <p:cNvPr id="3" name="Subtitle 2"/>
          <p:cNvSpPr>
            <a:spLocks noGrp="1"/>
          </p:cNvSpPr>
          <p:nvPr>
            <p:ph type="subTitle" idx="1"/>
          </p:nvPr>
        </p:nvSpPr>
        <p:spPr>
          <a:xfrm>
            <a:off x="1365571" y="3573782"/>
            <a:ext cx="6400800" cy="538518"/>
          </a:xfrm>
        </p:spPr>
        <p:txBody>
          <a:bodyPr>
            <a:normAutofit fontScale="55000" lnSpcReduction="20000"/>
          </a:bodyPr>
          <a:lstStyle/>
          <a:p>
            <a:r>
              <a:rPr lang="en-US" sz="2900" dirty="0"/>
              <a:t>Anne Huml, MD, MS</a:t>
            </a:r>
          </a:p>
          <a:p>
            <a:r>
              <a:rPr lang="en-US" sz="2600" u="sng" dirty="0" err="1"/>
              <a:t>ahuml@metrohealth.org</a:t>
            </a:r>
            <a:endParaRPr lang="en-US" sz="2600" u="sng" dirty="0"/>
          </a:p>
          <a:p>
            <a:endParaRPr lang="en-US" dirty="0"/>
          </a:p>
        </p:txBody>
      </p:sp>
      <p:pic>
        <p:nvPicPr>
          <p:cNvPr id="4" name="Picture 5" descr="centerlogo071307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4487507"/>
            <a:ext cx="3886200" cy="183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p:cNvPicPr>
            <a:picLocks noChangeAspect="1"/>
          </p:cNvPicPr>
          <p:nvPr/>
        </p:nvPicPr>
        <p:blipFill>
          <a:blip r:embed="rId3"/>
          <a:stretch>
            <a:fillRect/>
          </a:stretch>
        </p:blipFill>
        <p:spPr>
          <a:xfrm>
            <a:off x="3785456" y="6307114"/>
            <a:ext cx="1752381" cy="285714"/>
          </a:xfrm>
          <a:prstGeom prst="rect">
            <a:avLst/>
          </a:prstGeom>
        </p:spPr>
      </p:pic>
    </p:spTree>
    <p:extLst>
      <p:ext uri="{BB962C8B-B14F-4D97-AF65-F5344CB8AC3E}">
        <p14:creationId xmlns:p14="http://schemas.microsoft.com/office/powerpoint/2010/main" val="839795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6941"/>
            <a:ext cx="8229600" cy="677862"/>
          </a:xfrm>
        </p:spPr>
        <p:txBody>
          <a:bodyPr>
            <a:normAutofit fontScale="90000"/>
          </a:bodyPr>
          <a:lstStyle/>
          <a:p>
            <a:r>
              <a:rPr lang="en-US" dirty="0"/>
              <a:t>Location and Crop Type Matter</a:t>
            </a:r>
          </a:p>
        </p:txBody>
      </p:sp>
      <p:sp>
        <p:nvSpPr>
          <p:cNvPr id="4" name="TextBox 3"/>
          <p:cNvSpPr txBox="1"/>
          <p:nvPr/>
        </p:nvSpPr>
        <p:spPr>
          <a:xfrm>
            <a:off x="2330481" y="6277311"/>
            <a:ext cx="4353954" cy="369332"/>
          </a:xfrm>
          <a:prstGeom prst="rect">
            <a:avLst/>
          </a:prstGeom>
          <a:noFill/>
        </p:spPr>
        <p:txBody>
          <a:bodyPr wrap="square" rtlCol="0">
            <a:spAutoFit/>
          </a:bodyPr>
          <a:lstStyle/>
          <a:p>
            <a:pPr algn="ctr"/>
            <a:r>
              <a:rPr lang="pt-BR" dirty="0" err="1"/>
              <a:t>Am</a:t>
            </a:r>
            <a:r>
              <a:rPr lang="pt-BR" dirty="0"/>
              <a:t> J </a:t>
            </a:r>
            <a:r>
              <a:rPr lang="pt-BR" dirty="0" err="1"/>
              <a:t>Kidney</a:t>
            </a:r>
            <a:r>
              <a:rPr lang="pt-BR" dirty="0"/>
              <a:t> </a:t>
            </a:r>
            <a:r>
              <a:rPr lang="pt-BR" dirty="0" err="1"/>
              <a:t>Dis</a:t>
            </a:r>
            <a:r>
              <a:rPr lang="pt-BR" dirty="0"/>
              <a:t>. 2012;59(4):531-540</a:t>
            </a:r>
            <a:endParaRPr lang="en-US" dirty="0"/>
          </a:p>
        </p:txBody>
      </p:sp>
      <p:sp>
        <p:nvSpPr>
          <p:cNvPr id="6" name="TextBox 5"/>
          <p:cNvSpPr txBox="1"/>
          <p:nvPr/>
        </p:nvSpPr>
        <p:spPr>
          <a:xfrm>
            <a:off x="3851574" y="4851772"/>
            <a:ext cx="1311768" cy="369332"/>
          </a:xfrm>
          <a:prstGeom prst="rect">
            <a:avLst/>
          </a:prstGeom>
          <a:noFill/>
        </p:spPr>
        <p:txBody>
          <a:bodyPr wrap="square" rtlCol="0">
            <a:spAutoFit/>
          </a:bodyPr>
          <a:lstStyle/>
          <a:p>
            <a:r>
              <a:rPr lang="en-US" dirty="0"/>
              <a:t>Males</a:t>
            </a:r>
          </a:p>
        </p:txBody>
      </p:sp>
      <p:sp>
        <p:nvSpPr>
          <p:cNvPr id="8" name="TextBox 7"/>
          <p:cNvSpPr txBox="1"/>
          <p:nvPr/>
        </p:nvSpPr>
        <p:spPr>
          <a:xfrm>
            <a:off x="6726300" y="4831812"/>
            <a:ext cx="1004758" cy="369332"/>
          </a:xfrm>
          <a:prstGeom prst="rect">
            <a:avLst/>
          </a:prstGeom>
          <a:noFill/>
        </p:spPr>
        <p:txBody>
          <a:bodyPr wrap="square" rtlCol="0">
            <a:spAutoFit/>
          </a:bodyPr>
          <a:lstStyle/>
          <a:p>
            <a:r>
              <a:rPr lang="en-US" dirty="0"/>
              <a:t>Females</a:t>
            </a:r>
          </a:p>
        </p:txBody>
      </p:sp>
      <p:pic>
        <p:nvPicPr>
          <p:cNvPr id="10" name="Picture 9"/>
          <p:cNvPicPr>
            <a:picLocks noChangeAspect="1"/>
          </p:cNvPicPr>
          <p:nvPr/>
        </p:nvPicPr>
        <p:blipFill>
          <a:blip r:embed="rId3"/>
          <a:stretch>
            <a:fillRect/>
          </a:stretch>
        </p:blipFill>
        <p:spPr>
          <a:xfrm>
            <a:off x="1072925" y="5187187"/>
            <a:ext cx="7404100" cy="1090124"/>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1580496863"/>
              </p:ext>
            </p:extLst>
          </p:nvPr>
        </p:nvGraphicFramePr>
        <p:xfrm>
          <a:off x="1524000" y="1284022"/>
          <a:ext cx="6096000" cy="34036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0840">
                <a:tc>
                  <a:txBody>
                    <a:bodyPr/>
                    <a:lstStyle/>
                    <a:p>
                      <a:r>
                        <a:rPr lang="en-US" dirty="0"/>
                        <a:t>Region</a:t>
                      </a:r>
                    </a:p>
                  </a:txBody>
                  <a:tcPr/>
                </a:tc>
                <a:tc>
                  <a:txBody>
                    <a:bodyPr/>
                    <a:lstStyle/>
                    <a:p>
                      <a:r>
                        <a:rPr lang="en-US" dirty="0"/>
                        <a:t>Crop</a:t>
                      </a:r>
                    </a:p>
                  </a:txBody>
                  <a:tcPr/>
                </a:tc>
                <a:tc>
                  <a:txBody>
                    <a:bodyPr/>
                    <a:lstStyle/>
                    <a:p>
                      <a:r>
                        <a:rPr lang="en-US" dirty="0"/>
                        <a:t>Male</a:t>
                      </a:r>
                    </a:p>
                  </a:txBody>
                  <a:tcPr/>
                </a:tc>
                <a:tc>
                  <a:txBody>
                    <a:bodyPr/>
                    <a:lstStyle/>
                    <a:p>
                      <a:r>
                        <a:rPr lang="en-US" dirty="0"/>
                        <a:t>Female</a:t>
                      </a:r>
                    </a:p>
                  </a:txBody>
                  <a:tcPr/>
                </a:tc>
                <a:extLst>
                  <a:ext uri="{0D108BD9-81ED-4DB2-BD59-A6C34878D82A}">
                    <a16:rowId xmlns:a16="http://schemas.microsoft.com/office/drawing/2014/main" val="10000"/>
                  </a:ext>
                </a:extLst>
              </a:tr>
              <a:tr h="370840">
                <a:tc>
                  <a:txBody>
                    <a:bodyPr/>
                    <a:lstStyle/>
                    <a:p>
                      <a:r>
                        <a:rPr lang="en-US" dirty="0"/>
                        <a:t>Coastal Lowland</a:t>
                      </a:r>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endParaRPr lang="en-US" dirty="0"/>
                    </a:p>
                  </a:txBody>
                  <a:tcPr/>
                </a:tc>
                <a:tc>
                  <a:txBody>
                    <a:bodyPr/>
                    <a:lstStyle/>
                    <a:p>
                      <a:r>
                        <a:rPr lang="en-US" dirty="0"/>
                        <a:t>Sugarcane</a:t>
                      </a:r>
                    </a:p>
                  </a:txBody>
                  <a:tcPr/>
                </a:tc>
                <a:tc>
                  <a:txBody>
                    <a:bodyPr/>
                    <a:lstStyle/>
                    <a:p>
                      <a:r>
                        <a:rPr lang="en-US" dirty="0"/>
                        <a:t>37.0%</a:t>
                      </a:r>
                    </a:p>
                  </a:txBody>
                  <a:tcPr/>
                </a:tc>
                <a:tc>
                  <a:txBody>
                    <a:bodyPr/>
                    <a:lstStyle/>
                    <a:p>
                      <a:r>
                        <a:rPr lang="en-US" dirty="0"/>
                        <a:t>17.5%</a:t>
                      </a:r>
                    </a:p>
                  </a:txBody>
                  <a:tcPr/>
                </a:tc>
                <a:extLst>
                  <a:ext uri="{0D108BD9-81ED-4DB2-BD59-A6C34878D82A}">
                    <a16:rowId xmlns:a16="http://schemas.microsoft.com/office/drawing/2014/main" val="10002"/>
                  </a:ext>
                </a:extLst>
              </a:tr>
              <a:tr h="370840">
                <a:tc>
                  <a:txBody>
                    <a:bodyPr/>
                    <a:lstStyle/>
                    <a:p>
                      <a:endParaRPr lang="en-US"/>
                    </a:p>
                  </a:txBody>
                  <a:tcPr/>
                </a:tc>
                <a:tc>
                  <a:txBody>
                    <a:bodyPr/>
                    <a:lstStyle/>
                    <a:p>
                      <a:r>
                        <a:rPr lang="en-US" dirty="0"/>
                        <a:t>Cotton</a:t>
                      </a:r>
                    </a:p>
                  </a:txBody>
                  <a:tcPr/>
                </a:tc>
                <a:tc>
                  <a:txBody>
                    <a:bodyPr/>
                    <a:lstStyle/>
                    <a:p>
                      <a:r>
                        <a:rPr lang="en-US" dirty="0"/>
                        <a:t>29.4%</a:t>
                      </a:r>
                    </a:p>
                  </a:txBody>
                  <a:tcPr/>
                </a:tc>
                <a:tc>
                  <a:txBody>
                    <a:bodyPr/>
                    <a:lstStyle/>
                    <a:p>
                      <a:r>
                        <a:rPr lang="en-US" dirty="0"/>
                        <a:t>18.6%</a:t>
                      </a:r>
                    </a:p>
                  </a:txBody>
                  <a:tcPr/>
                </a:tc>
                <a:extLst>
                  <a:ext uri="{0D108BD9-81ED-4DB2-BD59-A6C34878D82A}">
                    <a16:rowId xmlns:a16="http://schemas.microsoft.com/office/drawing/2014/main" val="10003"/>
                  </a:ext>
                </a:extLst>
              </a:tr>
              <a:tr h="370840">
                <a:tc>
                  <a:txBody>
                    <a:bodyPr/>
                    <a:lstStyle/>
                    <a:p>
                      <a:r>
                        <a:rPr lang="en-US" dirty="0"/>
                        <a:t>Coastal</a:t>
                      </a:r>
                      <a:r>
                        <a:rPr lang="en-US" baseline="0" dirty="0"/>
                        <a:t> Highland</a:t>
                      </a:r>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4"/>
                  </a:ext>
                </a:extLst>
              </a:tr>
              <a:tr h="370840">
                <a:tc>
                  <a:txBody>
                    <a:bodyPr/>
                    <a:lstStyle/>
                    <a:p>
                      <a:endParaRPr lang="en-US"/>
                    </a:p>
                  </a:txBody>
                  <a:tcPr/>
                </a:tc>
                <a:tc>
                  <a:txBody>
                    <a:bodyPr/>
                    <a:lstStyle/>
                    <a:p>
                      <a:r>
                        <a:rPr lang="en-US" dirty="0"/>
                        <a:t>Sugarcane</a:t>
                      </a:r>
                    </a:p>
                  </a:txBody>
                  <a:tcPr/>
                </a:tc>
                <a:tc>
                  <a:txBody>
                    <a:bodyPr/>
                    <a:lstStyle/>
                    <a:p>
                      <a:r>
                        <a:rPr lang="en-US" dirty="0"/>
                        <a:t>3.5%</a:t>
                      </a:r>
                    </a:p>
                  </a:txBody>
                  <a:tcPr/>
                </a:tc>
                <a:tc>
                  <a:txBody>
                    <a:bodyPr/>
                    <a:lstStyle/>
                    <a:p>
                      <a:r>
                        <a:rPr lang="en-US" dirty="0"/>
                        <a:t>0%</a:t>
                      </a:r>
                    </a:p>
                  </a:txBody>
                  <a:tcPr/>
                </a:tc>
                <a:extLst>
                  <a:ext uri="{0D108BD9-81ED-4DB2-BD59-A6C34878D82A}">
                    <a16:rowId xmlns:a16="http://schemas.microsoft.com/office/drawing/2014/main" val="10005"/>
                  </a:ext>
                </a:extLst>
              </a:tr>
              <a:tr h="370840">
                <a:tc>
                  <a:txBody>
                    <a:bodyPr/>
                    <a:lstStyle/>
                    <a:p>
                      <a:r>
                        <a:rPr lang="en-US" dirty="0"/>
                        <a:t>Coffee or subsistence</a:t>
                      </a:r>
                    </a:p>
                  </a:txBody>
                  <a:tcPr/>
                </a:tc>
                <a:tc>
                  <a:txBody>
                    <a:bodyPr/>
                    <a:lstStyle/>
                    <a:p>
                      <a:endParaRPr lang="en-US" dirty="0"/>
                    </a:p>
                  </a:txBody>
                  <a:tcPr/>
                </a:tc>
                <a:tc>
                  <a:txBody>
                    <a:bodyPr/>
                    <a:lstStyle/>
                    <a:p>
                      <a:r>
                        <a:rPr lang="en-US" dirty="0"/>
                        <a:t>3.5%</a:t>
                      </a:r>
                    </a:p>
                  </a:txBody>
                  <a:tcPr/>
                </a:tc>
                <a:tc>
                  <a:txBody>
                    <a:bodyPr/>
                    <a:lstStyle/>
                    <a:p>
                      <a:r>
                        <a:rPr lang="en-US" dirty="0"/>
                        <a:t>0%</a:t>
                      </a:r>
                    </a:p>
                  </a:txBody>
                  <a:tcPr/>
                </a:tc>
                <a:extLst>
                  <a:ext uri="{0D108BD9-81ED-4DB2-BD59-A6C34878D82A}">
                    <a16:rowId xmlns:a16="http://schemas.microsoft.com/office/drawing/2014/main" val="10006"/>
                  </a:ext>
                </a:extLst>
              </a:tr>
            </a:tbl>
          </a:graphicData>
        </a:graphic>
      </p:graphicFrame>
      <p:sp>
        <p:nvSpPr>
          <p:cNvPr id="12" name="TextBox 11"/>
          <p:cNvSpPr txBox="1"/>
          <p:nvPr/>
        </p:nvSpPr>
        <p:spPr>
          <a:xfrm>
            <a:off x="2665401" y="854803"/>
            <a:ext cx="3725980" cy="369332"/>
          </a:xfrm>
          <a:prstGeom prst="rect">
            <a:avLst/>
          </a:prstGeom>
          <a:noFill/>
        </p:spPr>
        <p:txBody>
          <a:bodyPr wrap="square" rtlCol="0">
            <a:spAutoFit/>
          </a:bodyPr>
          <a:lstStyle/>
          <a:p>
            <a:pPr algn="ctr"/>
            <a:r>
              <a:rPr lang="en-US" dirty="0"/>
              <a:t>Prevalence of Elevated </a:t>
            </a:r>
            <a:r>
              <a:rPr lang="en-US" dirty="0" err="1"/>
              <a:t>SCr</a:t>
            </a:r>
            <a:endParaRPr lang="en-US" dirty="0"/>
          </a:p>
        </p:txBody>
      </p:sp>
    </p:spTree>
    <p:extLst>
      <p:ext uri="{BB962C8B-B14F-4D97-AF65-F5344CB8AC3E}">
        <p14:creationId xmlns:p14="http://schemas.microsoft.com/office/powerpoint/2010/main" val="3370459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Mechanisms of Kidney Injury</a:t>
            </a:r>
          </a:p>
        </p:txBody>
      </p:sp>
      <p:sp>
        <p:nvSpPr>
          <p:cNvPr id="4" name="TextBox 3"/>
          <p:cNvSpPr txBox="1"/>
          <p:nvPr/>
        </p:nvSpPr>
        <p:spPr>
          <a:xfrm>
            <a:off x="1246910" y="6419457"/>
            <a:ext cx="7181272" cy="369332"/>
          </a:xfrm>
          <a:prstGeom prst="rect">
            <a:avLst/>
          </a:prstGeom>
          <a:noFill/>
        </p:spPr>
        <p:txBody>
          <a:bodyPr wrap="square" rtlCol="0">
            <a:spAutoFit/>
          </a:bodyPr>
          <a:lstStyle/>
          <a:p>
            <a:r>
              <a:rPr lang="en-US" dirty="0"/>
              <a:t>Sorensen CJ, et al.  J </a:t>
            </a:r>
            <a:r>
              <a:rPr lang="en-US" dirty="0" err="1"/>
              <a:t>Occup</a:t>
            </a:r>
            <a:r>
              <a:rPr lang="en-US" dirty="0"/>
              <a:t> Environ Med. 2019 Mar;61(3):239-50</a:t>
            </a:r>
          </a:p>
        </p:txBody>
      </p:sp>
      <p:pic>
        <p:nvPicPr>
          <p:cNvPr id="5" name="Picture Placeholder 1" descr="FIGURE 3"/>
          <p:cNvPicPr>
            <a:picLocks noChangeAspect="1"/>
          </p:cNvPicPr>
          <p:nvPr/>
        </p:nvPicPr>
        <p:blipFill>
          <a:blip r:embed="rId3"/>
          <a:stretch>
            <a:fillRect/>
          </a:stretch>
        </p:blipFill>
        <p:spPr>
          <a:xfrm>
            <a:off x="3743324" y="2201661"/>
            <a:ext cx="5400675" cy="3027287"/>
          </a:xfrm>
          <a:prstGeom prst="rect">
            <a:avLst/>
          </a:prstGeom>
        </p:spPr>
      </p:pic>
      <p:pic>
        <p:nvPicPr>
          <p:cNvPr id="6" name="Picture Placeholder 1" descr="FIGURE 2"/>
          <p:cNvPicPr>
            <a:picLocks noChangeAspect="1"/>
          </p:cNvPicPr>
          <p:nvPr/>
        </p:nvPicPr>
        <p:blipFill>
          <a:blip r:embed="rId4"/>
          <a:stretch>
            <a:fillRect/>
          </a:stretch>
        </p:blipFill>
        <p:spPr>
          <a:xfrm>
            <a:off x="0" y="1215660"/>
            <a:ext cx="3743325" cy="5238983"/>
          </a:xfrm>
          <a:prstGeom prst="rect">
            <a:avLst/>
          </a:prstGeom>
        </p:spPr>
      </p:pic>
    </p:spTree>
    <p:extLst>
      <p:ext uri="{BB962C8B-B14F-4D97-AF65-F5344CB8AC3E}">
        <p14:creationId xmlns:p14="http://schemas.microsoft.com/office/powerpoint/2010/main" val="402508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72271"/>
          </a:xfrm>
        </p:spPr>
        <p:txBody>
          <a:bodyPr>
            <a:normAutofit fontScale="90000"/>
          </a:bodyPr>
          <a:lstStyle/>
          <a:p>
            <a:r>
              <a:rPr lang="en-US" dirty="0"/>
              <a:t>Screening and Intervention to Slow Progression of Kidney Disease</a:t>
            </a:r>
          </a:p>
        </p:txBody>
      </p:sp>
      <p:sp>
        <p:nvSpPr>
          <p:cNvPr id="4" name="TextBox 3"/>
          <p:cNvSpPr txBox="1"/>
          <p:nvPr/>
        </p:nvSpPr>
        <p:spPr>
          <a:xfrm>
            <a:off x="1246910" y="6249206"/>
            <a:ext cx="7088909" cy="369332"/>
          </a:xfrm>
          <a:prstGeom prst="rect">
            <a:avLst/>
          </a:prstGeom>
          <a:noFill/>
        </p:spPr>
        <p:txBody>
          <a:bodyPr wrap="square" rtlCol="0">
            <a:spAutoFit/>
          </a:bodyPr>
          <a:lstStyle/>
          <a:p>
            <a:r>
              <a:rPr lang="en-US" dirty="0"/>
              <a:t>Sorensen, C.J. et al. </a:t>
            </a:r>
            <a:r>
              <a:rPr lang="en-US" i="1" dirty="0"/>
              <a:t>Int. J. Environ. Res. Public Health</a:t>
            </a:r>
            <a:r>
              <a:rPr lang="en-US" dirty="0"/>
              <a:t> </a:t>
            </a:r>
            <a:r>
              <a:rPr lang="en-US" b="1" dirty="0"/>
              <a:t>2020</a:t>
            </a:r>
            <a:r>
              <a:rPr lang="en-US" dirty="0"/>
              <a:t>, </a:t>
            </a:r>
            <a:r>
              <a:rPr lang="en-US" i="1" dirty="0"/>
              <a:t>17</a:t>
            </a:r>
            <a:r>
              <a:rPr lang="en-US" dirty="0"/>
              <a:t>, 8552. </a:t>
            </a:r>
          </a:p>
        </p:txBody>
      </p:sp>
      <p:pic>
        <p:nvPicPr>
          <p:cNvPr id="5" name="Picture 4"/>
          <p:cNvPicPr>
            <a:picLocks noChangeAspect="1"/>
          </p:cNvPicPr>
          <p:nvPr/>
        </p:nvPicPr>
        <p:blipFill>
          <a:blip r:embed="rId3"/>
          <a:stretch>
            <a:fillRect/>
          </a:stretch>
        </p:blipFill>
        <p:spPr>
          <a:xfrm>
            <a:off x="1639455" y="2008910"/>
            <a:ext cx="5671978" cy="3663024"/>
          </a:xfrm>
          <a:prstGeom prst="rect">
            <a:avLst/>
          </a:prstGeom>
        </p:spPr>
      </p:pic>
    </p:spTree>
    <p:extLst>
      <p:ext uri="{BB962C8B-B14F-4D97-AF65-F5344CB8AC3E}">
        <p14:creationId xmlns:p14="http://schemas.microsoft.com/office/powerpoint/2010/main" val="400402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688109" y="495748"/>
            <a:ext cx="7850909" cy="5900434"/>
          </a:xfrm>
          <a:prstGeom prst="rect">
            <a:avLst/>
          </a:prstGeom>
        </p:spPr>
      </p:pic>
    </p:spTree>
    <p:extLst>
      <p:ext uri="{BB962C8B-B14F-4D97-AF65-F5344CB8AC3E}">
        <p14:creationId xmlns:p14="http://schemas.microsoft.com/office/powerpoint/2010/main" val="3106615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Clinical Implications</a:t>
            </a:r>
          </a:p>
        </p:txBody>
      </p:sp>
      <p:pic>
        <p:nvPicPr>
          <p:cNvPr id="4" name="Picture 3"/>
          <p:cNvPicPr>
            <a:picLocks noChangeAspect="1"/>
          </p:cNvPicPr>
          <p:nvPr/>
        </p:nvPicPr>
        <p:blipFill>
          <a:blip r:embed="rId3"/>
          <a:stretch>
            <a:fillRect/>
          </a:stretch>
        </p:blipFill>
        <p:spPr>
          <a:xfrm>
            <a:off x="799146" y="1417638"/>
            <a:ext cx="3327400" cy="4432300"/>
          </a:xfrm>
          <a:prstGeom prst="rect">
            <a:avLst/>
          </a:prstGeom>
        </p:spPr>
      </p:pic>
      <p:pic>
        <p:nvPicPr>
          <p:cNvPr id="6" name="Picture 5"/>
          <p:cNvPicPr>
            <a:picLocks noChangeAspect="1"/>
          </p:cNvPicPr>
          <p:nvPr/>
        </p:nvPicPr>
        <p:blipFill>
          <a:blip r:embed="rId4"/>
          <a:stretch>
            <a:fillRect/>
          </a:stretch>
        </p:blipFill>
        <p:spPr>
          <a:xfrm>
            <a:off x="5129189" y="1981200"/>
            <a:ext cx="3365500" cy="2882900"/>
          </a:xfrm>
          <a:prstGeom prst="rect">
            <a:avLst/>
          </a:prstGeom>
        </p:spPr>
      </p:pic>
      <p:sp>
        <p:nvSpPr>
          <p:cNvPr id="7" name="TextBox 6"/>
          <p:cNvSpPr txBox="1"/>
          <p:nvPr/>
        </p:nvSpPr>
        <p:spPr>
          <a:xfrm>
            <a:off x="1631780" y="6079509"/>
            <a:ext cx="5871281" cy="369332"/>
          </a:xfrm>
          <a:prstGeom prst="rect">
            <a:avLst/>
          </a:prstGeom>
          <a:noFill/>
        </p:spPr>
        <p:txBody>
          <a:bodyPr wrap="none" rtlCol="0">
            <a:spAutoFit/>
          </a:bodyPr>
          <a:lstStyle/>
          <a:p>
            <a:r>
              <a:rPr lang="en-US" dirty="0" err="1"/>
              <a:t>Krinsky</a:t>
            </a:r>
            <a:r>
              <a:rPr lang="en-US" dirty="0"/>
              <a:t> and Levine. </a:t>
            </a:r>
            <a:r>
              <a:rPr lang="is-IS" dirty="0"/>
              <a:t>Kidney International (2014) 86, 221–223.</a:t>
            </a:r>
            <a:endParaRPr lang="en-US" dirty="0"/>
          </a:p>
        </p:txBody>
      </p:sp>
    </p:spTree>
    <p:extLst>
      <p:ext uri="{BB962C8B-B14F-4D97-AF65-F5344CB8AC3E}">
        <p14:creationId xmlns:p14="http://schemas.microsoft.com/office/powerpoint/2010/main" val="2912092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Kidney Disease Epidemics Occurring Elsewhere</a:t>
            </a: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6800" y="1417638"/>
            <a:ext cx="563328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 name="Text Box 4"/>
          <p:cNvSpPr txBox="1">
            <a:spLocks noChangeArrowheads="1"/>
          </p:cNvSpPr>
          <p:nvPr/>
        </p:nvSpPr>
        <p:spPr bwMode="auto">
          <a:xfrm>
            <a:off x="2749709" y="6387945"/>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charset="0"/>
              </a:rPr>
              <a:t>Jason Glaser et al. CJASN 2016;11:1472-1483</a:t>
            </a:r>
          </a:p>
        </p:txBody>
      </p:sp>
    </p:spTree>
    <p:extLst>
      <p:ext uri="{BB962C8B-B14F-4D97-AF65-F5344CB8AC3E}">
        <p14:creationId xmlns:p14="http://schemas.microsoft.com/office/powerpoint/2010/main" val="152036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18655"/>
            <a:ext cx="9144000" cy="4903755"/>
          </a:xfrm>
          <a:prstGeom prst="rect">
            <a:avLst/>
          </a:prstGeom>
        </p:spPr>
      </p:pic>
      <p:sp>
        <p:nvSpPr>
          <p:cNvPr id="5" name="Text Box 4"/>
          <p:cNvSpPr txBox="1">
            <a:spLocks noChangeArrowheads="1"/>
          </p:cNvSpPr>
          <p:nvPr/>
        </p:nvSpPr>
        <p:spPr bwMode="auto">
          <a:xfrm>
            <a:off x="2588073" y="6156081"/>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a:latin typeface="Arial" charset="0"/>
              </a:rPr>
              <a:t>Jason Glaser et al. CJASN 2016;11:1472-1483</a:t>
            </a:r>
          </a:p>
        </p:txBody>
      </p:sp>
    </p:spTree>
    <p:extLst>
      <p:ext uri="{BB962C8B-B14F-4D97-AF65-F5344CB8AC3E}">
        <p14:creationId xmlns:p14="http://schemas.microsoft.com/office/powerpoint/2010/main" val="540674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a:xfrm>
            <a:off x="69993" y="632765"/>
            <a:ext cx="4040188" cy="639762"/>
          </a:xfrm>
        </p:spPr>
        <p:txBody>
          <a:bodyPr/>
          <a:lstStyle/>
          <a:p>
            <a:r>
              <a:rPr lang="en-US" dirty="0"/>
              <a:t>Sri Lankan Nephropathy</a:t>
            </a:r>
          </a:p>
        </p:txBody>
      </p:sp>
      <p:sp>
        <p:nvSpPr>
          <p:cNvPr id="8" name="Content Placeholder 7"/>
          <p:cNvSpPr>
            <a:spLocks noGrp="1"/>
          </p:cNvSpPr>
          <p:nvPr>
            <p:ph sz="half" idx="2"/>
          </p:nvPr>
        </p:nvSpPr>
        <p:spPr>
          <a:xfrm>
            <a:off x="69993" y="2174875"/>
            <a:ext cx="4040188" cy="3951288"/>
          </a:xfrm>
        </p:spPr>
        <p:txBody>
          <a:bodyPr/>
          <a:lstStyle/>
          <a:p>
            <a:r>
              <a:rPr lang="en-US" dirty="0"/>
              <a:t>1990s, rice paddies in rural region</a:t>
            </a:r>
          </a:p>
          <a:p>
            <a:r>
              <a:rPr lang="en-US" dirty="0"/>
              <a:t>Men &gt; Women</a:t>
            </a:r>
          </a:p>
          <a:p>
            <a:r>
              <a:rPr lang="en-US" dirty="0"/>
              <a:t>Ages 40-50 </a:t>
            </a:r>
            <a:r>
              <a:rPr lang="en-US" dirty="0" err="1"/>
              <a:t>yrs</a:t>
            </a:r>
            <a:endParaRPr lang="en-US" dirty="0"/>
          </a:p>
          <a:p>
            <a:r>
              <a:rPr lang="en-US" dirty="0"/>
              <a:t>Asymptomatic rise in </a:t>
            </a:r>
            <a:r>
              <a:rPr lang="en-US" dirty="0" err="1"/>
              <a:t>creatinine</a:t>
            </a:r>
            <a:endParaRPr lang="en-US" dirty="0"/>
          </a:p>
          <a:p>
            <a:r>
              <a:rPr lang="en-US" dirty="0"/>
              <a:t>Electrolyte changes (</a:t>
            </a:r>
            <a:r>
              <a:rPr lang="en-US" dirty="0" err="1"/>
              <a:t>hypoNa</a:t>
            </a:r>
            <a:r>
              <a:rPr lang="en-US" dirty="0"/>
              <a:t>, K, Mg; </a:t>
            </a:r>
            <a:r>
              <a:rPr lang="en-US" dirty="0" err="1"/>
              <a:t>hyperuricemia</a:t>
            </a:r>
            <a:r>
              <a:rPr lang="en-US" dirty="0"/>
              <a:t>)</a:t>
            </a: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1119" y="1272527"/>
            <a:ext cx="5152881" cy="42989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4" name="Text Box 4"/>
          <p:cNvSpPr txBox="1">
            <a:spLocks noChangeArrowheads="1"/>
          </p:cNvSpPr>
          <p:nvPr/>
        </p:nvSpPr>
        <p:spPr bwMode="auto">
          <a:xfrm>
            <a:off x="3991119" y="5998369"/>
            <a:ext cx="4319587" cy="2555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200" b="1" dirty="0" err="1">
                <a:latin typeface="Arial" charset="0"/>
              </a:rPr>
              <a:t>Shuchi</a:t>
            </a:r>
            <a:r>
              <a:rPr lang="en-GB" sz="1200" b="1" dirty="0">
                <a:latin typeface="Arial" charset="0"/>
              </a:rPr>
              <a:t> </a:t>
            </a:r>
            <a:r>
              <a:rPr lang="en-GB" sz="1200" b="1" dirty="0" err="1">
                <a:latin typeface="Arial" charset="0"/>
              </a:rPr>
              <a:t>Anand</a:t>
            </a:r>
            <a:r>
              <a:rPr lang="en-GB" sz="1200" b="1" dirty="0">
                <a:latin typeface="Arial" charset="0"/>
              </a:rPr>
              <a:t> et al. CJASN 2019;14:224-232</a:t>
            </a:r>
          </a:p>
        </p:txBody>
      </p:sp>
    </p:spTree>
    <p:extLst>
      <p:ext uri="{BB962C8B-B14F-4D97-AF65-F5344CB8AC3E}">
        <p14:creationId xmlns:p14="http://schemas.microsoft.com/office/powerpoint/2010/main" val="3170346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457200" y="575470"/>
            <a:ext cx="4040188" cy="639762"/>
          </a:xfrm>
        </p:spPr>
        <p:txBody>
          <a:bodyPr/>
          <a:lstStyle/>
          <a:p>
            <a:r>
              <a:rPr lang="en-US" dirty="0" err="1"/>
              <a:t>Uddanam</a:t>
            </a:r>
            <a:r>
              <a:rPr lang="en-US" dirty="0"/>
              <a:t> Nephropathy</a:t>
            </a:r>
          </a:p>
        </p:txBody>
      </p:sp>
      <p:sp>
        <p:nvSpPr>
          <p:cNvPr id="9" name="Content Placeholder 8"/>
          <p:cNvSpPr>
            <a:spLocks noGrp="1"/>
          </p:cNvSpPr>
          <p:nvPr>
            <p:ph sz="half" idx="2"/>
          </p:nvPr>
        </p:nvSpPr>
        <p:spPr>
          <a:xfrm>
            <a:off x="180110" y="1435966"/>
            <a:ext cx="4040188" cy="3951288"/>
          </a:xfrm>
        </p:spPr>
        <p:txBody>
          <a:bodyPr/>
          <a:lstStyle/>
          <a:p>
            <a:r>
              <a:rPr lang="en-US" dirty="0"/>
              <a:t>Noted in 1990s</a:t>
            </a:r>
          </a:p>
          <a:p>
            <a:r>
              <a:rPr lang="en-US" dirty="0"/>
              <a:t>Coconut, cashew and rice farming</a:t>
            </a:r>
          </a:p>
          <a:p>
            <a:r>
              <a:rPr lang="en-US" dirty="0"/>
              <a:t>Asymptomatic, bland urine</a:t>
            </a:r>
          </a:p>
          <a:p>
            <a:r>
              <a:rPr lang="en-US" dirty="0"/>
              <a:t>Biopsy shows </a:t>
            </a:r>
            <a:r>
              <a:rPr lang="en-US" dirty="0" err="1"/>
              <a:t>interstital</a:t>
            </a:r>
            <a:r>
              <a:rPr lang="en-US" dirty="0"/>
              <a:t> nephritis</a:t>
            </a:r>
          </a:p>
        </p:txBody>
      </p:sp>
      <p:pic>
        <p:nvPicPr>
          <p:cNvPr id="2" name="Picture 1"/>
          <p:cNvPicPr>
            <a:picLocks noChangeAspect="1"/>
          </p:cNvPicPr>
          <p:nvPr/>
        </p:nvPicPr>
        <p:blipFill>
          <a:blip r:embed="rId3"/>
          <a:stretch>
            <a:fillRect/>
          </a:stretch>
        </p:blipFill>
        <p:spPr>
          <a:xfrm>
            <a:off x="4497388" y="575470"/>
            <a:ext cx="4445581" cy="4811784"/>
          </a:xfrm>
          <a:prstGeom prst="rect">
            <a:avLst/>
          </a:prstGeom>
        </p:spPr>
      </p:pic>
    </p:spTree>
    <p:extLst>
      <p:ext uri="{BB962C8B-B14F-4D97-AF65-F5344CB8AC3E}">
        <p14:creationId xmlns:p14="http://schemas.microsoft.com/office/powerpoint/2010/main" val="3027668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28785" cy="6858000"/>
          </a:xfrm>
          <a:prstGeom prst="rect">
            <a:avLst/>
          </a:prstGeom>
        </p:spPr>
      </p:pic>
    </p:spTree>
    <p:extLst>
      <p:ext uri="{BB962C8B-B14F-4D97-AF65-F5344CB8AC3E}">
        <p14:creationId xmlns:p14="http://schemas.microsoft.com/office/powerpoint/2010/main" val="2695885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nchor="ctr">
            <a:normAutofit lnSpcReduction="10000"/>
          </a:bodyPr>
          <a:lstStyle/>
          <a:p>
            <a:r>
              <a:rPr lang="en-US" dirty="0"/>
              <a:t>Part I:  Understand how heat affects human health- heat stress and the cascade of heat related illness</a:t>
            </a:r>
          </a:p>
          <a:p>
            <a:r>
              <a:rPr lang="en-US" dirty="0"/>
              <a:t>Part II:  Describe the intersection of climate change, kidney health, and kidney disease</a:t>
            </a:r>
          </a:p>
          <a:p>
            <a:r>
              <a:rPr lang="en-US" dirty="0"/>
              <a:t>Part III:  Review other climate-related threats to kidney health</a:t>
            </a:r>
          </a:p>
          <a:p>
            <a:r>
              <a:rPr lang="en-US" dirty="0"/>
              <a:t>Part IV:  Think about the resources we use to treat kidney disease impacts our climate</a:t>
            </a:r>
          </a:p>
        </p:txBody>
      </p:sp>
    </p:spTree>
    <p:extLst>
      <p:ext uri="{BB962C8B-B14F-4D97-AF65-F5344CB8AC3E}">
        <p14:creationId xmlns:p14="http://schemas.microsoft.com/office/powerpoint/2010/main" val="1616072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967" y="6447585"/>
            <a:ext cx="2323523" cy="34878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4" name="Rectangle 2"/>
          <p:cNvSpPr>
            <a:spLocks noGrp="1" noChangeArrowheads="1"/>
          </p:cNvSpPr>
          <p:nvPr>
            <p:ph type="title"/>
          </p:nvPr>
        </p:nvSpPr>
        <p:spPr bwMode="auto">
          <a:xfrm>
            <a:off x="163080" y="6429375"/>
            <a:ext cx="6381750" cy="32076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12211" rIns="0" bIns="0" numCol="1" anchor="ctr" anchorCtr="0" compatLnSpc="1">
            <a:prstTxWarp prst="textNoShape">
              <a:avLst/>
            </a:prstTxWarp>
          </a:bodyPr>
          <a:lstStyle/>
          <a:p>
            <a:pPr algn="l">
              <a:tabLst>
                <a:tab pos="649628" algn="l"/>
                <a:tab pos="1299256" algn="l"/>
                <a:tab pos="1948884" algn="l"/>
                <a:tab pos="2598511" algn="l"/>
                <a:tab pos="3248139" algn="l"/>
                <a:tab pos="3897767" algn="l"/>
                <a:tab pos="4547395" algn="l"/>
                <a:tab pos="5197023" algn="l"/>
                <a:tab pos="5846651" algn="l"/>
              </a:tabLst>
            </a:pPr>
            <a:r>
              <a:rPr lang="en-US" sz="1100" b="1">
                <a:cs typeface="Arial Unicode MS" charset="0"/>
              </a:rPr>
              <a:t>RJ Johnson et al. N Engl J Med 2019;380:1843-1852.</a:t>
            </a: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546" y="1255059"/>
            <a:ext cx="7342909" cy="482833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AutoShape 4"/>
          <p:cNvSpPr>
            <a:spLocks noChangeArrowheads="1"/>
          </p:cNvSpPr>
          <p:nvPr/>
        </p:nvSpPr>
        <p:spPr bwMode="auto">
          <a:xfrm>
            <a:off x="415637" y="292754"/>
            <a:ext cx="8312727" cy="645739"/>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nchorCtr="1"/>
          <a:lstStyle/>
          <a:p>
            <a:pPr>
              <a:tabLst>
                <a:tab pos="649628" algn="l"/>
                <a:tab pos="1299256" algn="l"/>
                <a:tab pos="1948884" algn="l"/>
                <a:tab pos="2598511" algn="l"/>
                <a:tab pos="3248139" algn="l"/>
                <a:tab pos="3897767" algn="l"/>
                <a:tab pos="4547395" algn="l"/>
                <a:tab pos="5197023" algn="l"/>
                <a:tab pos="5846651" algn="l"/>
                <a:tab pos="6496279" algn="l"/>
                <a:tab pos="7145906" algn="l"/>
                <a:tab pos="7795534" algn="l"/>
              </a:tabLst>
            </a:pPr>
            <a:r>
              <a:rPr lang="en-US" b="1" dirty="0">
                <a:solidFill>
                  <a:srgbClr val="FFFFFF"/>
                </a:solidFill>
                <a:cs typeface="Arial Unicode MS" charset="0"/>
              </a:rPr>
              <a:t>Hypothesized Occupational and Environmental Risk Factors for the Development or Progression of Chronic Kidney Disease (CKD).</a:t>
            </a:r>
          </a:p>
        </p:txBody>
      </p:sp>
      <p:sp>
        <p:nvSpPr>
          <p:cNvPr id="7" name="Title 1"/>
          <p:cNvSpPr txBox="1">
            <a:spLocks/>
          </p:cNvSpPr>
          <p:nvPr/>
        </p:nvSpPr>
        <p:spPr>
          <a:xfrm>
            <a:off x="457200" y="274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t>Can It Be the Heat Alone?</a:t>
            </a:r>
            <a:endParaRPr lang="en-US" dirty="0"/>
          </a:p>
        </p:txBody>
      </p:sp>
    </p:spTree>
    <p:extLst>
      <p:ext uri="{BB962C8B-B14F-4D97-AF65-F5344CB8AC3E}">
        <p14:creationId xmlns:p14="http://schemas.microsoft.com/office/powerpoint/2010/main" val="5098029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Metabolic Changes Contribute to Kidney Disease</a:t>
            </a:r>
          </a:p>
        </p:txBody>
      </p:sp>
      <p:sp>
        <p:nvSpPr>
          <p:cNvPr id="3" name="TextBox 2"/>
          <p:cNvSpPr txBox="1"/>
          <p:nvPr/>
        </p:nvSpPr>
        <p:spPr>
          <a:xfrm>
            <a:off x="457489" y="6288018"/>
            <a:ext cx="5121548" cy="338554"/>
          </a:xfrm>
          <a:prstGeom prst="rect">
            <a:avLst/>
          </a:prstGeom>
          <a:noFill/>
        </p:spPr>
        <p:txBody>
          <a:bodyPr wrap="square" rtlCol="0">
            <a:spAutoFit/>
          </a:bodyPr>
          <a:lstStyle/>
          <a:p>
            <a:r>
              <a:rPr lang="cs-CZ" sz="1600" dirty="0"/>
              <a:t>J </a:t>
            </a:r>
            <a:r>
              <a:rPr lang="cs-CZ" sz="1600" dirty="0" err="1"/>
              <a:t>Am</a:t>
            </a:r>
            <a:r>
              <a:rPr lang="cs-CZ" sz="1600" dirty="0"/>
              <a:t> </a:t>
            </a:r>
            <a:r>
              <a:rPr lang="cs-CZ" sz="1600" dirty="0" err="1"/>
              <a:t>Soc</a:t>
            </a:r>
            <a:r>
              <a:rPr lang="cs-CZ" sz="1600" dirty="0"/>
              <a:t> </a:t>
            </a:r>
            <a:r>
              <a:rPr lang="cs-CZ" sz="1600" dirty="0" err="1"/>
              <a:t>Nephrol</a:t>
            </a:r>
            <a:r>
              <a:rPr lang="cs-CZ" sz="1600" dirty="0"/>
              <a:t> 27: 2247–2256, 2016</a:t>
            </a:r>
            <a:endParaRPr lang="en-US" sz="1600" dirty="0"/>
          </a:p>
        </p:txBody>
      </p:sp>
      <p:sp>
        <p:nvSpPr>
          <p:cNvPr id="4" name="TextBox 3"/>
          <p:cNvSpPr txBox="1"/>
          <p:nvPr/>
        </p:nvSpPr>
        <p:spPr>
          <a:xfrm>
            <a:off x="3922198" y="6295080"/>
            <a:ext cx="5221802" cy="338554"/>
          </a:xfrm>
          <a:prstGeom prst="rect">
            <a:avLst/>
          </a:prstGeom>
          <a:noFill/>
        </p:spPr>
        <p:txBody>
          <a:bodyPr wrap="none" rtlCol="0">
            <a:spAutoFit/>
          </a:bodyPr>
          <a:lstStyle/>
          <a:p>
            <a:r>
              <a:rPr lang="en-US" sz="1600" dirty="0"/>
              <a:t>Johnson RJ, et al. J Am </a:t>
            </a:r>
            <a:r>
              <a:rPr lang="en-US" sz="1600" dirty="0" err="1"/>
              <a:t>Soc</a:t>
            </a:r>
            <a:r>
              <a:rPr lang="en-US" sz="1600" dirty="0"/>
              <a:t> </a:t>
            </a:r>
            <a:r>
              <a:rPr lang="en-US" sz="1600" dirty="0" err="1"/>
              <a:t>Nephrol</a:t>
            </a:r>
            <a:r>
              <a:rPr lang="en-US" sz="1600" dirty="0"/>
              <a:t>. 2016 Aug;27(8):2247-56</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217" y="1824038"/>
            <a:ext cx="8604250" cy="390525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94434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Climate Related Threats to Kidney Health</a:t>
            </a:r>
          </a:p>
        </p:txBody>
      </p:sp>
      <p:sp>
        <p:nvSpPr>
          <p:cNvPr id="3" name="Content Placeholder 2"/>
          <p:cNvSpPr>
            <a:spLocks noGrp="1"/>
          </p:cNvSpPr>
          <p:nvPr>
            <p:ph idx="1"/>
          </p:nvPr>
        </p:nvSpPr>
        <p:spPr/>
        <p:txBody>
          <a:bodyPr/>
          <a:lstStyle/>
          <a:p>
            <a:r>
              <a:rPr lang="en-US" dirty="0"/>
              <a:t>Air Pollution</a:t>
            </a:r>
          </a:p>
          <a:p>
            <a:r>
              <a:rPr lang="en-US" dirty="0"/>
              <a:t>Heavy Metals</a:t>
            </a:r>
          </a:p>
          <a:p>
            <a:r>
              <a:rPr lang="en-US" dirty="0"/>
              <a:t>Natural Disasters</a:t>
            </a:r>
          </a:p>
        </p:txBody>
      </p:sp>
    </p:spTree>
    <p:extLst>
      <p:ext uri="{BB962C8B-B14F-4D97-AF65-F5344CB8AC3E}">
        <p14:creationId xmlns:p14="http://schemas.microsoft.com/office/powerpoint/2010/main" val="9371855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Environmental Pollution and Kidney Disease</a:t>
            </a:r>
          </a:p>
        </p:txBody>
      </p:sp>
      <p:pic>
        <p:nvPicPr>
          <p:cNvPr id="5" name="Picture 4"/>
          <p:cNvPicPr>
            <a:picLocks noChangeAspect="1"/>
          </p:cNvPicPr>
          <p:nvPr/>
        </p:nvPicPr>
        <p:blipFill>
          <a:blip r:embed="rId3"/>
          <a:stretch>
            <a:fillRect/>
          </a:stretch>
        </p:blipFill>
        <p:spPr>
          <a:xfrm>
            <a:off x="2041732" y="1721928"/>
            <a:ext cx="5208813" cy="3565890"/>
          </a:xfrm>
          <a:prstGeom prst="rect">
            <a:avLst/>
          </a:prstGeom>
        </p:spPr>
      </p:pic>
      <p:sp>
        <p:nvSpPr>
          <p:cNvPr id="6" name="TextBox 5"/>
          <p:cNvSpPr txBox="1"/>
          <p:nvPr/>
        </p:nvSpPr>
        <p:spPr>
          <a:xfrm>
            <a:off x="1444336" y="6165273"/>
            <a:ext cx="7030027" cy="369332"/>
          </a:xfrm>
          <a:prstGeom prst="rect">
            <a:avLst/>
          </a:prstGeom>
          <a:noFill/>
        </p:spPr>
        <p:txBody>
          <a:bodyPr wrap="square" rtlCol="0">
            <a:spAutoFit/>
          </a:bodyPr>
          <a:lstStyle/>
          <a:p>
            <a:r>
              <a:rPr lang="en-US" dirty="0" err="1"/>
              <a:t>Xu</a:t>
            </a:r>
            <a:r>
              <a:rPr lang="en-US" dirty="0"/>
              <a:t> X, </a:t>
            </a:r>
            <a:r>
              <a:rPr lang="en-US" dirty="0" err="1"/>
              <a:t>Nie</a:t>
            </a:r>
            <a:r>
              <a:rPr lang="en-US" dirty="0"/>
              <a:t> S, Ding H, </a:t>
            </a:r>
            <a:r>
              <a:rPr lang="en-US" dirty="0" err="1"/>
              <a:t>Hou</a:t>
            </a:r>
            <a:r>
              <a:rPr lang="en-US" dirty="0"/>
              <a:t> FF. Nat Rev </a:t>
            </a:r>
            <a:r>
              <a:rPr lang="en-US" dirty="0" err="1"/>
              <a:t>Nephrol</a:t>
            </a:r>
            <a:r>
              <a:rPr lang="en-US" dirty="0"/>
              <a:t>. 2018 May;14(5):313-324</a:t>
            </a:r>
          </a:p>
        </p:txBody>
      </p:sp>
    </p:spTree>
    <p:extLst>
      <p:ext uri="{BB962C8B-B14F-4D97-AF65-F5344CB8AC3E}">
        <p14:creationId xmlns:p14="http://schemas.microsoft.com/office/powerpoint/2010/main" val="2957456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53816"/>
          </a:xfrm>
        </p:spPr>
        <p:txBody>
          <a:bodyPr>
            <a:normAutofit fontScale="90000"/>
          </a:bodyPr>
          <a:lstStyle/>
          <a:p>
            <a:r>
              <a:rPr lang="en-US" dirty="0"/>
              <a:t>Kidney Disease Can be Attributed to Air Pollution </a:t>
            </a:r>
          </a:p>
        </p:txBody>
      </p:sp>
      <p:pic>
        <p:nvPicPr>
          <p:cNvPr id="5" name="Picture 4"/>
          <p:cNvPicPr>
            <a:picLocks noChangeAspect="1"/>
          </p:cNvPicPr>
          <p:nvPr/>
        </p:nvPicPr>
        <p:blipFill>
          <a:blip r:embed="rId3"/>
          <a:stretch>
            <a:fillRect/>
          </a:stretch>
        </p:blipFill>
        <p:spPr>
          <a:xfrm>
            <a:off x="977632" y="1420305"/>
            <a:ext cx="7213210" cy="4826071"/>
          </a:xfrm>
          <a:prstGeom prst="rect">
            <a:avLst/>
          </a:prstGeom>
        </p:spPr>
      </p:pic>
      <p:sp>
        <p:nvSpPr>
          <p:cNvPr id="7" name="TextBox 6"/>
          <p:cNvSpPr txBox="1"/>
          <p:nvPr/>
        </p:nvSpPr>
        <p:spPr>
          <a:xfrm>
            <a:off x="977632" y="6211669"/>
            <a:ext cx="7396128" cy="646331"/>
          </a:xfrm>
          <a:prstGeom prst="rect">
            <a:avLst/>
          </a:prstGeom>
          <a:noFill/>
        </p:spPr>
        <p:txBody>
          <a:bodyPr wrap="square" rtlCol="0">
            <a:spAutoFit/>
          </a:bodyPr>
          <a:lstStyle/>
          <a:p>
            <a:r>
              <a:rPr lang="en-US" dirty="0"/>
              <a:t>Bowe B, </a:t>
            </a:r>
            <a:r>
              <a:rPr lang="en-US" dirty="0" err="1"/>
              <a:t>Xie</a:t>
            </a:r>
            <a:r>
              <a:rPr lang="en-US" dirty="0"/>
              <a:t> Y, Li T, et al. BMJ Open 2019;9:e022450. doi:10.1136/ bmjopen-2018-022450</a:t>
            </a:r>
          </a:p>
        </p:txBody>
      </p:sp>
    </p:spTree>
    <p:extLst>
      <p:ext uri="{BB962C8B-B14F-4D97-AF65-F5344CB8AC3E}">
        <p14:creationId xmlns:p14="http://schemas.microsoft.com/office/powerpoint/2010/main" val="1857067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Epidemiological Evidence of Air Pollution and Kidney Disease</a:t>
            </a:r>
          </a:p>
        </p:txBody>
      </p:sp>
      <p:pic>
        <p:nvPicPr>
          <p:cNvPr id="4" name="Picture 3"/>
          <p:cNvPicPr>
            <a:picLocks noChangeAspect="1"/>
          </p:cNvPicPr>
          <p:nvPr/>
        </p:nvPicPr>
        <p:blipFill>
          <a:blip r:embed="rId3"/>
          <a:stretch>
            <a:fillRect/>
          </a:stretch>
        </p:blipFill>
        <p:spPr>
          <a:xfrm>
            <a:off x="5308412" y="2083954"/>
            <a:ext cx="3683000" cy="1790700"/>
          </a:xfrm>
          <a:prstGeom prst="rect">
            <a:avLst/>
          </a:prstGeom>
        </p:spPr>
      </p:pic>
      <p:sp>
        <p:nvSpPr>
          <p:cNvPr id="3" name="TextBox 2"/>
          <p:cNvSpPr txBox="1"/>
          <p:nvPr/>
        </p:nvSpPr>
        <p:spPr>
          <a:xfrm>
            <a:off x="457201" y="6079806"/>
            <a:ext cx="8229600" cy="646331"/>
          </a:xfrm>
          <a:prstGeom prst="rect">
            <a:avLst/>
          </a:prstGeom>
          <a:noFill/>
        </p:spPr>
        <p:txBody>
          <a:bodyPr wrap="square" rtlCol="0">
            <a:spAutoFit/>
          </a:bodyPr>
          <a:lstStyle/>
          <a:p>
            <a:r>
              <a:rPr lang="en-US" dirty="0" err="1"/>
              <a:t>Lue</a:t>
            </a:r>
            <a:r>
              <a:rPr lang="en-US" dirty="0"/>
              <a:t> S, </a:t>
            </a:r>
            <a:r>
              <a:rPr lang="en-US" dirty="0" err="1"/>
              <a:t>Wellenius</a:t>
            </a:r>
            <a:r>
              <a:rPr lang="en-US" dirty="0"/>
              <a:t> GA, </a:t>
            </a:r>
            <a:r>
              <a:rPr lang="en-US" dirty="0" err="1"/>
              <a:t>Wilker</a:t>
            </a:r>
            <a:r>
              <a:rPr lang="en-US" dirty="0"/>
              <a:t> EH, et al.  J </a:t>
            </a:r>
            <a:r>
              <a:rPr lang="en-US" dirty="0" err="1"/>
              <a:t>Epidemiol</a:t>
            </a:r>
            <a:r>
              <a:rPr lang="en-US" dirty="0"/>
              <a:t> Community Health 2013;67:629-634.</a:t>
            </a:r>
          </a:p>
        </p:txBody>
      </p:sp>
      <p:pic>
        <p:nvPicPr>
          <p:cNvPr id="5" name="Picture 4"/>
          <p:cNvPicPr>
            <a:picLocks noChangeAspect="1"/>
          </p:cNvPicPr>
          <p:nvPr/>
        </p:nvPicPr>
        <p:blipFill>
          <a:blip r:embed="rId4"/>
          <a:stretch>
            <a:fillRect/>
          </a:stretch>
        </p:blipFill>
        <p:spPr>
          <a:xfrm>
            <a:off x="451969" y="1616573"/>
            <a:ext cx="5147885" cy="4463233"/>
          </a:xfrm>
          <a:prstGeom prst="rect">
            <a:avLst/>
          </a:prstGeom>
        </p:spPr>
      </p:pic>
      <p:sp>
        <p:nvSpPr>
          <p:cNvPr id="6" name="TextBox 5"/>
          <p:cNvSpPr txBox="1"/>
          <p:nvPr/>
        </p:nvSpPr>
        <p:spPr>
          <a:xfrm>
            <a:off x="5560529" y="4037542"/>
            <a:ext cx="3430883" cy="523220"/>
          </a:xfrm>
          <a:prstGeom prst="rect">
            <a:avLst/>
          </a:prstGeom>
          <a:noFill/>
        </p:spPr>
        <p:txBody>
          <a:bodyPr wrap="square" rtlCol="0">
            <a:spAutoFit/>
          </a:bodyPr>
          <a:lstStyle/>
          <a:p>
            <a:r>
              <a:rPr lang="en-US" sz="1400" dirty="0" err="1"/>
              <a:t>Xu</a:t>
            </a:r>
            <a:r>
              <a:rPr lang="en-US" sz="1400" dirty="0"/>
              <a:t> X, et al. Nat Rev </a:t>
            </a:r>
            <a:r>
              <a:rPr lang="en-US" sz="1400" dirty="0" err="1"/>
              <a:t>Nephrol</a:t>
            </a:r>
            <a:r>
              <a:rPr lang="en-US" sz="1400" dirty="0"/>
              <a:t>. 2018 May;14(5):313-324</a:t>
            </a:r>
          </a:p>
        </p:txBody>
      </p:sp>
    </p:spTree>
    <p:extLst>
      <p:ext uri="{BB962C8B-B14F-4D97-AF65-F5344CB8AC3E}">
        <p14:creationId xmlns:p14="http://schemas.microsoft.com/office/powerpoint/2010/main" val="26686399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945" tIns="41473" rIns="82945" bIns="41473" anchor="ct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8961" y="6319384"/>
            <a:ext cx="2720160" cy="31683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080" y="979303"/>
            <a:ext cx="696816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090081" y="59723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a:latin typeface="Arial" charset="0"/>
              </a:rPr>
              <a:t>Benjamin Bowe et al. JASN 2018;29:218-230</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©2018 by American Society of Nephrology</a:t>
            </a:r>
          </a:p>
        </p:txBody>
      </p:sp>
    </p:spTree>
    <p:extLst>
      <p:ext uri="{BB962C8B-B14F-4D97-AF65-F5344CB8AC3E}">
        <p14:creationId xmlns:p14="http://schemas.microsoft.com/office/powerpoint/2010/main" val="21628657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Heavy Metals and Kidney Disease</a:t>
            </a:r>
          </a:p>
        </p:txBody>
      </p:sp>
      <p:sp>
        <p:nvSpPr>
          <p:cNvPr id="3" name="Content Placeholder 2"/>
          <p:cNvSpPr>
            <a:spLocks noGrp="1"/>
          </p:cNvSpPr>
          <p:nvPr>
            <p:ph idx="1"/>
          </p:nvPr>
        </p:nvSpPr>
        <p:spPr>
          <a:xfrm>
            <a:off x="457200" y="1417638"/>
            <a:ext cx="2411077" cy="2742043"/>
          </a:xfrm>
        </p:spPr>
        <p:txBody>
          <a:bodyPr>
            <a:normAutofit lnSpcReduction="10000"/>
          </a:bodyPr>
          <a:lstStyle/>
          <a:p>
            <a:r>
              <a:rPr lang="en-US" dirty="0"/>
              <a:t>Mining</a:t>
            </a:r>
          </a:p>
          <a:p>
            <a:r>
              <a:rPr lang="en-US" dirty="0"/>
              <a:t>Industry</a:t>
            </a:r>
          </a:p>
          <a:p>
            <a:r>
              <a:rPr lang="en-US" dirty="0"/>
              <a:t>Urban expansion</a:t>
            </a:r>
          </a:p>
          <a:p>
            <a:r>
              <a:rPr lang="en-US" dirty="0"/>
              <a:t>Fertilizers</a:t>
            </a:r>
          </a:p>
        </p:txBody>
      </p:sp>
      <p:pic>
        <p:nvPicPr>
          <p:cNvPr id="8" name="Picture 7"/>
          <p:cNvPicPr>
            <a:picLocks noChangeAspect="1"/>
          </p:cNvPicPr>
          <p:nvPr/>
        </p:nvPicPr>
        <p:blipFill>
          <a:blip r:embed="rId3"/>
          <a:stretch>
            <a:fillRect/>
          </a:stretch>
        </p:blipFill>
        <p:spPr>
          <a:xfrm>
            <a:off x="5423290" y="1417638"/>
            <a:ext cx="3492500" cy="2324100"/>
          </a:xfrm>
          <a:prstGeom prst="rect">
            <a:avLst/>
          </a:prstGeom>
        </p:spPr>
      </p:pic>
      <p:pic>
        <p:nvPicPr>
          <p:cNvPr id="12" name="Picture 11"/>
          <p:cNvPicPr>
            <a:picLocks noChangeAspect="1"/>
          </p:cNvPicPr>
          <p:nvPr/>
        </p:nvPicPr>
        <p:blipFill>
          <a:blip r:embed="rId4"/>
          <a:stretch>
            <a:fillRect/>
          </a:stretch>
        </p:blipFill>
        <p:spPr>
          <a:xfrm>
            <a:off x="3183790" y="2470307"/>
            <a:ext cx="2801568" cy="4200301"/>
          </a:xfrm>
          <a:prstGeom prst="rect">
            <a:avLst/>
          </a:prstGeom>
        </p:spPr>
      </p:pic>
    </p:spTree>
    <p:extLst>
      <p:ext uri="{BB962C8B-B14F-4D97-AF65-F5344CB8AC3E}">
        <p14:creationId xmlns:p14="http://schemas.microsoft.com/office/powerpoint/2010/main" val="36344676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311017"/>
            <a:ext cx="9144000" cy="5463396"/>
          </a:xfrm>
          <a:prstGeom prst="rect">
            <a:avLst/>
          </a:prstGeom>
        </p:spPr>
      </p:pic>
      <p:sp>
        <p:nvSpPr>
          <p:cNvPr id="5" name="TextBox 4"/>
          <p:cNvSpPr txBox="1"/>
          <p:nvPr/>
        </p:nvSpPr>
        <p:spPr>
          <a:xfrm>
            <a:off x="1415576" y="6100627"/>
            <a:ext cx="6557449" cy="646331"/>
          </a:xfrm>
          <a:prstGeom prst="rect">
            <a:avLst/>
          </a:prstGeom>
          <a:noFill/>
        </p:spPr>
        <p:txBody>
          <a:bodyPr wrap="square" rtlCol="0">
            <a:spAutoFit/>
          </a:bodyPr>
          <a:lstStyle/>
          <a:p>
            <a:r>
              <a:rPr lang="en-US" dirty="0" err="1"/>
              <a:t>Xu</a:t>
            </a:r>
            <a:r>
              <a:rPr lang="en-US" dirty="0"/>
              <a:t> X, </a:t>
            </a:r>
            <a:r>
              <a:rPr lang="en-US" dirty="0" err="1"/>
              <a:t>Nie</a:t>
            </a:r>
            <a:r>
              <a:rPr lang="en-US" dirty="0"/>
              <a:t> S, Ding H, </a:t>
            </a:r>
            <a:r>
              <a:rPr lang="en-US" dirty="0" err="1"/>
              <a:t>Hou</a:t>
            </a:r>
            <a:r>
              <a:rPr lang="en-US" dirty="0"/>
              <a:t> FF. Environmental pollution and kidney diseases. Nat Rev </a:t>
            </a:r>
            <a:r>
              <a:rPr lang="en-US" dirty="0" err="1"/>
              <a:t>Nephrol</a:t>
            </a:r>
            <a:r>
              <a:rPr lang="en-US" dirty="0"/>
              <a:t>. 2018 May;14(5):313-324</a:t>
            </a:r>
          </a:p>
        </p:txBody>
      </p:sp>
    </p:spTree>
    <p:extLst>
      <p:ext uri="{BB962C8B-B14F-4D97-AF65-F5344CB8AC3E}">
        <p14:creationId xmlns:p14="http://schemas.microsoft.com/office/powerpoint/2010/main" val="3201151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Heavy Metals and Kidney Health</a:t>
            </a:r>
          </a:p>
        </p:txBody>
      </p:sp>
      <p:sp>
        <p:nvSpPr>
          <p:cNvPr id="3" name="Content Placeholder 2"/>
          <p:cNvSpPr>
            <a:spLocks noGrp="1"/>
          </p:cNvSpPr>
          <p:nvPr>
            <p:ph idx="1"/>
          </p:nvPr>
        </p:nvSpPr>
        <p:spPr>
          <a:xfrm>
            <a:off x="457200" y="1600200"/>
            <a:ext cx="8229600" cy="1335597"/>
          </a:xfrm>
        </p:spPr>
        <p:txBody>
          <a:bodyPr>
            <a:normAutofit fontScale="92500" lnSpcReduction="20000"/>
          </a:bodyPr>
          <a:lstStyle/>
          <a:p>
            <a:r>
              <a:rPr lang="en-US" dirty="0" err="1"/>
              <a:t>Itai-Itai</a:t>
            </a:r>
            <a:r>
              <a:rPr lang="en-US" dirty="0"/>
              <a:t> disease from cadmium nephrotoxicity</a:t>
            </a:r>
          </a:p>
          <a:p>
            <a:r>
              <a:rPr lang="en-US" dirty="0"/>
              <a:t>Anemia, severe bone pain, </a:t>
            </a:r>
            <a:r>
              <a:rPr lang="en-US" dirty="0" err="1"/>
              <a:t>osteomalacia</a:t>
            </a:r>
            <a:r>
              <a:rPr lang="en-US" dirty="0"/>
              <a:t>, and kidney failure</a:t>
            </a:r>
          </a:p>
        </p:txBody>
      </p:sp>
      <p:pic>
        <p:nvPicPr>
          <p:cNvPr id="4" name="Picture 3"/>
          <p:cNvPicPr>
            <a:picLocks noChangeAspect="1"/>
          </p:cNvPicPr>
          <p:nvPr/>
        </p:nvPicPr>
        <p:blipFill>
          <a:blip r:embed="rId3"/>
          <a:stretch>
            <a:fillRect/>
          </a:stretch>
        </p:blipFill>
        <p:spPr>
          <a:xfrm>
            <a:off x="3098799" y="2760195"/>
            <a:ext cx="2946400" cy="3352800"/>
          </a:xfrm>
          <a:prstGeom prst="rect">
            <a:avLst/>
          </a:prstGeom>
        </p:spPr>
      </p:pic>
      <p:sp>
        <p:nvSpPr>
          <p:cNvPr id="5" name="TextBox 4"/>
          <p:cNvSpPr txBox="1"/>
          <p:nvPr/>
        </p:nvSpPr>
        <p:spPr>
          <a:xfrm>
            <a:off x="98198" y="6112995"/>
            <a:ext cx="6723989" cy="369332"/>
          </a:xfrm>
          <a:prstGeom prst="rect">
            <a:avLst/>
          </a:prstGeom>
          <a:noFill/>
        </p:spPr>
        <p:txBody>
          <a:bodyPr wrap="square" rtlCol="0">
            <a:spAutoFit/>
          </a:bodyPr>
          <a:lstStyle/>
          <a:p>
            <a:r>
              <a:rPr lang="en-US" dirty="0"/>
              <a:t>Kobayashi E, et al.. Environ </a:t>
            </a:r>
            <a:r>
              <a:rPr lang="en-US" dirty="0" err="1"/>
              <a:t>Toxicol</a:t>
            </a:r>
            <a:r>
              <a:rPr lang="en-US" dirty="0"/>
              <a:t>. 2009 Oct;24(5):421-8.</a:t>
            </a:r>
          </a:p>
        </p:txBody>
      </p:sp>
      <p:sp>
        <p:nvSpPr>
          <p:cNvPr id="6" name="Rectangle 5"/>
          <p:cNvSpPr/>
          <p:nvPr/>
        </p:nvSpPr>
        <p:spPr>
          <a:xfrm>
            <a:off x="98198" y="6482327"/>
            <a:ext cx="4500375" cy="369332"/>
          </a:xfrm>
          <a:prstGeom prst="rect">
            <a:avLst/>
          </a:prstGeom>
        </p:spPr>
        <p:txBody>
          <a:bodyPr wrap="none">
            <a:spAutoFit/>
          </a:bodyPr>
          <a:lstStyle/>
          <a:p>
            <a:r>
              <a:rPr lang="en-US" dirty="0"/>
              <a:t>https://</a:t>
            </a:r>
            <a:r>
              <a:rPr lang="en-US" dirty="0" err="1"/>
              <a:t>en.wikipedia.org</a:t>
            </a:r>
            <a:r>
              <a:rPr lang="en-US" dirty="0"/>
              <a:t>/wiki/</a:t>
            </a:r>
            <a:r>
              <a:rPr lang="en-US" dirty="0" err="1"/>
              <a:t>Itai-itai_disease</a:t>
            </a:r>
            <a:endParaRPr lang="en-US" dirty="0"/>
          </a:p>
        </p:txBody>
      </p:sp>
    </p:spTree>
    <p:extLst>
      <p:ext uri="{BB962C8B-B14F-4D97-AF65-F5344CB8AC3E}">
        <p14:creationId xmlns:p14="http://schemas.microsoft.com/office/powerpoint/2010/main" val="358809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9700" y="498929"/>
            <a:ext cx="6210300" cy="3296716"/>
          </a:xfrm>
          <a:prstGeom prst="rect">
            <a:avLst/>
          </a:prstGeom>
        </p:spPr>
      </p:pic>
      <p:pic>
        <p:nvPicPr>
          <p:cNvPr id="5" name="Picture 4"/>
          <p:cNvPicPr>
            <a:picLocks noChangeAspect="1"/>
          </p:cNvPicPr>
          <p:nvPr/>
        </p:nvPicPr>
        <p:blipFill>
          <a:blip r:embed="rId3"/>
          <a:stretch>
            <a:fillRect/>
          </a:stretch>
        </p:blipFill>
        <p:spPr>
          <a:xfrm>
            <a:off x="1524000" y="1759858"/>
            <a:ext cx="5716491" cy="3175000"/>
          </a:xfrm>
          <a:prstGeom prst="rect">
            <a:avLst/>
          </a:prstGeom>
        </p:spPr>
      </p:pic>
      <p:pic>
        <p:nvPicPr>
          <p:cNvPr id="6" name="Picture 5"/>
          <p:cNvPicPr>
            <a:picLocks noChangeAspect="1"/>
          </p:cNvPicPr>
          <p:nvPr/>
        </p:nvPicPr>
        <p:blipFill>
          <a:blip r:embed="rId4"/>
          <a:stretch>
            <a:fillRect/>
          </a:stretch>
        </p:blipFill>
        <p:spPr>
          <a:xfrm>
            <a:off x="3701143" y="3082111"/>
            <a:ext cx="4644571" cy="2996124"/>
          </a:xfrm>
          <a:prstGeom prst="rect">
            <a:avLst/>
          </a:prstGeom>
        </p:spPr>
      </p:pic>
    </p:spTree>
    <p:extLst>
      <p:ext uri="{BB962C8B-B14F-4D97-AF65-F5344CB8AC3E}">
        <p14:creationId xmlns:p14="http://schemas.microsoft.com/office/powerpoint/2010/main" val="3598589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7234486"/>
              </p:ext>
            </p:extLst>
          </p:nvPr>
        </p:nvGraphicFramePr>
        <p:xfrm>
          <a:off x="171785" y="399530"/>
          <a:ext cx="8818804" cy="60262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tretch>
            <a:fillRect/>
          </a:stretch>
        </p:blipFill>
        <p:spPr>
          <a:xfrm>
            <a:off x="3537517" y="2302490"/>
            <a:ext cx="2113710" cy="2529406"/>
          </a:xfrm>
          <a:prstGeom prst="rect">
            <a:avLst/>
          </a:prstGeom>
        </p:spPr>
      </p:pic>
      <p:sp>
        <p:nvSpPr>
          <p:cNvPr id="7" name="Down Arrow 6"/>
          <p:cNvSpPr/>
          <p:nvPr/>
        </p:nvSpPr>
        <p:spPr>
          <a:xfrm>
            <a:off x="4488159" y="1940573"/>
            <a:ext cx="299686" cy="361917"/>
          </a:xfrm>
          <a:prstGeom prst="downArrow">
            <a:avLst/>
          </a:prstGeom>
          <a:solidFill>
            <a:srgbClr val="F96C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Left-Up Arrow 7"/>
          <p:cNvSpPr/>
          <p:nvPr/>
        </p:nvSpPr>
        <p:spPr>
          <a:xfrm rot="13508421">
            <a:off x="3866108" y="4902742"/>
            <a:ext cx="1642045" cy="1609650"/>
          </a:xfrm>
          <a:prstGeom prst="leftUpArrow">
            <a:avLst>
              <a:gd name="adj1" fmla="val 25000"/>
              <a:gd name="adj2" fmla="val 25000"/>
              <a:gd name="adj3" fmla="val 25020"/>
            </a:avLst>
          </a:prstGeom>
          <a:solidFill>
            <a:srgbClr val="F96C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9009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Healthcare Delivery in Climate Change</a:t>
            </a:r>
          </a:p>
        </p:txBody>
      </p:sp>
      <p:grpSp>
        <p:nvGrpSpPr>
          <p:cNvPr id="4" name="Group 3"/>
          <p:cNvGrpSpPr/>
          <p:nvPr/>
        </p:nvGrpSpPr>
        <p:grpSpPr>
          <a:xfrm>
            <a:off x="6370848" y="5156553"/>
            <a:ext cx="2509980" cy="1507393"/>
            <a:chOff x="-162450" y="4432376"/>
            <a:chExt cx="3284342" cy="1560945"/>
          </a:xfrm>
        </p:grpSpPr>
        <p:sp>
          <p:nvSpPr>
            <p:cNvPr id="5" name="Rounded Rectangle 4"/>
            <p:cNvSpPr/>
            <p:nvPr/>
          </p:nvSpPr>
          <p:spPr>
            <a:xfrm>
              <a:off x="1" y="4432376"/>
              <a:ext cx="3121891" cy="1560945"/>
            </a:xfrm>
            <a:prstGeom prst="roundRect">
              <a:avLst>
                <a:gd name="adj" fmla="val 10000"/>
              </a:avLst>
            </a:prstGeom>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6" name="Rounded Rectangle 4"/>
            <p:cNvSpPr/>
            <p:nvPr/>
          </p:nvSpPr>
          <p:spPr>
            <a:xfrm>
              <a:off x="-162450" y="4432376"/>
              <a:ext cx="3030453" cy="1469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a:t>Natural Disasters</a:t>
              </a:r>
            </a:p>
          </p:txBody>
        </p:sp>
      </p:grpSp>
      <p:pic>
        <p:nvPicPr>
          <p:cNvPr id="7" name="Picture 6"/>
          <p:cNvPicPr>
            <a:picLocks noChangeAspect="1"/>
          </p:cNvPicPr>
          <p:nvPr/>
        </p:nvPicPr>
        <p:blipFill>
          <a:blip r:embed="rId3"/>
          <a:stretch>
            <a:fillRect/>
          </a:stretch>
        </p:blipFill>
        <p:spPr>
          <a:xfrm>
            <a:off x="1751926" y="2324100"/>
            <a:ext cx="5422900" cy="2197100"/>
          </a:xfrm>
          <a:prstGeom prst="rect">
            <a:avLst/>
          </a:prstGeom>
        </p:spPr>
      </p:pic>
      <p:sp>
        <p:nvSpPr>
          <p:cNvPr id="8" name="TextBox 7"/>
          <p:cNvSpPr txBox="1"/>
          <p:nvPr/>
        </p:nvSpPr>
        <p:spPr>
          <a:xfrm>
            <a:off x="771856" y="5752875"/>
            <a:ext cx="5104207" cy="369332"/>
          </a:xfrm>
          <a:prstGeom prst="rect">
            <a:avLst/>
          </a:prstGeom>
          <a:noFill/>
        </p:spPr>
        <p:txBody>
          <a:bodyPr wrap="square" rtlCol="0">
            <a:spAutoFit/>
          </a:bodyPr>
          <a:lstStyle/>
          <a:p>
            <a:r>
              <a:rPr lang="en-US" dirty="0"/>
              <a:t>https://</a:t>
            </a:r>
            <a:r>
              <a:rPr lang="en-US" dirty="0" err="1"/>
              <a:t>www.kcercoalition.com</a:t>
            </a:r>
            <a:r>
              <a:rPr lang="en-US" dirty="0"/>
              <a:t>/en/</a:t>
            </a:r>
            <a:r>
              <a:rPr lang="en-US" dirty="0" err="1"/>
              <a:t>esrd</a:t>
            </a:r>
            <a:r>
              <a:rPr lang="en-US" dirty="0"/>
              <a:t>-networks/</a:t>
            </a:r>
          </a:p>
        </p:txBody>
      </p:sp>
    </p:spTree>
    <p:extLst>
      <p:ext uri="{BB962C8B-B14F-4D97-AF65-F5344CB8AC3E}">
        <p14:creationId xmlns:p14="http://schemas.microsoft.com/office/powerpoint/2010/main" val="1672144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70882"/>
          </a:xfrm>
        </p:spPr>
        <p:txBody>
          <a:bodyPr>
            <a:normAutofit fontScale="90000"/>
          </a:bodyPr>
          <a:lstStyle/>
          <a:p>
            <a:r>
              <a:rPr lang="en-US" dirty="0"/>
              <a:t>Impact of Hurricane Sandy on Dialysis Patients in the NE</a:t>
            </a:r>
          </a:p>
        </p:txBody>
      </p:sp>
      <p:sp>
        <p:nvSpPr>
          <p:cNvPr id="5" name="TextBox 4"/>
          <p:cNvSpPr txBox="1"/>
          <p:nvPr/>
        </p:nvSpPr>
        <p:spPr>
          <a:xfrm>
            <a:off x="457200" y="1568966"/>
            <a:ext cx="3924948" cy="3416320"/>
          </a:xfrm>
          <a:prstGeom prst="rect">
            <a:avLst/>
          </a:prstGeom>
          <a:noFill/>
        </p:spPr>
        <p:txBody>
          <a:bodyPr wrap="square" rtlCol="0">
            <a:spAutoFit/>
          </a:bodyPr>
          <a:lstStyle/>
          <a:p>
            <a:pPr marL="285750" indent="-285750">
              <a:buFont typeface="Arial"/>
              <a:buChar char="•"/>
            </a:pPr>
            <a:r>
              <a:rPr lang="en-US" sz="2400" dirty="0"/>
              <a:t>Identified 221 dialysis units affected by storm, representing approximately 15,000 dialysis patients</a:t>
            </a:r>
          </a:p>
          <a:p>
            <a:pPr marL="285750" indent="-285750">
              <a:buFont typeface="Arial"/>
              <a:buChar char="•"/>
            </a:pPr>
            <a:endParaRPr lang="en-US" sz="2400" dirty="0"/>
          </a:p>
          <a:p>
            <a:pPr marL="285750" indent="-285750">
              <a:buFont typeface="Arial"/>
              <a:buChar char="•"/>
            </a:pPr>
            <a:r>
              <a:rPr lang="en-US" sz="2400" dirty="0"/>
              <a:t>4.5% hospitalized (3.2-3.8%), 4.1% with ED visit (1.7-2.6%), 1.8% with 30-d mortality (1.5-1.6%)</a:t>
            </a:r>
          </a:p>
        </p:txBody>
      </p:sp>
      <p:pic>
        <p:nvPicPr>
          <p:cNvPr id="6" name="Picture 5"/>
          <p:cNvPicPr>
            <a:picLocks noChangeAspect="1"/>
          </p:cNvPicPr>
          <p:nvPr/>
        </p:nvPicPr>
        <p:blipFill>
          <a:blip r:embed="rId3"/>
          <a:stretch>
            <a:fillRect/>
          </a:stretch>
        </p:blipFill>
        <p:spPr>
          <a:xfrm>
            <a:off x="5651974" y="1070882"/>
            <a:ext cx="3034825" cy="5383938"/>
          </a:xfrm>
          <a:prstGeom prst="rect">
            <a:avLst/>
          </a:prstGeom>
        </p:spPr>
      </p:pic>
      <p:sp>
        <p:nvSpPr>
          <p:cNvPr id="7" name="TextBox 6"/>
          <p:cNvSpPr txBox="1"/>
          <p:nvPr/>
        </p:nvSpPr>
        <p:spPr>
          <a:xfrm>
            <a:off x="457200" y="5827588"/>
            <a:ext cx="3924948" cy="646331"/>
          </a:xfrm>
          <a:prstGeom prst="rect">
            <a:avLst/>
          </a:prstGeom>
          <a:noFill/>
        </p:spPr>
        <p:txBody>
          <a:bodyPr wrap="square" rtlCol="0">
            <a:spAutoFit/>
          </a:bodyPr>
          <a:lstStyle/>
          <a:p>
            <a:r>
              <a:rPr lang="en-US" dirty="0" err="1"/>
              <a:t>Kelman</a:t>
            </a:r>
            <a:r>
              <a:rPr lang="en-US" dirty="0"/>
              <a:t> J, et al. Am J Kidney Dis 2015;65(1):109-115.</a:t>
            </a:r>
          </a:p>
        </p:txBody>
      </p:sp>
    </p:spTree>
    <p:extLst>
      <p:ext uri="{BB962C8B-B14F-4D97-AF65-F5344CB8AC3E}">
        <p14:creationId xmlns:p14="http://schemas.microsoft.com/office/powerpoint/2010/main" val="31601370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Care for Dialysis Patients During and After Hurricane Maria</a:t>
            </a:r>
          </a:p>
        </p:txBody>
      </p:sp>
      <p:sp>
        <p:nvSpPr>
          <p:cNvPr id="4" name="Rectangle 3"/>
          <p:cNvSpPr/>
          <p:nvPr/>
        </p:nvSpPr>
        <p:spPr>
          <a:xfrm>
            <a:off x="771856" y="5756608"/>
            <a:ext cx="7914944" cy="646331"/>
          </a:xfrm>
          <a:prstGeom prst="rect">
            <a:avLst/>
          </a:prstGeom>
        </p:spPr>
        <p:txBody>
          <a:bodyPr wrap="square">
            <a:spAutoFit/>
          </a:bodyPr>
          <a:lstStyle/>
          <a:p>
            <a:r>
              <a:rPr lang="en-US" dirty="0"/>
              <a:t>https://</a:t>
            </a:r>
            <a:r>
              <a:rPr lang="en-US" dirty="0" err="1"/>
              <a:t>www.baltimoresun.com</a:t>
            </a:r>
            <a:r>
              <a:rPr lang="en-US" dirty="0"/>
              <a:t>/photos/darkroom/bs-dk-puerto-rico-maria-ap-20180919-htmlstory.html</a:t>
            </a:r>
          </a:p>
        </p:txBody>
      </p:sp>
      <p:pic>
        <p:nvPicPr>
          <p:cNvPr id="5" name="Picture 4"/>
          <p:cNvPicPr>
            <a:picLocks noChangeAspect="1"/>
          </p:cNvPicPr>
          <p:nvPr/>
        </p:nvPicPr>
        <p:blipFill>
          <a:blip r:embed="rId3"/>
          <a:stretch>
            <a:fillRect/>
          </a:stretch>
        </p:blipFill>
        <p:spPr>
          <a:xfrm>
            <a:off x="1991886" y="1538151"/>
            <a:ext cx="5370677" cy="4218457"/>
          </a:xfrm>
          <a:prstGeom prst="rect">
            <a:avLst/>
          </a:prstGeom>
        </p:spPr>
      </p:pic>
    </p:spTree>
    <p:extLst>
      <p:ext uri="{BB962C8B-B14F-4D97-AF65-F5344CB8AC3E}">
        <p14:creationId xmlns:p14="http://schemas.microsoft.com/office/powerpoint/2010/main" val="31287539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Kidney Disease Threatens Climate Health</a:t>
            </a:r>
          </a:p>
        </p:txBody>
      </p:sp>
      <p:sp>
        <p:nvSpPr>
          <p:cNvPr id="3" name="Content Placeholder 2"/>
          <p:cNvSpPr>
            <a:spLocks noGrp="1"/>
          </p:cNvSpPr>
          <p:nvPr>
            <p:ph idx="1"/>
          </p:nvPr>
        </p:nvSpPr>
        <p:spPr>
          <a:xfrm>
            <a:off x="457200" y="2145519"/>
            <a:ext cx="8229600" cy="3980643"/>
          </a:xfrm>
        </p:spPr>
        <p:txBody>
          <a:bodyPr/>
          <a:lstStyle/>
          <a:p>
            <a:r>
              <a:rPr lang="en-US" dirty="0"/>
              <a:t>Resource utilization in dialysis</a:t>
            </a:r>
            <a:r>
              <a:rPr lang="mr-IN" dirty="0"/>
              <a:t>–</a:t>
            </a:r>
            <a:r>
              <a:rPr lang="en-US" dirty="0"/>
              <a:t> “Green Nephrology”</a:t>
            </a:r>
          </a:p>
          <a:p>
            <a:r>
              <a:rPr lang="en-US" dirty="0"/>
              <a:t>WATER</a:t>
            </a:r>
          </a:p>
          <a:p>
            <a:r>
              <a:rPr lang="en-US" dirty="0"/>
              <a:t>POWER</a:t>
            </a:r>
          </a:p>
          <a:p>
            <a:r>
              <a:rPr lang="en-US" dirty="0"/>
              <a:t>SUPPLIES/WASTE</a:t>
            </a:r>
          </a:p>
        </p:txBody>
      </p:sp>
      <p:grpSp>
        <p:nvGrpSpPr>
          <p:cNvPr id="4" name="Group 3"/>
          <p:cNvGrpSpPr/>
          <p:nvPr/>
        </p:nvGrpSpPr>
        <p:grpSpPr>
          <a:xfrm>
            <a:off x="6417715" y="5169640"/>
            <a:ext cx="2269085" cy="1427766"/>
            <a:chOff x="2834191" y="0"/>
            <a:chExt cx="3121891" cy="1560945"/>
          </a:xfrm>
        </p:grpSpPr>
        <p:sp>
          <p:nvSpPr>
            <p:cNvPr id="5" name="Rounded Rectangle 4"/>
            <p:cNvSpPr/>
            <p:nvPr/>
          </p:nvSpPr>
          <p:spPr>
            <a:xfrm>
              <a:off x="2834191" y="0"/>
              <a:ext cx="3121891" cy="1560945"/>
            </a:xfrm>
            <a:prstGeom prst="roundRect">
              <a:avLst>
                <a:gd name="adj" fmla="val 10000"/>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4"/>
            <p:cNvSpPr/>
            <p:nvPr/>
          </p:nvSpPr>
          <p:spPr>
            <a:xfrm>
              <a:off x="2879910" y="45719"/>
              <a:ext cx="3030453" cy="146950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48590" tIns="148590" rIns="148590" bIns="148590" numCol="1" spcCol="1270" anchor="ctr" anchorCtr="0">
              <a:noAutofit/>
            </a:bodyPr>
            <a:lstStyle/>
            <a:p>
              <a:pPr lvl="0" algn="ctr" defTabSz="1733550">
                <a:lnSpc>
                  <a:spcPct val="90000"/>
                </a:lnSpc>
                <a:spcBef>
                  <a:spcPct val="0"/>
                </a:spcBef>
                <a:spcAft>
                  <a:spcPct val="35000"/>
                </a:spcAft>
              </a:pPr>
              <a:r>
                <a:rPr lang="en-US" sz="3900" kern="1200" dirty="0"/>
                <a:t>Dialysis</a:t>
              </a:r>
            </a:p>
          </p:txBody>
        </p:sp>
      </p:grpSp>
    </p:spTree>
    <p:extLst>
      <p:ext uri="{BB962C8B-B14F-4D97-AF65-F5344CB8AC3E}">
        <p14:creationId xmlns:p14="http://schemas.microsoft.com/office/powerpoint/2010/main" val="6597620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Water</a:t>
            </a:r>
          </a:p>
        </p:txBody>
      </p:sp>
      <p:pic>
        <p:nvPicPr>
          <p:cNvPr id="4" name="Picture 3"/>
          <p:cNvPicPr>
            <a:picLocks noChangeAspect="1"/>
          </p:cNvPicPr>
          <p:nvPr/>
        </p:nvPicPr>
        <p:blipFill>
          <a:blip r:embed="rId3"/>
          <a:stretch>
            <a:fillRect/>
          </a:stretch>
        </p:blipFill>
        <p:spPr>
          <a:xfrm>
            <a:off x="457200" y="1417637"/>
            <a:ext cx="8128000" cy="3954245"/>
          </a:xfrm>
          <a:prstGeom prst="rect">
            <a:avLst/>
          </a:prstGeom>
        </p:spPr>
      </p:pic>
      <p:sp>
        <p:nvSpPr>
          <p:cNvPr id="5" name="TextBox 4"/>
          <p:cNvSpPr txBox="1"/>
          <p:nvPr/>
        </p:nvSpPr>
        <p:spPr>
          <a:xfrm>
            <a:off x="1319961" y="5871593"/>
            <a:ext cx="7265239" cy="646331"/>
          </a:xfrm>
          <a:prstGeom prst="rect">
            <a:avLst/>
          </a:prstGeom>
          <a:noFill/>
        </p:spPr>
        <p:txBody>
          <a:bodyPr wrap="square" rtlCol="0">
            <a:spAutoFit/>
          </a:bodyPr>
          <a:lstStyle/>
          <a:p>
            <a:r>
              <a:rPr lang="en-US" dirty="0" err="1"/>
              <a:t>Barraclough</a:t>
            </a:r>
            <a:r>
              <a:rPr lang="en-US" dirty="0"/>
              <a:t> KA, Agar JWM. Green nephrology. Nat Rev </a:t>
            </a:r>
            <a:r>
              <a:rPr lang="en-US" dirty="0" err="1"/>
              <a:t>Nephrol</a:t>
            </a:r>
            <a:r>
              <a:rPr lang="en-US" dirty="0"/>
              <a:t>. 2020 May;16(5):257-268.</a:t>
            </a:r>
          </a:p>
        </p:txBody>
      </p:sp>
    </p:spTree>
    <p:extLst>
      <p:ext uri="{BB962C8B-B14F-4D97-AF65-F5344CB8AC3E}">
        <p14:creationId xmlns:p14="http://schemas.microsoft.com/office/powerpoint/2010/main" val="12502821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Power/Waste</a:t>
            </a:r>
          </a:p>
        </p:txBody>
      </p:sp>
      <p:sp>
        <p:nvSpPr>
          <p:cNvPr id="3" name="Content Placeholder 2"/>
          <p:cNvSpPr>
            <a:spLocks noGrp="1"/>
          </p:cNvSpPr>
          <p:nvPr>
            <p:ph idx="1"/>
          </p:nvPr>
        </p:nvSpPr>
        <p:spPr/>
        <p:txBody>
          <a:bodyPr>
            <a:normAutofit lnSpcReduction="10000"/>
          </a:bodyPr>
          <a:lstStyle/>
          <a:p>
            <a:r>
              <a:rPr lang="en-US" dirty="0"/>
              <a:t>Electricity use per dialysis treatment (at 2 Australian centers) was 12.0kWh- 19.6 kWh</a:t>
            </a:r>
          </a:p>
          <a:p>
            <a:r>
              <a:rPr lang="en-US" dirty="0"/>
              <a:t>Ref:  Australian household uses 18.7kWh per day</a:t>
            </a:r>
          </a:p>
          <a:p>
            <a:r>
              <a:rPr lang="en-US" dirty="0"/>
              <a:t>1.5-8 kg of waste per treatment reported.  Less than 1/3 of the non-hazardous waste recyclable.</a:t>
            </a:r>
          </a:p>
          <a:p>
            <a:r>
              <a:rPr lang="en-US" dirty="0"/>
              <a:t>Very large carbon footprint; difficult to estimate pharmaceutical carbon footprint</a:t>
            </a:r>
          </a:p>
        </p:txBody>
      </p:sp>
    </p:spTree>
    <p:extLst>
      <p:ext uri="{BB962C8B-B14F-4D97-AF65-F5344CB8AC3E}">
        <p14:creationId xmlns:p14="http://schemas.microsoft.com/office/powerpoint/2010/main" val="1280547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61682" y="166571"/>
            <a:ext cx="7306874" cy="5996520"/>
          </a:xfrm>
          <a:prstGeom prst="rect">
            <a:avLst/>
          </a:prstGeom>
        </p:spPr>
      </p:pic>
      <p:sp>
        <p:nvSpPr>
          <p:cNvPr id="5" name="TextBox 4"/>
          <p:cNvSpPr txBox="1"/>
          <p:nvPr/>
        </p:nvSpPr>
        <p:spPr>
          <a:xfrm>
            <a:off x="2081730" y="6163091"/>
            <a:ext cx="5391682" cy="646331"/>
          </a:xfrm>
          <a:prstGeom prst="rect">
            <a:avLst/>
          </a:prstGeom>
          <a:noFill/>
        </p:spPr>
        <p:txBody>
          <a:bodyPr wrap="square" rtlCol="0">
            <a:spAutoFit/>
          </a:bodyPr>
          <a:lstStyle/>
          <a:p>
            <a:r>
              <a:rPr lang="en-US" dirty="0" err="1"/>
              <a:t>Yau</a:t>
            </a:r>
            <a:r>
              <a:rPr lang="en-US" dirty="0"/>
              <a:t> A, Agar JWM, </a:t>
            </a:r>
            <a:r>
              <a:rPr lang="en-US" dirty="0" err="1"/>
              <a:t>Barraclough</a:t>
            </a:r>
            <a:r>
              <a:rPr lang="en-US" dirty="0"/>
              <a:t> KA. Am J Kidney Dis. 2020 Nov 7:S0272-6386(20)31075-1.</a:t>
            </a:r>
          </a:p>
        </p:txBody>
      </p:sp>
    </p:spTree>
    <p:extLst>
      <p:ext uri="{BB962C8B-B14F-4D97-AF65-F5344CB8AC3E}">
        <p14:creationId xmlns:p14="http://schemas.microsoft.com/office/powerpoint/2010/main" val="231741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a:xfrm>
            <a:off x="457200" y="1417638"/>
            <a:ext cx="8229600" cy="4708525"/>
          </a:xfrm>
        </p:spPr>
        <p:txBody>
          <a:bodyPr>
            <a:normAutofit fontScale="92500" lnSpcReduction="10000"/>
          </a:bodyPr>
          <a:lstStyle/>
          <a:p>
            <a:r>
              <a:rPr lang="en-US" dirty="0"/>
              <a:t>Climate change confers multiple adverse health effects in humans</a:t>
            </a:r>
          </a:p>
          <a:p>
            <a:r>
              <a:rPr lang="en-US" dirty="0" err="1"/>
              <a:t>CKDu</a:t>
            </a:r>
            <a:r>
              <a:rPr lang="en-US" dirty="0"/>
              <a:t> is an epidemic consequence of heat stress nephropathy manifesting in vulnerable populations throughout the globe</a:t>
            </a:r>
          </a:p>
          <a:p>
            <a:r>
              <a:rPr lang="en-US" dirty="0"/>
              <a:t>There are many other climate-related threats to kidney health including air pollution and natural disasters</a:t>
            </a:r>
          </a:p>
          <a:p>
            <a:r>
              <a:rPr lang="en-US" dirty="0"/>
              <a:t>Many opportunities and challenges exist to deal with these climate related health effects</a:t>
            </a:r>
          </a:p>
        </p:txBody>
      </p:sp>
    </p:spTree>
    <p:extLst>
      <p:ext uri="{BB962C8B-B14F-4D97-AF65-F5344CB8AC3E}">
        <p14:creationId xmlns:p14="http://schemas.microsoft.com/office/powerpoint/2010/main" val="29276441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Cascade of Illnesses Triggered by Climate Change</a:t>
            </a:r>
          </a:p>
        </p:txBody>
      </p:sp>
      <p:pic>
        <p:nvPicPr>
          <p:cNvPr id="5" name="Picture 4"/>
          <p:cNvPicPr>
            <a:picLocks noChangeAspect="1"/>
          </p:cNvPicPr>
          <p:nvPr/>
        </p:nvPicPr>
        <p:blipFill>
          <a:blip r:embed="rId3"/>
          <a:stretch>
            <a:fillRect/>
          </a:stretch>
        </p:blipFill>
        <p:spPr>
          <a:xfrm>
            <a:off x="874165" y="1641776"/>
            <a:ext cx="7812635" cy="4687581"/>
          </a:xfrm>
          <a:prstGeom prst="rect">
            <a:avLst/>
          </a:prstGeom>
        </p:spPr>
      </p:pic>
      <p:sp>
        <p:nvSpPr>
          <p:cNvPr id="7" name="TextBox 6"/>
          <p:cNvSpPr txBox="1"/>
          <p:nvPr/>
        </p:nvSpPr>
        <p:spPr>
          <a:xfrm>
            <a:off x="457200" y="6329357"/>
            <a:ext cx="8229600" cy="369332"/>
          </a:xfrm>
          <a:prstGeom prst="rect">
            <a:avLst/>
          </a:prstGeom>
          <a:noFill/>
        </p:spPr>
        <p:txBody>
          <a:bodyPr wrap="square" rtlCol="0">
            <a:spAutoFit/>
          </a:bodyPr>
          <a:lstStyle/>
          <a:p>
            <a:r>
              <a:rPr lang="en-US" dirty="0"/>
              <a:t>Haines A, </a:t>
            </a:r>
            <a:r>
              <a:rPr lang="en-US" dirty="0" err="1"/>
              <a:t>Patz</a:t>
            </a:r>
            <a:r>
              <a:rPr lang="en-US" dirty="0"/>
              <a:t> JA. Health effects of climate change. JAMA. 2004 Jan 7;291(1):99-103.</a:t>
            </a:r>
          </a:p>
        </p:txBody>
      </p:sp>
    </p:spTree>
    <p:extLst>
      <p:ext uri="{BB962C8B-B14F-4D97-AF65-F5344CB8AC3E}">
        <p14:creationId xmlns:p14="http://schemas.microsoft.com/office/powerpoint/2010/main" val="1549096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Heat Related Illnesses Leading to Hospitalization</a:t>
            </a:r>
          </a:p>
        </p:txBody>
      </p:sp>
      <p:pic>
        <p:nvPicPr>
          <p:cNvPr id="4" name="Picture 3"/>
          <p:cNvPicPr>
            <a:picLocks noChangeAspect="1"/>
          </p:cNvPicPr>
          <p:nvPr/>
        </p:nvPicPr>
        <p:blipFill>
          <a:blip r:embed="rId3"/>
          <a:stretch>
            <a:fillRect/>
          </a:stretch>
        </p:blipFill>
        <p:spPr>
          <a:xfrm>
            <a:off x="959872" y="1757305"/>
            <a:ext cx="7265594" cy="4488398"/>
          </a:xfrm>
          <a:prstGeom prst="rect">
            <a:avLst/>
          </a:prstGeom>
        </p:spPr>
      </p:pic>
      <p:sp>
        <p:nvSpPr>
          <p:cNvPr id="5" name="TextBox 4"/>
          <p:cNvSpPr txBox="1"/>
          <p:nvPr/>
        </p:nvSpPr>
        <p:spPr>
          <a:xfrm>
            <a:off x="457200" y="6245703"/>
            <a:ext cx="6500838" cy="369332"/>
          </a:xfrm>
          <a:prstGeom prst="rect">
            <a:avLst/>
          </a:prstGeom>
          <a:noFill/>
        </p:spPr>
        <p:txBody>
          <a:bodyPr wrap="square" rtlCol="0">
            <a:spAutoFit/>
          </a:bodyPr>
          <a:lstStyle/>
          <a:p>
            <a:r>
              <a:rPr lang="en-US" dirty="0" err="1"/>
              <a:t>Hopp</a:t>
            </a:r>
            <a:r>
              <a:rPr lang="en-US" dirty="0"/>
              <a:t>, S, et al.  Preventive Medicine 110 (2019) 81-85.</a:t>
            </a:r>
          </a:p>
        </p:txBody>
      </p:sp>
    </p:spTree>
    <p:extLst>
      <p:ext uri="{BB962C8B-B14F-4D97-AF65-F5344CB8AC3E}">
        <p14:creationId xmlns:p14="http://schemas.microsoft.com/office/powerpoint/2010/main" val="2385351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6884" y="355600"/>
            <a:ext cx="8925476" cy="5994723"/>
          </a:xfrm>
          <a:prstGeom prst="rect">
            <a:avLst/>
          </a:prstGeom>
        </p:spPr>
      </p:pic>
    </p:spTree>
    <p:extLst>
      <p:ext uri="{BB962C8B-B14F-4D97-AF65-F5344CB8AC3E}">
        <p14:creationId xmlns:p14="http://schemas.microsoft.com/office/powerpoint/2010/main" val="1791613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Climate Change &amp; Kidney Disease:</a:t>
            </a:r>
            <a:br>
              <a:rPr lang="en-US" dirty="0"/>
            </a:br>
            <a:r>
              <a:rPr lang="en-US" dirty="0"/>
              <a:t>One piece of the puzzle</a:t>
            </a:r>
          </a:p>
        </p:txBody>
      </p:sp>
      <p:sp>
        <p:nvSpPr>
          <p:cNvPr id="3" name="Content Placeholder 2"/>
          <p:cNvSpPr>
            <a:spLocks noGrp="1"/>
          </p:cNvSpPr>
          <p:nvPr>
            <p:ph idx="1"/>
          </p:nvPr>
        </p:nvSpPr>
        <p:spPr>
          <a:xfrm>
            <a:off x="457200" y="1600200"/>
            <a:ext cx="4454953" cy="4764080"/>
          </a:xfrm>
        </p:spPr>
        <p:txBody>
          <a:bodyPr anchor="t">
            <a:normAutofit/>
          </a:bodyPr>
          <a:lstStyle/>
          <a:p>
            <a:pPr>
              <a:lnSpc>
                <a:spcPct val="150000"/>
              </a:lnSpc>
            </a:pPr>
            <a:r>
              <a:rPr lang="en-US" sz="2800" dirty="0"/>
              <a:t>Heat stress nephropathy</a:t>
            </a:r>
          </a:p>
          <a:p>
            <a:pPr>
              <a:lnSpc>
                <a:spcPct val="150000"/>
              </a:lnSpc>
            </a:pPr>
            <a:r>
              <a:rPr lang="en-US" sz="2800" dirty="0" err="1"/>
              <a:t>CKDu</a:t>
            </a:r>
            <a:endParaRPr lang="en-US" sz="2800" dirty="0"/>
          </a:p>
          <a:p>
            <a:pPr>
              <a:lnSpc>
                <a:spcPct val="150000"/>
              </a:lnSpc>
            </a:pPr>
            <a:r>
              <a:rPr lang="en-US" sz="2800" dirty="0"/>
              <a:t>Mesoamerican nephropathy</a:t>
            </a:r>
          </a:p>
          <a:p>
            <a:pPr>
              <a:lnSpc>
                <a:spcPct val="150000"/>
              </a:lnSpc>
            </a:pPr>
            <a:r>
              <a:rPr lang="en-US" sz="2800" dirty="0"/>
              <a:t>Sri Lankan nephropathy</a:t>
            </a:r>
          </a:p>
          <a:p>
            <a:pPr>
              <a:lnSpc>
                <a:spcPct val="150000"/>
              </a:lnSpc>
            </a:pPr>
            <a:r>
              <a:rPr lang="en-US" sz="2800" dirty="0" err="1"/>
              <a:t>Uddanam</a:t>
            </a:r>
            <a:r>
              <a:rPr lang="en-US" sz="2800" dirty="0"/>
              <a:t> nephropathy</a:t>
            </a:r>
          </a:p>
        </p:txBody>
      </p:sp>
      <p:pic>
        <p:nvPicPr>
          <p:cNvPr id="5" name="Picture 4"/>
          <p:cNvPicPr>
            <a:picLocks noChangeAspect="1"/>
          </p:cNvPicPr>
          <p:nvPr/>
        </p:nvPicPr>
        <p:blipFill>
          <a:blip r:embed="rId3"/>
          <a:stretch>
            <a:fillRect/>
          </a:stretch>
        </p:blipFill>
        <p:spPr>
          <a:xfrm>
            <a:off x="4912153" y="1600200"/>
            <a:ext cx="3562745" cy="5015708"/>
          </a:xfrm>
          <a:prstGeom prst="rect">
            <a:avLst/>
          </a:prstGeom>
        </p:spPr>
      </p:pic>
    </p:spTree>
    <p:extLst>
      <p:ext uri="{BB962C8B-B14F-4D97-AF65-F5344CB8AC3E}">
        <p14:creationId xmlns:p14="http://schemas.microsoft.com/office/powerpoint/2010/main" val="786178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Characteristics of Affected Workers</a:t>
            </a:r>
          </a:p>
        </p:txBody>
      </p:sp>
      <p:pic>
        <p:nvPicPr>
          <p:cNvPr id="4" name="Picture 3"/>
          <p:cNvPicPr>
            <a:picLocks noChangeAspect="1"/>
          </p:cNvPicPr>
          <p:nvPr/>
        </p:nvPicPr>
        <p:blipFill>
          <a:blip r:embed="rId3"/>
          <a:stretch>
            <a:fillRect/>
          </a:stretch>
        </p:blipFill>
        <p:spPr>
          <a:xfrm>
            <a:off x="2368550" y="1124546"/>
            <a:ext cx="3822700" cy="3136900"/>
          </a:xfrm>
          <a:prstGeom prst="rect">
            <a:avLst/>
          </a:prstGeom>
        </p:spPr>
      </p:pic>
      <p:pic>
        <p:nvPicPr>
          <p:cNvPr id="5" name="Picture 4"/>
          <p:cNvPicPr>
            <a:picLocks noChangeAspect="1"/>
          </p:cNvPicPr>
          <p:nvPr/>
        </p:nvPicPr>
        <p:blipFill>
          <a:blip r:embed="rId4"/>
          <a:stretch>
            <a:fillRect/>
          </a:stretch>
        </p:blipFill>
        <p:spPr>
          <a:xfrm>
            <a:off x="1676701" y="4377132"/>
            <a:ext cx="5219700" cy="1943100"/>
          </a:xfrm>
          <a:prstGeom prst="rect">
            <a:avLst/>
          </a:prstGeom>
        </p:spPr>
      </p:pic>
      <p:sp>
        <p:nvSpPr>
          <p:cNvPr id="7" name="TextBox 6"/>
          <p:cNvSpPr txBox="1"/>
          <p:nvPr/>
        </p:nvSpPr>
        <p:spPr>
          <a:xfrm>
            <a:off x="1509779" y="6357824"/>
            <a:ext cx="5554082" cy="369332"/>
          </a:xfrm>
          <a:prstGeom prst="rect">
            <a:avLst/>
          </a:prstGeom>
          <a:noFill/>
        </p:spPr>
        <p:txBody>
          <a:bodyPr wrap="square" rtlCol="0">
            <a:spAutoFit/>
          </a:bodyPr>
          <a:lstStyle/>
          <a:p>
            <a:pPr algn="ctr"/>
            <a:r>
              <a:rPr lang="en-US" dirty="0"/>
              <a:t>MEDICC Review, April 2014, </a:t>
            </a:r>
            <a:r>
              <a:rPr lang="en-US" dirty="0" err="1"/>
              <a:t>Vol</a:t>
            </a:r>
            <a:r>
              <a:rPr lang="en-US" dirty="0"/>
              <a:t> 16, No 2</a:t>
            </a:r>
          </a:p>
        </p:txBody>
      </p:sp>
    </p:spTree>
    <p:extLst>
      <p:ext uri="{BB962C8B-B14F-4D97-AF65-F5344CB8AC3E}">
        <p14:creationId xmlns:p14="http://schemas.microsoft.com/office/powerpoint/2010/main" val="2416994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Histology of a Patient with Mesoamerican Nephropathy</a:t>
            </a:r>
          </a:p>
        </p:txBody>
      </p:sp>
      <p:pic>
        <p:nvPicPr>
          <p:cNvPr id="5" name="Picture 4"/>
          <p:cNvPicPr>
            <a:picLocks noChangeAspect="1"/>
          </p:cNvPicPr>
          <p:nvPr/>
        </p:nvPicPr>
        <p:blipFill>
          <a:blip r:embed="rId3"/>
          <a:stretch>
            <a:fillRect/>
          </a:stretch>
        </p:blipFill>
        <p:spPr>
          <a:xfrm>
            <a:off x="1625600" y="1604818"/>
            <a:ext cx="5892800" cy="4064000"/>
          </a:xfrm>
          <a:prstGeom prst="rect">
            <a:avLst/>
          </a:prstGeom>
        </p:spPr>
      </p:pic>
      <p:sp>
        <p:nvSpPr>
          <p:cNvPr id="6" name="TextBox 5"/>
          <p:cNvSpPr txBox="1"/>
          <p:nvPr/>
        </p:nvSpPr>
        <p:spPr>
          <a:xfrm>
            <a:off x="1870364" y="6072848"/>
            <a:ext cx="6234545" cy="369332"/>
          </a:xfrm>
          <a:prstGeom prst="rect">
            <a:avLst/>
          </a:prstGeom>
          <a:noFill/>
        </p:spPr>
        <p:txBody>
          <a:bodyPr wrap="square" rtlCol="0">
            <a:spAutoFit/>
          </a:bodyPr>
          <a:lstStyle/>
          <a:p>
            <a:r>
              <a:rPr lang="en-US" dirty="0"/>
              <a:t>Johnson RJ, et al. N </a:t>
            </a:r>
            <a:r>
              <a:rPr lang="en-US" dirty="0" err="1"/>
              <a:t>Engl</a:t>
            </a:r>
            <a:r>
              <a:rPr lang="en-US" dirty="0"/>
              <a:t> J Med. 2019 May 9;380(19):1843-1852.</a:t>
            </a:r>
          </a:p>
        </p:txBody>
      </p:sp>
    </p:spTree>
    <p:extLst>
      <p:ext uri="{BB962C8B-B14F-4D97-AF65-F5344CB8AC3E}">
        <p14:creationId xmlns:p14="http://schemas.microsoft.com/office/powerpoint/2010/main" val="18195395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1523</TotalTime>
  <Words>3317</Words>
  <Application>Microsoft Office PowerPoint</Application>
  <PresentationFormat>On-screen Show (4:3)</PresentationFormat>
  <Paragraphs>261</Paragraphs>
  <Slides>38</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Arial Unicode MS</vt:lpstr>
      <vt:lpstr>Calibri</vt:lpstr>
      <vt:lpstr>Office Theme</vt:lpstr>
      <vt:lpstr>MPHP 441: Climate Change and Health   Heat Stress and Kidney Disease</vt:lpstr>
      <vt:lpstr>Objectives</vt:lpstr>
      <vt:lpstr>PowerPoint Presentation</vt:lpstr>
      <vt:lpstr>Cascade of Illnesses Triggered by Climate Change</vt:lpstr>
      <vt:lpstr>Heat Related Illnesses Leading to Hospitalization</vt:lpstr>
      <vt:lpstr>PowerPoint Presentation</vt:lpstr>
      <vt:lpstr>Climate Change &amp; Kidney Disease: One piece of the puzzle</vt:lpstr>
      <vt:lpstr>Characteristics of Affected Workers</vt:lpstr>
      <vt:lpstr>Histology of a Patient with Mesoamerican Nephropathy</vt:lpstr>
      <vt:lpstr>Location and Crop Type Matter</vt:lpstr>
      <vt:lpstr>Mechanisms of Kidney Injury</vt:lpstr>
      <vt:lpstr>Screening and Intervention to Slow Progression of Kidney Disease</vt:lpstr>
      <vt:lpstr>PowerPoint Presentation</vt:lpstr>
      <vt:lpstr>Clinical Implications</vt:lpstr>
      <vt:lpstr>Kidney Disease Epidemics Occurring Elsewhere</vt:lpstr>
      <vt:lpstr>PowerPoint Presentation</vt:lpstr>
      <vt:lpstr>PowerPoint Presentation</vt:lpstr>
      <vt:lpstr>PowerPoint Presentation</vt:lpstr>
      <vt:lpstr>PowerPoint Presentation</vt:lpstr>
      <vt:lpstr>RJ Johnson et al. N Engl J Med 2019;380:1843-1852.</vt:lpstr>
      <vt:lpstr>Metabolic Changes Contribute to Kidney Disease</vt:lpstr>
      <vt:lpstr>Climate Related Threats to Kidney Health</vt:lpstr>
      <vt:lpstr>Environmental Pollution and Kidney Disease</vt:lpstr>
      <vt:lpstr>Kidney Disease Can be Attributed to Air Pollution </vt:lpstr>
      <vt:lpstr>Epidemiological Evidence of Air Pollution and Kidney Disease</vt:lpstr>
      <vt:lpstr>PowerPoint Presentation</vt:lpstr>
      <vt:lpstr>Heavy Metals and Kidney Disease</vt:lpstr>
      <vt:lpstr>PowerPoint Presentation</vt:lpstr>
      <vt:lpstr>Heavy Metals and Kidney Health</vt:lpstr>
      <vt:lpstr>PowerPoint Presentation</vt:lpstr>
      <vt:lpstr>Healthcare Delivery in Climate Change</vt:lpstr>
      <vt:lpstr>Impact of Hurricane Sandy on Dialysis Patients in the NE</vt:lpstr>
      <vt:lpstr>Care for Dialysis Patients During and After Hurricane Maria</vt:lpstr>
      <vt:lpstr>Kidney Disease Threatens Climate Health</vt:lpstr>
      <vt:lpstr>Water</vt:lpstr>
      <vt:lpstr>Power/Waste</vt:lpstr>
      <vt:lpstr>PowerPoint Presentation</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Research in Medicine CCLCM Class of 2025  </dc:title>
  <dc:creator>Anne Huml</dc:creator>
  <cp:lastModifiedBy>Elodie Nonguierma</cp:lastModifiedBy>
  <cp:revision>63</cp:revision>
  <dcterms:created xsi:type="dcterms:W3CDTF">2021-02-15T16:46:01Z</dcterms:created>
  <dcterms:modified xsi:type="dcterms:W3CDTF">2021-02-23T17:57:45Z</dcterms:modified>
</cp:coreProperties>
</file>