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256" r:id="rId2"/>
    <p:sldId id="310" r:id="rId3"/>
    <p:sldId id="271" r:id="rId4"/>
    <p:sldId id="301" r:id="rId5"/>
    <p:sldId id="268" r:id="rId6"/>
    <p:sldId id="303" r:id="rId7"/>
    <p:sldId id="258" r:id="rId8"/>
    <p:sldId id="311" r:id="rId9"/>
    <p:sldId id="308" r:id="rId10"/>
    <p:sldId id="257" r:id="rId11"/>
    <p:sldId id="286" r:id="rId12"/>
    <p:sldId id="265" r:id="rId13"/>
    <p:sldId id="304" r:id="rId14"/>
    <p:sldId id="305" r:id="rId15"/>
    <p:sldId id="306" r:id="rId16"/>
    <p:sldId id="307" r:id="rId17"/>
    <p:sldId id="30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822"/>
    <p:restoredTop sz="67047"/>
  </p:normalViewPr>
  <p:slideViewPr>
    <p:cSldViewPr snapToGrid="0" snapToObjects="1">
      <p:cViewPr varScale="1">
        <p:scale>
          <a:sx n="79" d="100"/>
          <a:sy n="79" d="100"/>
        </p:scale>
        <p:origin x="592"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AE01D40-FA80-0545-8AD0-0534B0BDB575}" type="datetimeFigureOut">
              <a:rPr lang="en-US" smtClean="0"/>
              <a:t>5/14/20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1A28AA-9307-1A40-BE3D-ADA635BB3222}" type="slidenum">
              <a:rPr lang="en-US" smtClean="0"/>
              <a:t>‹#›</a:t>
            </a:fld>
            <a:endParaRPr lang="en-US"/>
          </a:p>
        </p:txBody>
      </p:sp>
    </p:spTree>
    <p:extLst>
      <p:ext uri="{BB962C8B-B14F-4D97-AF65-F5344CB8AC3E}">
        <p14:creationId xmlns:p14="http://schemas.microsoft.com/office/powerpoint/2010/main" val="1527064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a:t>
            </a:fld>
            <a:endParaRPr lang="en-US"/>
          </a:p>
        </p:txBody>
      </p:sp>
    </p:spTree>
    <p:extLst>
      <p:ext uri="{BB962C8B-B14F-4D97-AF65-F5344CB8AC3E}">
        <p14:creationId xmlns:p14="http://schemas.microsoft.com/office/powerpoint/2010/main" val="29837529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10</a:t>
            </a:fld>
            <a:endParaRPr lang="en-US"/>
          </a:p>
        </p:txBody>
      </p:sp>
    </p:spTree>
    <p:extLst>
      <p:ext uri="{BB962C8B-B14F-4D97-AF65-F5344CB8AC3E}">
        <p14:creationId xmlns:p14="http://schemas.microsoft.com/office/powerpoint/2010/main" val="2397288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Font typeface="Arial" panose="020B0604020202020204" pitchFamily="34" charset="0"/>
              <a:buAutoNum type="arabicPeriod"/>
            </a:pPr>
            <a:endParaRPr lang="en-US" dirty="0"/>
          </a:p>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11</a:t>
            </a:fld>
            <a:endParaRPr lang="en-US"/>
          </a:p>
        </p:txBody>
      </p:sp>
    </p:spTree>
    <p:extLst>
      <p:ext uri="{BB962C8B-B14F-4D97-AF65-F5344CB8AC3E}">
        <p14:creationId xmlns:p14="http://schemas.microsoft.com/office/powerpoint/2010/main" val="22264375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Criteria for discharge from the Canopy Center includes: at least 2 months since the family was initially referred to the Canopy, the child received forensic interview, the child has received at least 2 mental health therapy sessions, and the family has had at least 2 contacts with a victims advocate.</a:t>
            </a:r>
            <a:r>
              <a:rPr lang="en-US" dirty="0">
                <a:effectLst/>
              </a:rPr>
              <a:t> </a:t>
            </a:r>
          </a:p>
          <a:p>
            <a:endParaRPr lang="en-US" dirty="0">
              <a:effectLst/>
            </a:endParaRPr>
          </a:p>
          <a:p>
            <a:r>
              <a:rPr lang="en-US" sz="1200" kern="1200" dirty="0">
                <a:solidFill>
                  <a:schemeClr val="tx1"/>
                </a:solidFill>
                <a:effectLst/>
                <a:latin typeface="+mn-lt"/>
                <a:ea typeface="+mn-ea"/>
                <a:cs typeface="+mn-cs"/>
              </a:rPr>
              <a:t>Exit interviews are currently implemented as a standardized process that occurs when a child has completed services with Canopy</a:t>
            </a:r>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12</a:t>
            </a:fld>
            <a:endParaRPr lang="en-US"/>
          </a:p>
        </p:txBody>
      </p:sp>
    </p:spTree>
    <p:extLst>
      <p:ext uri="{BB962C8B-B14F-4D97-AF65-F5344CB8AC3E}">
        <p14:creationId xmlns:p14="http://schemas.microsoft.com/office/powerpoint/2010/main" val="29984372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13</a:t>
            </a:fld>
            <a:endParaRPr lang="en-US"/>
          </a:p>
        </p:txBody>
      </p:sp>
    </p:spTree>
    <p:extLst>
      <p:ext uri="{BB962C8B-B14F-4D97-AF65-F5344CB8AC3E}">
        <p14:creationId xmlns:p14="http://schemas.microsoft.com/office/powerpoint/2010/main" val="1324992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How we will construct the child mental health archetypes: triangulate data from primary caregiver reported quantitative measures of child behaviors and symptoms (grouped by none, mild, moderate, or severe pathology) and qualitative data on perceptions of current child mental health status from semi-structured interviews per primary caregiver rating of excellent, very good, good, fair, or poor.</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91A28AA-9307-1A40-BE3D-ADA635BB3222}" type="slidenum">
              <a:rPr lang="en-US" smtClean="0"/>
              <a:t>14</a:t>
            </a:fld>
            <a:endParaRPr lang="en-US"/>
          </a:p>
        </p:txBody>
      </p:sp>
    </p:spTree>
    <p:extLst>
      <p:ext uri="{BB962C8B-B14F-4D97-AF65-F5344CB8AC3E}">
        <p14:creationId xmlns:p14="http://schemas.microsoft.com/office/powerpoint/2010/main" val="20911103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After the cases are sorted into child mental health archetypes, we will analyze the content and range of experiences of each archetype cluster within the context of our adapted model of the National Institute on Minority Health and Health Disparities Framework, which you can see here.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15</a:t>
            </a:fld>
            <a:endParaRPr lang="en-US"/>
          </a:p>
        </p:txBody>
      </p:sp>
    </p:spTree>
    <p:extLst>
      <p:ext uri="{BB962C8B-B14F-4D97-AF65-F5344CB8AC3E}">
        <p14:creationId xmlns:p14="http://schemas.microsoft.com/office/powerpoint/2010/main" val="19394989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16</a:t>
            </a:fld>
            <a:endParaRPr lang="en-US"/>
          </a:p>
        </p:txBody>
      </p:sp>
    </p:spTree>
    <p:extLst>
      <p:ext uri="{BB962C8B-B14F-4D97-AF65-F5344CB8AC3E}">
        <p14:creationId xmlns:p14="http://schemas.microsoft.com/office/powerpoint/2010/main" val="13509334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17</a:t>
            </a:fld>
            <a:endParaRPr lang="en-US"/>
          </a:p>
        </p:txBody>
      </p:sp>
    </p:spTree>
    <p:extLst>
      <p:ext uri="{BB962C8B-B14F-4D97-AF65-F5344CB8AC3E}">
        <p14:creationId xmlns:p14="http://schemas.microsoft.com/office/powerpoint/2010/main" val="2616727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Why study child abuse??</a:t>
            </a: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2</a:t>
            </a:fld>
            <a:endParaRPr lang="en-US"/>
          </a:p>
        </p:txBody>
      </p:sp>
    </p:spTree>
    <p:extLst>
      <p:ext uri="{BB962C8B-B14F-4D97-AF65-F5344CB8AC3E}">
        <p14:creationId xmlns:p14="http://schemas.microsoft.com/office/powerpoint/2010/main" val="3262695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child advocacy center model is the most predominant multidisciplinary system of response to child abuse in the United States.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model is based upon a multidisciplinary team, or MDT, approach that involves  law enforcement, child protective services, victim advocacy, prosecution, medical, mental health, and the CAC staff.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91A28AA-9307-1A40-BE3D-ADA635BB3222}" type="slidenum">
              <a:rPr lang="en-US" smtClean="0"/>
              <a:t>3</a:t>
            </a:fld>
            <a:endParaRPr lang="en-US"/>
          </a:p>
        </p:txBody>
      </p:sp>
    </p:spTree>
    <p:extLst>
      <p:ext uri="{BB962C8B-B14F-4D97-AF65-F5344CB8AC3E}">
        <p14:creationId xmlns:p14="http://schemas.microsoft.com/office/powerpoint/2010/main" val="9838850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November 2018, Cleveland opened it’s very own child advocacy center</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Canopy Center represents the collaborative commitment of the three major healthcare systems within Cleveland  (University Hospitals, Metro Health, and the Cleveland Clinic) with the mission to </a:t>
            </a:r>
            <a:r>
              <a:rPr lang="en-US" b="0" dirty="0"/>
              <a:t>“serve children and families affected by child abuse through a multi-disciplinary partnership focused on safety, healing, and well-being.”</a:t>
            </a:r>
            <a:r>
              <a:rPr lang="en-US" b="0" dirty="0">
                <a:effectLs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effectLst/>
            </a:endParaRPr>
          </a:p>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4</a:t>
            </a:fld>
            <a:endParaRPr lang="en-US"/>
          </a:p>
        </p:txBody>
      </p:sp>
    </p:spTree>
    <p:extLst>
      <p:ext uri="{BB962C8B-B14F-4D97-AF65-F5344CB8AC3E}">
        <p14:creationId xmlns:p14="http://schemas.microsoft.com/office/powerpoint/2010/main" val="1873697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5</a:t>
            </a:fld>
            <a:endParaRPr lang="en-US"/>
          </a:p>
        </p:txBody>
      </p:sp>
    </p:spTree>
    <p:extLst>
      <p:ext uri="{BB962C8B-B14F-4D97-AF65-F5344CB8AC3E}">
        <p14:creationId xmlns:p14="http://schemas.microsoft.com/office/powerpoint/2010/main" val="3300948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6</a:t>
            </a:fld>
            <a:endParaRPr lang="en-US"/>
          </a:p>
        </p:txBody>
      </p:sp>
    </p:spTree>
    <p:extLst>
      <p:ext uri="{BB962C8B-B14F-4D97-AF65-F5344CB8AC3E}">
        <p14:creationId xmlns:p14="http://schemas.microsoft.com/office/powerpoint/2010/main" val="1058503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7</a:t>
            </a:fld>
            <a:endParaRPr lang="en-US"/>
          </a:p>
        </p:txBody>
      </p:sp>
    </p:spTree>
    <p:extLst>
      <p:ext uri="{BB962C8B-B14F-4D97-AF65-F5344CB8AC3E}">
        <p14:creationId xmlns:p14="http://schemas.microsoft.com/office/powerpoint/2010/main" val="36090834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8</a:t>
            </a:fld>
            <a:endParaRPr lang="en-US"/>
          </a:p>
        </p:txBody>
      </p:sp>
    </p:spTree>
    <p:extLst>
      <p:ext uri="{BB962C8B-B14F-4D97-AF65-F5344CB8AC3E}">
        <p14:creationId xmlns:p14="http://schemas.microsoft.com/office/powerpoint/2010/main" val="2285746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91A28AA-9307-1A40-BE3D-ADA635BB3222}" type="slidenum">
              <a:rPr lang="en-US" smtClean="0"/>
              <a:t>9</a:t>
            </a:fld>
            <a:endParaRPr lang="en-US"/>
          </a:p>
        </p:txBody>
      </p:sp>
    </p:spTree>
    <p:extLst>
      <p:ext uri="{BB962C8B-B14F-4D97-AF65-F5344CB8AC3E}">
        <p14:creationId xmlns:p14="http://schemas.microsoft.com/office/powerpoint/2010/main" val="27794194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39180-A86B-154D-88C9-3320A00A28E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C385E2-8E83-2747-B907-C4C19C98A54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83E8E75-387E-5E44-A6D1-6D20B1B4BF1B}"/>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5" name="Footer Placeholder 4">
            <a:extLst>
              <a:ext uri="{FF2B5EF4-FFF2-40B4-BE49-F238E27FC236}">
                <a16:creationId xmlns:a16="http://schemas.microsoft.com/office/drawing/2014/main" id="{209FD006-A607-504C-80B0-D2B3CE3F83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071B76-157E-9D49-A921-20A8E36CE051}"/>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160438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1D81E-CE62-3045-A975-1D2684758EE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815A1BC-82C1-F04D-8D3E-1787E4BB248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F2FA6D-7E93-E540-848B-6BBC0CDB1664}"/>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5" name="Footer Placeholder 4">
            <a:extLst>
              <a:ext uri="{FF2B5EF4-FFF2-40B4-BE49-F238E27FC236}">
                <a16:creationId xmlns:a16="http://schemas.microsoft.com/office/drawing/2014/main" id="{CEB05624-BFE9-0241-8764-96ADA73C6E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0A85E7B-91AD-934F-83EC-8A0C2EA62FB8}"/>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8333683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561770-5553-C747-88FE-728E745B21B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A1DD8F2-821A-4A46-BF3E-E533ED630AF8}"/>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2DA9983-6CA2-3B4B-BBD5-68085939FB06}"/>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5" name="Footer Placeholder 4">
            <a:extLst>
              <a:ext uri="{FF2B5EF4-FFF2-40B4-BE49-F238E27FC236}">
                <a16:creationId xmlns:a16="http://schemas.microsoft.com/office/drawing/2014/main" id="{4705D21E-62D4-0645-B16E-54CD308F77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EB60E7-FE96-0D46-9D3D-BF930B26F8CC}"/>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26804567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96419F-0868-804A-B218-B0BED7E4A9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286B8E9-9E43-574A-B81C-13EC78DE600F}"/>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E1EB59-0E01-D944-8F72-58FDF1814077}"/>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5" name="Footer Placeholder 4">
            <a:extLst>
              <a:ext uri="{FF2B5EF4-FFF2-40B4-BE49-F238E27FC236}">
                <a16:creationId xmlns:a16="http://schemas.microsoft.com/office/drawing/2014/main" id="{7858EFCD-7A4F-D34D-857E-038D60979A7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DCE002-179B-3646-9762-CDED718FD2F5}"/>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2092918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00722-96A1-8246-81D5-657EAC7D02B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ACDDBB1-AA6D-964C-AD67-D930A867A88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7243D1D-2EFB-D148-83C7-387FC334A870}"/>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5" name="Footer Placeholder 4">
            <a:extLst>
              <a:ext uri="{FF2B5EF4-FFF2-40B4-BE49-F238E27FC236}">
                <a16:creationId xmlns:a16="http://schemas.microsoft.com/office/drawing/2014/main" id="{777BF697-7C7F-D144-91DE-1B07E7587C5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BE3702-E8E0-464C-98FA-11E7766FAEFA}"/>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3768171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4A4FD-8BF3-CD4C-8AC5-0C8F2090A9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0D98426-8831-C841-87DA-4AA383B60C0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41B14CB-AC9A-BC42-AD53-FB8A9C5D5F1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06B50AE-2951-EB40-B190-C34B6CD67297}"/>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6" name="Footer Placeholder 5">
            <a:extLst>
              <a:ext uri="{FF2B5EF4-FFF2-40B4-BE49-F238E27FC236}">
                <a16:creationId xmlns:a16="http://schemas.microsoft.com/office/drawing/2014/main" id="{3DEE4EE2-DB4C-0240-BB5E-D877C0905E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A174BB-F1E4-674E-848C-DAC497DED867}"/>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2348437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F9BF3-5056-2444-AA6C-307368FBC6E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81F2FA-3A6D-9E45-AF09-EBD71134ADD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0A9A49F3-A43C-1442-AD88-3ABC164396E4}"/>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077D931-2B67-1D46-85C8-A5AA0317FD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6F3CC28-5DCB-4E46-B9EA-E9E552952D02}"/>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6F0ED97-589E-884A-A92D-9E5FE296274A}"/>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8" name="Footer Placeholder 7">
            <a:extLst>
              <a:ext uri="{FF2B5EF4-FFF2-40B4-BE49-F238E27FC236}">
                <a16:creationId xmlns:a16="http://schemas.microsoft.com/office/drawing/2014/main" id="{75E914DB-00BB-2742-A0B7-8B96F8EC104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C3F9769-D32C-4243-BC98-7EC498DF6C4F}"/>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12737396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EBCBB-5055-4C49-8E34-5C983F97527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8AC3301-EB3A-9840-8E9E-60523ADE9087}"/>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4" name="Footer Placeholder 3">
            <a:extLst>
              <a:ext uri="{FF2B5EF4-FFF2-40B4-BE49-F238E27FC236}">
                <a16:creationId xmlns:a16="http://schemas.microsoft.com/office/drawing/2014/main" id="{BBC533B2-9257-1844-B394-61D832DC490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1677D7-9413-7A4A-BEF4-F7064935C9E2}"/>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5365574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76B526A-F8C2-E54D-B430-7A8398A8FC99}"/>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3" name="Footer Placeholder 2">
            <a:extLst>
              <a:ext uri="{FF2B5EF4-FFF2-40B4-BE49-F238E27FC236}">
                <a16:creationId xmlns:a16="http://schemas.microsoft.com/office/drawing/2014/main" id="{94967D28-8A91-734F-90D8-374A3C256E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B7D6524-4986-C843-B1EA-529F51CDDDA9}"/>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42147463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D4A1C-1A6C-384F-A91F-A023005C31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C11EB5-654E-8942-A2B2-24C5FDEBAC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1CCF55-73B2-214A-BB5F-C799A43176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ADF2DA0-3A71-5041-A001-6DA2303D5C3E}"/>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6" name="Footer Placeholder 5">
            <a:extLst>
              <a:ext uri="{FF2B5EF4-FFF2-40B4-BE49-F238E27FC236}">
                <a16:creationId xmlns:a16="http://schemas.microsoft.com/office/drawing/2014/main" id="{461A1DCB-973E-7F4E-BDE1-EEAEC9654FC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870F9F0-87CB-7341-A53A-47C55565D7DC}"/>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3699449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B27293-1845-4746-BE33-876983BCFBD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C7763B76-512A-8B46-9E33-3A481BF442C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33A11ED-1E2A-334E-AFAE-B91198F2F12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8FC003C-E9FC-1743-B47E-0261829CBF7D}"/>
              </a:ext>
            </a:extLst>
          </p:cNvPr>
          <p:cNvSpPr>
            <a:spLocks noGrp="1"/>
          </p:cNvSpPr>
          <p:nvPr>
            <p:ph type="dt" sz="half" idx="10"/>
          </p:nvPr>
        </p:nvSpPr>
        <p:spPr/>
        <p:txBody>
          <a:bodyPr/>
          <a:lstStyle/>
          <a:p>
            <a:fld id="{EC3D540B-5EF1-6A48-B4B9-5A3C4A53F2CE}" type="datetimeFigureOut">
              <a:rPr lang="en-US" smtClean="0"/>
              <a:t>5/14/20</a:t>
            </a:fld>
            <a:endParaRPr lang="en-US"/>
          </a:p>
        </p:txBody>
      </p:sp>
      <p:sp>
        <p:nvSpPr>
          <p:cNvPr id="6" name="Footer Placeholder 5">
            <a:extLst>
              <a:ext uri="{FF2B5EF4-FFF2-40B4-BE49-F238E27FC236}">
                <a16:creationId xmlns:a16="http://schemas.microsoft.com/office/drawing/2014/main" id="{D6EB47DF-D3F5-2B49-AFB4-C94CFF730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B194A1F-84AC-6D45-B1D9-4A0A27DDEA98}"/>
              </a:ext>
            </a:extLst>
          </p:cNvPr>
          <p:cNvSpPr>
            <a:spLocks noGrp="1"/>
          </p:cNvSpPr>
          <p:nvPr>
            <p:ph type="sldNum" sz="quarter" idx="12"/>
          </p:nvPr>
        </p:nvSpPr>
        <p:spPr/>
        <p:txBody>
          <a:bodyPr/>
          <a:lstStyle/>
          <a:p>
            <a:fld id="{0E570A12-4494-9046-B59E-E5C551A691E7}" type="slidenum">
              <a:rPr lang="en-US" smtClean="0"/>
              <a:t>‹#›</a:t>
            </a:fld>
            <a:endParaRPr lang="en-US"/>
          </a:p>
        </p:txBody>
      </p:sp>
    </p:spTree>
    <p:extLst>
      <p:ext uri="{BB962C8B-B14F-4D97-AF65-F5344CB8AC3E}">
        <p14:creationId xmlns:p14="http://schemas.microsoft.com/office/powerpoint/2010/main" val="3940394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0BCF06-4DFC-4446-88DF-CE49B14652D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810B339-4666-344A-A4FD-FB53C114196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87796E6-716D-CC4C-B1F4-C18E41E20B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C3D540B-5EF1-6A48-B4B9-5A3C4A53F2CE}" type="datetimeFigureOut">
              <a:rPr lang="en-US" smtClean="0"/>
              <a:t>5/14/20</a:t>
            </a:fld>
            <a:endParaRPr lang="en-US"/>
          </a:p>
        </p:txBody>
      </p:sp>
      <p:sp>
        <p:nvSpPr>
          <p:cNvPr id="5" name="Footer Placeholder 4">
            <a:extLst>
              <a:ext uri="{FF2B5EF4-FFF2-40B4-BE49-F238E27FC236}">
                <a16:creationId xmlns:a16="http://schemas.microsoft.com/office/drawing/2014/main" id="{51D932A9-E5A1-4C4C-8F1D-E9E2DBE7D6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9C31769-4BE2-B84D-99F2-2227E3199E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570A12-4494-9046-B59E-E5C551A691E7}" type="slidenum">
              <a:rPr lang="en-US" smtClean="0"/>
              <a:t>‹#›</a:t>
            </a:fld>
            <a:endParaRPr lang="en-US"/>
          </a:p>
        </p:txBody>
      </p:sp>
    </p:spTree>
    <p:extLst>
      <p:ext uri="{BB962C8B-B14F-4D97-AF65-F5344CB8AC3E}">
        <p14:creationId xmlns:p14="http://schemas.microsoft.com/office/powerpoint/2010/main" val="13980541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5F3B9-1642-D648-8521-96DA8685701E}"/>
              </a:ext>
            </a:extLst>
          </p:cNvPr>
          <p:cNvSpPr>
            <a:spLocks noGrp="1"/>
          </p:cNvSpPr>
          <p:nvPr>
            <p:ph type="ctrTitle"/>
          </p:nvPr>
        </p:nvSpPr>
        <p:spPr>
          <a:xfrm>
            <a:off x="568407" y="847163"/>
            <a:ext cx="11251558" cy="3836803"/>
          </a:xfrm>
        </p:spPr>
        <p:txBody>
          <a:bodyPr>
            <a:normAutofit fontScale="90000"/>
          </a:bodyPr>
          <a:lstStyle/>
          <a:p>
            <a:br>
              <a:rPr lang="en-US" sz="4900" dirty="0"/>
            </a:br>
            <a:br>
              <a:rPr lang="en-US" sz="4900" dirty="0"/>
            </a:br>
            <a:br>
              <a:rPr lang="en-US" sz="4900" dirty="0"/>
            </a:br>
            <a:br>
              <a:rPr lang="en-US" sz="4900" dirty="0"/>
            </a:br>
            <a:br>
              <a:rPr lang="en-US" sz="4900" dirty="0"/>
            </a:br>
            <a:br>
              <a:rPr lang="en-US" sz="4900" dirty="0"/>
            </a:br>
            <a:r>
              <a:rPr lang="en-US" sz="4900" b="1" dirty="0"/>
              <a:t>Child Sexual Abuse in Cleveland: </a:t>
            </a:r>
            <a:br>
              <a:rPr lang="en-US" sz="4900" b="1" dirty="0"/>
            </a:br>
            <a:r>
              <a:rPr lang="en-US" sz="4900" b="1" dirty="0"/>
              <a:t>Mental Health Archetypes and Recovery Pathways</a:t>
            </a:r>
            <a:br>
              <a:rPr lang="en-US" sz="4900" dirty="0"/>
            </a:br>
            <a:r>
              <a:rPr lang="en-US" dirty="0"/>
              <a:t> </a:t>
            </a:r>
            <a:br>
              <a:rPr lang="en-US" dirty="0"/>
            </a:br>
            <a:endParaRPr lang="en-US" dirty="0"/>
          </a:p>
        </p:txBody>
      </p:sp>
      <p:sp>
        <p:nvSpPr>
          <p:cNvPr id="3" name="Subtitle 2">
            <a:extLst>
              <a:ext uri="{FF2B5EF4-FFF2-40B4-BE49-F238E27FC236}">
                <a16:creationId xmlns:a16="http://schemas.microsoft.com/office/drawing/2014/main" id="{CB00A2FE-678D-F64D-A107-768A2A62CD7D}"/>
              </a:ext>
            </a:extLst>
          </p:cNvPr>
          <p:cNvSpPr>
            <a:spLocks noGrp="1"/>
          </p:cNvSpPr>
          <p:nvPr>
            <p:ph type="subTitle" idx="1"/>
          </p:nvPr>
        </p:nvSpPr>
        <p:spPr>
          <a:xfrm>
            <a:off x="1524000" y="3433664"/>
            <a:ext cx="9144000" cy="1996751"/>
          </a:xfrm>
        </p:spPr>
        <p:txBody>
          <a:bodyPr>
            <a:normAutofit/>
          </a:bodyPr>
          <a:lstStyle/>
          <a:p>
            <a:r>
              <a:rPr lang="en-US" dirty="0"/>
              <a:t>Kristi K Westphaln PhD RN CPNP-PC</a:t>
            </a:r>
          </a:p>
          <a:p>
            <a:r>
              <a:rPr lang="en-US" dirty="0"/>
              <a:t>T32 Postdoctoral Fellow</a:t>
            </a:r>
          </a:p>
          <a:p>
            <a:r>
              <a:rPr lang="en-US" dirty="0"/>
              <a:t>Department of Bioethics</a:t>
            </a:r>
          </a:p>
          <a:p>
            <a:r>
              <a:rPr lang="en-US" dirty="0"/>
              <a:t>Case Western Reserve University School of Medicine</a:t>
            </a:r>
          </a:p>
        </p:txBody>
      </p:sp>
      <p:pic>
        <p:nvPicPr>
          <p:cNvPr id="6" name="Picture 4">
            <a:extLst>
              <a:ext uri="{FF2B5EF4-FFF2-40B4-BE49-F238E27FC236}">
                <a16:creationId xmlns:a16="http://schemas.microsoft.com/office/drawing/2014/main" id="{64CDFB40-95D3-A94D-9EC3-416D4EE234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022" y="100714"/>
            <a:ext cx="1604963" cy="160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a:extLst>
              <a:ext uri="{FF2B5EF4-FFF2-40B4-BE49-F238E27FC236}">
                <a16:creationId xmlns:a16="http://schemas.microsoft.com/office/drawing/2014/main" id="{2FF08046-E5AC-8842-BE3F-11D90DEF9C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8640" y="115708"/>
            <a:ext cx="1711325"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03F8C56E-077F-4B44-92A1-A2F82B00FB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8650" y="4900613"/>
            <a:ext cx="17907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10">
            <a:extLst>
              <a:ext uri="{FF2B5EF4-FFF2-40B4-BE49-F238E27FC236}">
                <a16:creationId xmlns:a16="http://schemas.microsoft.com/office/drawing/2014/main" id="{AB090AF6-E517-4C4B-9584-74A9395549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82150" y="4932363"/>
            <a:ext cx="2171700"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084174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C16778-CB89-FE4C-B7BD-89E2A6247BA7}"/>
              </a:ext>
            </a:extLst>
          </p:cNvPr>
          <p:cNvSpPr>
            <a:spLocks noGrp="1"/>
          </p:cNvSpPr>
          <p:nvPr>
            <p:ph type="title"/>
          </p:nvPr>
        </p:nvSpPr>
        <p:spPr>
          <a:xfrm>
            <a:off x="838200" y="365125"/>
            <a:ext cx="10515600" cy="980763"/>
          </a:xfrm>
        </p:spPr>
        <p:txBody>
          <a:bodyPr/>
          <a:lstStyle/>
          <a:p>
            <a:pPr algn="ctr"/>
            <a:r>
              <a:rPr lang="en-US" b="1" dirty="0"/>
              <a:t>PURPOSE</a:t>
            </a:r>
          </a:p>
        </p:txBody>
      </p:sp>
      <p:sp>
        <p:nvSpPr>
          <p:cNvPr id="3" name="Content Placeholder 2">
            <a:extLst>
              <a:ext uri="{FF2B5EF4-FFF2-40B4-BE49-F238E27FC236}">
                <a16:creationId xmlns:a16="http://schemas.microsoft.com/office/drawing/2014/main" id="{071A1E2A-24BD-764C-B2F8-749700D65A88}"/>
              </a:ext>
            </a:extLst>
          </p:cNvPr>
          <p:cNvSpPr>
            <a:spLocks noGrp="1"/>
          </p:cNvSpPr>
          <p:nvPr>
            <p:ph idx="1"/>
          </p:nvPr>
        </p:nvSpPr>
        <p:spPr>
          <a:xfrm>
            <a:off x="838200" y="1690688"/>
            <a:ext cx="10515600" cy="4486275"/>
          </a:xfrm>
        </p:spPr>
        <p:txBody>
          <a:bodyPr>
            <a:normAutofit/>
          </a:bodyPr>
          <a:lstStyle/>
          <a:p>
            <a:pPr marL="0" indent="0">
              <a:buNone/>
            </a:pPr>
            <a:r>
              <a:rPr lang="en-US" dirty="0"/>
              <a:t>This pilot study aims to gain a deeper understanding of contextual factors that impact recovery pathways &amp; mitigate health disparities, specifically within the target population of sexually abused children and their family systems in Cleveland, Ohio. </a:t>
            </a:r>
          </a:p>
          <a:p>
            <a:pPr marL="0" indent="0">
              <a:buNone/>
            </a:pPr>
            <a:endParaRPr lang="en-US" dirty="0"/>
          </a:p>
          <a:p>
            <a:pPr marL="0" indent="0">
              <a:buNone/>
            </a:pPr>
            <a:endParaRPr lang="en-US" dirty="0"/>
          </a:p>
          <a:p>
            <a:pPr marL="0" indent="0">
              <a:buNone/>
            </a:pPr>
            <a:endParaRPr lang="en-US" dirty="0"/>
          </a:p>
        </p:txBody>
      </p:sp>
      <p:pic>
        <p:nvPicPr>
          <p:cNvPr id="4" name="Content Placeholder 3">
            <a:extLst>
              <a:ext uri="{FF2B5EF4-FFF2-40B4-BE49-F238E27FC236}">
                <a16:creationId xmlns:a16="http://schemas.microsoft.com/office/drawing/2014/main" id="{3A85C73C-B5DB-DD4E-A747-3C762AA7883D}"/>
              </a:ext>
            </a:extLst>
          </p:cNvPr>
          <p:cNvPicPr>
            <a:picLocks noChangeAspect="1"/>
          </p:cNvPicPr>
          <p:nvPr/>
        </p:nvPicPr>
        <p:blipFill>
          <a:blip r:embed="rId3"/>
          <a:stretch>
            <a:fillRect/>
          </a:stretch>
        </p:blipFill>
        <p:spPr>
          <a:xfrm>
            <a:off x="4578449" y="3746072"/>
            <a:ext cx="3035102" cy="2775691"/>
          </a:xfrm>
          <a:prstGeom prst="rect">
            <a:avLst/>
          </a:prstGeom>
        </p:spPr>
      </p:pic>
    </p:spTree>
    <p:extLst>
      <p:ext uri="{BB962C8B-B14F-4D97-AF65-F5344CB8AC3E}">
        <p14:creationId xmlns:p14="http://schemas.microsoft.com/office/powerpoint/2010/main" val="1753656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3DB98-37EF-F54D-AFBA-D35AD50DCF22}"/>
              </a:ext>
            </a:extLst>
          </p:cNvPr>
          <p:cNvSpPr>
            <a:spLocks noGrp="1"/>
          </p:cNvSpPr>
          <p:nvPr>
            <p:ph type="title"/>
          </p:nvPr>
        </p:nvSpPr>
        <p:spPr>
          <a:xfrm>
            <a:off x="838200" y="164892"/>
            <a:ext cx="10515600" cy="1049312"/>
          </a:xfrm>
        </p:spPr>
        <p:txBody>
          <a:bodyPr/>
          <a:lstStyle/>
          <a:p>
            <a:pPr algn="ctr"/>
            <a:r>
              <a:rPr lang="en-US" b="1" dirty="0"/>
              <a:t>SPECIFIC AIMS</a:t>
            </a:r>
          </a:p>
        </p:txBody>
      </p:sp>
      <p:sp>
        <p:nvSpPr>
          <p:cNvPr id="3" name="Content Placeholder 2">
            <a:extLst>
              <a:ext uri="{FF2B5EF4-FFF2-40B4-BE49-F238E27FC236}">
                <a16:creationId xmlns:a16="http://schemas.microsoft.com/office/drawing/2014/main" id="{0558AFCE-6826-F643-852C-347F98C70B64}"/>
              </a:ext>
            </a:extLst>
          </p:cNvPr>
          <p:cNvSpPr>
            <a:spLocks noGrp="1"/>
          </p:cNvSpPr>
          <p:nvPr>
            <p:ph idx="1"/>
          </p:nvPr>
        </p:nvSpPr>
        <p:spPr/>
        <p:txBody>
          <a:bodyPr>
            <a:normAutofit/>
          </a:bodyPr>
          <a:lstStyle/>
          <a:p>
            <a:pPr marL="514350" indent="-514350">
              <a:buFont typeface="Arial" panose="020B0604020202020204" pitchFamily="34" charset="0"/>
              <a:buAutoNum type="arabicPeriod"/>
            </a:pPr>
            <a:r>
              <a:rPr lang="en-US" b="1" dirty="0"/>
              <a:t>Construct and describe archetype categories based upon child mental health status of victims of CSA at time of dc from Canopy Center services.</a:t>
            </a:r>
          </a:p>
          <a:p>
            <a:pPr marL="514350" indent="-514350">
              <a:buFont typeface="Arial" panose="020B0604020202020204" pitchFamily="34" charset="0"/>
              <a:buAutoNum type="arabicPeriod"/>
            </a:pPr>
            <a:r>
              <a:rPr lang="en-US" b="1" dirty="0"/>
              <a:t>Determine the key contextual factors that influence recovery pathways across archetypes.</a:t>
            </a:r>
            <a:r>
              <a:rPr lang="en-US" dirty="0"/>
              <a:t> Analyze</a:t>
            </a:r>
            <a:r>
              <a:rPr lang="en-US" b="1" dirty="0"/>
              <a:t> </a:t>
            </a:r>
            <a:r>
              <a:rPr lang="en-US" dirty="0"/>
              <a:t>patterns among the recovery pathways within the context of the family archetype clusters and the intersection of other circumstances (NIH Minority Health and Health Disparities Research Framework).</a:t>
            </a:r>
          </a:p>
          <a:p>
            <a:pPr marL="514350" indent="-514350">
              <a:buFont typeface="Arial" panose="020B0604020202020204" pitchFamily="34" charset="0"/>
              <a:buAutoNum type="arabicPeriod"/>
            </a:pPr>
            <a:r>
              <a:rPr lang="en-US" b="1" dirty="0"/>
              <a:t>Identify 2-3 priority themes for intervention per archetype cluster.</a:t>
            </a:r>
            <a:r>
              <a:rPr lang="en-US" dirty="0"/>
              <a:t> </a:t>
            </a:r>
          </a:p>
          <a:p>
            <a:pPr marL="0" lvl="0" indent="0">
              <a:buNone/>
            </a:pPr>
            <a:endParaRPr lang="en-US" dirty="0"/>
          </a:p>
        </p:txBody>
      </p:sp>
    </p:spTree>
    <p:extLst>
      <p:ext uri="{BB962C8B-B14F-4D97-AF65-F5344CB8AC3E}">
        <p14:creationId xmlns:p14="http://schemas.microsoft.com/office/powerpoint/2010/main" val="21749844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2E45F-716E-A047-8AC8-0A715AF3D78B}"/>
              </a:ext>
            </a:extLst>
          </p:cNvPr>
          <p:cNvSpPr>
            <a:spLocks noGrp="1"/>
          </p:cNvSpPr>
          <p:nvPr>
            <p:ph type="title"/>
          </p:nvPr>
        </p:nvSpPr>
        <p:spPr>
          <a:xfrm>
            <a:off x="838200" y="104931"/>
            <a:ext cx="10515600" cy="1079293"/>
          </a:xfrm>
        </p:spPr>
        <p:txBody>
          <a:bodyPr/>
          <a:lstStyle/>
          <a:p>
            <a:pPr algn="ctr"/>
            <a:r>
              <a:rPr lang="en-US" b="1" dirty="0"/>
              <a:t>METHODS</a:t>
            </a:r>
          </a:p>
        </p:txBody>
      </p:sp>
      <p:sp>
        <p:nvSpPr>
          <p:cNvPr id="3" name="Content Placeholder 2">
            <a:extLst>
              <a:ext uri="{FF2B5EF4-FFF2-40B4-BE49-F238E27FC236}">
                <a16:creationId xmlns:a16="http://schemas.microsoft.com/office/drawing/2014/main" id="{FB095B1A-3A01-3D46-BE5E-BA3B95AA9B2F}"/>
              </a:ext>
            </a:extLst>
          </p:cNvPr>
          <p:cNvSpPr>
            <a:spLocks noGrp="1"/>
          </p:cNvSpPr>
          <p:nvPr>
            <p:ph idx="1"/>
          </p:nvPr>
        </p:nvSpPr>
        <p:spPr>
          <a:xfrm>
            <a:off x="464695" y="1499016"/>
            <a:ext cx="11527436" cy="5049702"/>
          </a:xfrm>
        </p:spPr>
        <p:txBody>
          <a:bodyPr>
            <a:normAutofit/>
          </a:bodyPr>
          <a:lstStyle/>
          <a:p>
            <a:pPr marL="0" indent="0">
              <a:buNone/>
            </a:pPr>
            <a:r>
              <a:rPr lang="en-US" b="1" dirty="0"/>
              <a:t>DESIGN: </a:t>
            </a:r>
            <a:r>
              <a:rPr lang="en-US" dirty="0"/>
              <a:t>Convergent mixed methods approach </a:t>
            </a:r>
          </a:p>
          <a:p>
            <a:pPr marL="0" indent="0">
              <a:buNone/>
            </a:pPr>
            <a:endParaRPr lang="en-US" dirty="0"/>
          </a:p>
          <a:p>
            <a:pPr marL="0" indent="0">
              <a:buNone/>
            </a:pPr>
            <a:r>
              <a:rPr lang="en-US" b="1" dirty="0"/>
              <a:t>SAMPLING FRAME: </a:t>
            </a:r>
            <a:r>
              <a:rPr lang="en-US" dirty="0"/>
              <a:t>Non-probability, purposive </a:t>
            </a:r>
          </a:p>
          <a:p>
            <a:pPr marL="0" indent="0">
              <a:buNone/>
            </a:pPr>
            <a:endParaRPr lang="en-US" dirty="0"/>
          </a:p>
          <a:p>
            <a:pPr marL="0" indent="0">
              <a:buNone/>
            </a:pPr>
            <a:r>
              <a:rPr lang="en-US" b="1" dirty="0"/>
              <a:t>ELIGIBILITY: </a:t>
            </a:r>
            <a:r>
              <a:rPr lang="en-US" dirty="0"/>
              <a:t>primary caregivers of a sexually abused child who received services at the Canopy Center during the recruitment time frame &amp; child received mental health services via Frontline Services </a:t>
            </a:r>
          </a:p>
          <a:p>
            <a:pPr marL="0" indent="0">
              <a:buNone/>
            </a:pPr>
            <a:endParaRPr lang="en-US" dirty="0"/>
          </a:p>
          <a:p>
            <a:pPr marL="0" indent="0">
              <a:buNone/>
            </a:pPr>
            <a:r>
              <a:rPr lang="en-US" b="1" dirty="0"/>
              <a:t>RECRUITMENT: </a:t>
            </a:r>
            <a:r>
              <a:rPr lang="en-US" dirty="0"/>
              <a:t>Canopy Center Exit Interview, GOAL: 40 completed interviews</a:t>
            </a:r>
          </a:p>
          <a:p>
            <a:pPr marL="0" indent="0">
              <a:buNone/>
            </a:pPr>
            <a:endParaRPr lang="en-US" dirty="0"/>
          </a:p>
        </p:txBody>
      </p:sp>
    </p:spTree>
    <p:extLst>
      <p:ext uri="{BB962C8B-B14F-4D97-AF65-F5344CB8AC3E}">
        <p14:creationId xmlns:p14="http://schemas.microsoft.com/office/powerpoint/2010/main" val="22434527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a:extLst>
              <a:ext uri="{FF2B5EF4-FFF2-40B4-BE49-F238E27FC236}">
                <a16:creationId xmlns:a16="http://schemas.microsoft.com/office/drawing/2014/main" id="{D25D3F0B-A1B3-1D49-A8C1-EBD55BB4E957}"/>
              </a:ext>
            </a:extLst>
          </p:cNvPr>
          <p:cNvPicPr>
            <a:picLocks noGrp="1" noChangeAspect="1"/>
          </p:cNvPicPr>
          <p:nvPr>
            <p:ph idx="1"/>
          </p:nvPr>
        </p:nvPicPr>
        <p:blipFill>
          <a:blip r:embed="rId3"/>
          <a:stretch>
            <a:fillRect/>
          </a:stretch>
        </p:blipFill>
        <p:spPr>
          <a:xfrm>
            <a:off x="179882" y="1024704"/>
            <a:ext cx="11860119" cy="3847668"/>
          </a:xfrm>
          <a:prstGeom prst="rect">
            <a:avLst/>
          </a:prstGeom>
        </p:spPr>
      </p:pic>
    </p:spTree>
    <p:extLst>
      <p:ext uri="{BB962C8B-B14F-4D97-AF65-F5344CB8AC3E}">
        <p14:creationId xmlns:p14="http://schemas.microsoft.com/office/powerpoint/2010/main" val="7824980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4CB74-7CC4-4541-9D16-1DB1C75EAF80}"/>
              </a:ext>
            </a:extLst>
          </p:cNvPr>
          <p:cNvSpPr>
            <a:spLocks noGrp="1"/>
          </p:cNvSpPr>
          <p:nvPr>
            <p:ph type="title"/>
          </p:nvPr>
        </p:nvSpPr>
        <p:spPr>
          <a:xfrm>
            <a:off x="344774" y="365125"/>
            <a:ext cx="11612380" cy="879059"/>
          </a:xfrm>
        </p:spPr>
        <p:txBody>
          <a:bodyPr/>
          <a:lstStyle/>
          <a:p>
            <a:pPr algn="ctr"/>
            <a:r>
              <a:rPr lang="en-US" b="1" dirty="0"/>
              <a:t>Constructing child mental health archetypes</a:t>
            </a:r>
          </a:p>
        </p:txBody>
      </p:sp>
      <p:graphicFrame>
        <p:nvGraphicFramePr>
          <p:cNvPr id="4" name="Content Placeholder 3">
            <a:extLst>
              <a:ext uri="{FF2B5EF4-FFF2-40B4-BE49-F238E27FC236}">
                <a16:creationId xmlns:a16="http://schemas.microsoft.com/office/drawing/2014/main" id="{F3F9AA5C-89D5-6445-A82F-D0348B96B268}"/>
              </a:ext>
            </a:extLst>
          </p:cNvPr>
          <p:cNvGraphicFramePr>
            <a:graphicFrameLocks noGrp="1"/>
          </p:cNvGraphicFramePr>
          <p:nvPr>
            <p:ph idx="1"/>
            <p:extLst>
              <p:ext uri="{D42A27DB-BD31-4B8C-83A1-F6EECF244321}">
                <p14:modId xmlns:p14="http://schemas.microsoft.com/office/powerpoint/2010/main" val="974045882"/>
              </p:ext>
            </p:extLst>
          </p:nvPr>
        </p:nvGraphicFramePr>
        <p:xfrm>
          <a:off x="234845" y="1405875"/>
          <a:ext cx="11722309" cy="4754880"/>
        </p:xfrm>
        <a:graphic>
          <a:graphicData uri="http://schemas.openxmlformats.org/drawingml/2006/table">
            <a:tbl>
              <a:tblPr firstRow="1" firstCol="1" bandRow="1">
                <a:tableStyleId>{7DF18680-E054-41AD-8BC1-D1AEF772440D}</a:tableStyleId>
              </a:tblPr>
              <a:tblGrid>
                <a:gridCol w="1476948">
                  <a:extLst>
                    <a:ext uri="{9D8B030D-6E8A-4147-A177-3AD203B41FA5}">
                      <a16:colId xmlns:a16="http://schemas.microsoft.com/office/drawing/2014/main" val="3353100613"/>
                    </a:ext>
                  </a:extLst>
                </a:gridCol>
                <a:gridCol w="5876701">
                  <a:extLst>
                    <a:ext uri="{9D8B030D-6E8A-4147-A177-3AD203B41FA5}">
                      <a16:colId xmlns:a16="http://schemas.microsoft.com/office/drawing/2014/main" val="2327438388"/>
                    </a:ext>
                  </a:extLst>
                </a:gridCol>
                <a:gridCol w="2953897">
                  <a:extLst>
                    <a:ext uri="{9D8B030D-6E8A-4147-A177-3AD203B41FA5}">
                      <a16:colId xmlns:a16="http://schemas.microsoft.com/office/drawing/2014/main" val="3679135988"/>
                    </a:ext>
                  </a:extLst>
                </a:gridCol>
                <a:gridCol w="1414763">
                  <a:extLst>
                    <a:ext uri="{9D8B030D-6E8A-4147-A177-3AD203B41FA5}">
                      <a16:colId xmlns:a16="http://schemas.microsoft.com/office/drawing/2014/main" val="3147800588"/>
                    </a:ext>
                  </a:extLst>
                </a:gridCol>
              </a:tblGrid>
              <a:tr h="213365">
                <a:tc>
                  <a:txBody>
                    <a:bodyPr/>
                    <a:lstStyle/>
                    <a:p>
                      <a:pPr marL="0" marR="0" algn="ctr">
                        <a:spcBef>
                          <a:spcPts val="0"/>
                        </a:spcBef>
                        <a:spcAft>
                          <a:spcPts val="0"/>
                        </a:spcAft>
                      </a:pPr>
                      <a:r>
                        <a:rPr lang="en-US" sz="2400" dirty="0">
                          <a:effectLst/>
                        </a:rPr>
                        <a:t>THEME</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effectLst/>
                        </a:rPr>
                        <a:t>QUALITATIVE STRAND</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a:effectLst/>
                        </a:rPr>
                        <a:t>QUANTIATIVE STRAND</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a:effectLst/>
                        </a:rPr>
                        <a:t>GOAL</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64692229"/>
                  </a:ext>
                </a:extLst>
              </a:tr>
              <a:tr h="213365">
                <a:tc>
                  <a:txBody>
                    <a:bodyPr/>
                    <a:lstStyle/>
                    <a:p>
                      <a:pPr marL="0" marR="0" algn="ctr">
                        <a:spcBef>
                          <a:spcPts val="0"/>
                        </a:spcBef>
                        <a:spcAft>
                          <a:spcPts val="0"/>
                        </a:spcAft>
                      </a:pPr>
                      <a:r>
                        <a:rPr lang="en-US" sz="2400">
                          <a:effectLst/>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dirty="0">
                          <a:effectLst/>
                        </a:rPr>
                        <a:t>DATA SOURCE: Semi structured interview</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effectLst/>
                        </a:rPr>
                        <a:t>Frontline services</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effectLst/>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83524825"/>
                  </a:ext>
                </a:extLst>
              </a:tr>
              <a:tr h="1493554">
                <a:tc>
                  <a:txBody>
                    <a:bodyPr/>
                    <a:lstStyle/>
                    <a:p>
                      <a:pPr marL="0" marR="0" algn="ctr">
                        <a:spcBef>
                          <a:spcPts val="0"/>
                        </a:spcBef>
                        <a:spcAft>
                          <a:spcPts val="0"/>
                        </a:spcAft>
                      </a:pPr>
                      <a:r>
                        <a:rPr lang="en-US" sz="2400">
                          <a:effectLst/>
                        </a:rPr>
                        <a:t>Child mental health status at exit interview </a:t>
                      </a:r>
                    </a:p>
                    <a:p>
                      <a:pPr marL="0" marR="0" algn="ctr">
                        <a:spcBef>
                          <a:spcPts val="0"/>
                        </a:spcBef>
                        <a:spcAft>
                          <a:spcPts val="0"/>
                        </a:spcAft>
                      </a:pPr>
                      <a:r>
                        <a:rPr lang="en-US" sz="2400">
                          <a:effectLst/>
                        </a:rPr>
                        <a:t> </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dirty="0">
                          <a:effectLst/>
                        </a:rPr>
                        <a:t>1. In general, how would you describe your child’s mental health today: Excellent, very good, good, fair, poor?</a:t>
                      </a:r>
                    </a:p>
                    <a:p>
                      <a:pPr marL="0" marR="0">
                        <a:spcBef>
                          <a:spcPts val="0"/>
                        </a:spcBef>
                        <a:spcAft>
                          <a:spcPts val="0"/>
                        </a:spcAft>
                      </a:pPr>
                      <a:r>
                        <a:rPr lang="en-US" sz="2400" dirty="0">
                          <a:effectLst/>
                        </a:rPr>
                        <a:t>2. When compared to the beginning of receiving services at the Canopy Center, would you say that your child is doing: Much better, better, good, unchanged, worse, or not sure?</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spcBef>
                          <a:spcPts val="0"/>
                        </a:spcBef>
                        <a:spcAft>
                          <a:spcPts val="0"/>
                        </a:spcAft>
                      </a:pPr>
                      <a:r>
                        <a:rPr lang="en-US" sz="2400">
                          <a:effectLst/>
                        </a:rPr>
                        <a:t>1. Child behavioral checklist          </a:t>
                      </a:r>
                    </a:p>
                    <a:p>
                      <a:pPr marL="0" marR="0">
                        <a:spcBef>
                          <a:spcPts val="0"/>
                        </a:spcBef>
                        <a:spcAft>
                          <a:spcPts val="0"/>
                        </a:spcAft>
                      </a:pPr>
                      <a:r>
                        <a:rPr lang="en-US" sz="2400">
                          <a:effectLst/>
                        </a:rPr>
                        <a:t>2. Trauma Symptom Checklist for Children                                             </a:t>
                      </a:r>
                    </a:p>
                    <a:p>
                      <a:pPr marL="0" marR="0">
                        <a:spcBef>
                          <a:spcPts val="0"/>
                        </a:spcBef>
                        <a:spcAft>
                          <a:spcPts val="0"/>
                        </a:spcAft>
                      </a:pPr>
                      <a:r>
                        <a:rPr lang="en-US" sz="2400">
                          <a:effectLst/>
                        </a:rPr>
                        <a:t>3. Juvenile Violent Behaviors Questionnaire </a:t>
                      </a:r>
                    </a:p>
                    <a:p>
                      <a:pPr marL="0" marR="0">
                        <a:spcBef>
                          <a:spcPts val="0"/>
                        </a:spcBef>
                        <a:spcAft>
                          <a:spcPts val="0"/>
                        </a:spcAft>
                      </a:pPr>
                      <a:r>
                        <a:rPr lang="en-US" sz="2400">
                          <a:effectLst/>
                        </a:rPr>
                        <a:t>4. Clinical mental health diagnostic assessments</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2400" dirty="0">
                          <a:effectLst/>
                        </a:rPr>
                        <a:t> </a:t>
                      </a:r>
                    </a:p>
                    <a:p>
                      <a:pPr marL="0" marR="0" algn="ctr">
                        <a:spcBef>
                          <a:spcPts val="0"/>
                        </a:spcBef>
                        <a:spcAft>
                          <a:spcPts val="0"/>
                        </a:spcAft>
                      </a:pPr>
                      <a:r>
                        <a:rPr lang="en-US" sz="2400" dirty="0">
                          <a:effectLst/>
                        </a:rPr>
                        <a:t> </a:t>
                      </a:r>
                    </a:p>
                    <a:p>
                      <a:pPr marL="0" marR="0" algn="ctr">
                        <a:spcBef>
                          <a:spcPts val="0"/>
                        </a:spcBef>
                        <a:spcAft>
                          <a:spcPts val="0"/>
                        </a:spcAft>
                      </a:pPr>
                      <a:r>
                        <a:rPr lang="en-US" sz="2400" dirty="0">
                          <a:effectLst/>
                        </a:rPr>
                        <a:t>AIM 1: Identify archetype categories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292143479"/>
                  </a:ext>
                </a:extLst>
              </a:tr>
            </a:tbl>
          </a:graphicData>
        </a:graphic>
      </p:graphicFrame>
    </p:spTree>
    <p:extLst>
      <p:ext uri="{BB962C8B-B14F-4D97-AF65-F5344CB8AC3E}">
        <p14:creationId xmlns:p14="http://schemas.microsoft.com/office/powerpoint/2010/main" val="32111232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3FAA6-1BF9-ED4D-9B49-A73E303C220C}"/>
              </a:ext>
            </a:extLst>
          </p:cNvPr>
          <p:cNvSpPr>
            <a:spLocks noGrp="1"/>
          </p:cNvSpPr>
          <p:nvPr>
            <p:ph type="title"/>
          </p:nvPr>
        </p:nvSpPr>
        <p:spPr/>
        <p:txBody>
          <a:bodyPr/>
          <a:lstStyle/>
          <a:p>
            <a:endParaRPr lang="en-US"/>
          </a:p>
        </p:txBody>
      </p:sp>
      <p:graphicFrame>
        <p:nvGraphicFramePr>
          <p:cNvPr id="4" name="Content Placeholder 3">
            <a:extLst>
              <a:ext uri="{FF2B5EF4-FFF2-40B4-BE49-F238E27FC236}">
                <a16:creationId xmlns:a16="http://schemas.microsoft.com/office/drawing/2014/main" id="{D17C5D82-81E2-D04D-B9BE-F57DDA909332}"/>
              </a:ext>
            </a:extLst>
          </p:cNvPr>
          <p:cNvGraphicFramePr>
            <a:graphicFrameLocks noGrp="1"/>
          </p:cNvGraphicFramePr>
          <p:nvPr>
            <p:ph idx="1"/>
            <p:extLst>
              <p:ext uri="{D42A27DB-BD31-4B8C-83A1-F6EECF244321}">
                <p14:modId xmlns:p14="http://schemas.microsoft.com/office/powerpoint/2010/main" val="3983128325"/>
              </p:ext>
            </p:extLst>
          </p:nvPr>
        </p:nvGraphicFramePr>
        <p:xfrm>
          <a:off x="449080" y="365125"/>
          <a:ext cx="11138316" cy="6035040"/>
        </p:xfrm>
        <a:graphic>
          <a:graphicData uri="http://schemas.openxmlformats.org/drawingml/2006/table">
            <a:tbl>
              <a:tblPr firstRow="1" firstCol="1" bandRow="1">
                <a:tableStyleId>{7DF18680-E054-41AD-8BC1-D1AEF772440D}</a:tableStyleId>
              </a:tblPr>
              <a:tblGrid>
                <a:gridCol w="1529622">
                  <a:extLst>
                    <a:ext uri="{9D8B030D-6E8A-4147-A177-3AD203B41FA5}">
                      <a16:colId xmlns:a16="http://schemas.microsoft.com/office/drawing/2014/main" val="1875760950"/>
                    </a:ext>
                  </a:extLst>
                </a:gridCol>
                <a:gridCol w="1902511">
                  <a:extLst>
                    <a:ext uri="{9D8B030D-6E8A-4147-A177-3AD203B41FA5}">
                      <a16:colId xmlns:a16="http://schemas.microsoft.com/office/drawing/2014/main" val="3835838114"/>
                    </a:ext>
                  </a:extLst>
                </a:gridCol>
                <a:gridCol w="2442191">
                  <a:extLst>
                    <a:ext uri="{9D8B030D-6E8A-4147-A177-3AD203B41FA5}">
                      <a16:colId xmlns:a16="http://schemas.microsoft.com/office/drawing/2014/main" val="2485784781"/>
                    </a:ext>
                  </a:extLst>
                </a:gridCol>
                <a:gridCol w="2772842">
                  <a:extLst>
                    <a:ext uri="{9D8B030D-6E8A-4147-A177-3AD203B41FA5}">
                      <a16:colId xmlns:a16="http://schemas.microsoft.com/office/drawing/2014/main" val="2115076667"/>
                    </a:ext>
                  </a:extLst>
                </a:gridCol>
                <a:gridCol w="2491150">
                  <a:extLst>
                    <a:ext uri="{9D8B030D-6E8A-4147-A177-3AD203B41FA5}">
                      <a16:colId xmlns:a16="http://schemas.microsoft.com/office/drawing/2014/main" val="3057237151"/>
                    </a:ext>
                  </a:extLst>
                </a:gridCol>
              </a:tblGrid>
              <a:tr h="419725">
                <a:tc>
                  <a:txBody>
                    <a:bodyPr/>
                    <a:lstStyle/>
                    <a:p>
                      <a:pPr marL="0" marR="0" algn="l">
                        <a:spcBef>
                          <a:spcPts val="0"/>
                        </a:spcBef>
                        <a:spcAft>
                          <a:spcPts val="0"/>
                        </a:spcAft>
                      </a:pPr>
                      <a:r>
                        <a:rPr lang="en-US" sz="1800" dirty="0">
                          <a:effectLst/>
                        </a:rPr>
                        <a:t>DOMAINS OF INFLUENCE</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r">
                        <a:spcBef>
                          <a:spcPts val="0"/>
                        </a:spcBef>
                        <a:spcAft>
                          <a:spcPts val="0"/>
                        </a:spcAft>
                      </a:pPr>
                      <a:r>
                        <a:rPr lang="en-US" sz="1800" dirty="0">
                          <a:effectLst/>
                        </a:rPr>
                        <a:t>LEVELS OF</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INFLUENCE</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459765929"/>
                  </a:ext>
                </a:extLst>
              </a:tr>
              <a:tr h="209862">
                <a:tc>
                  <a:txBody>
                    <a:bodyPr/>
                    <a:lstStyle/>
                    <a:p>
                      <a:pPr marL="0" marR="0" algn="l">
                        <a:spcBef>
                          <a:spcPts val="0"/>
                        </a:spcBef>
                        <a:spcAft>
                          <a:spcPts val="0"/>
                        </a:spcAft>
                      </a:pPr>
                      <a:r>
                        <a:rPr lang="en-US" sz="1800">
                          <a:effectLst/>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CHILD</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PARENT/PRIMARY CAREGIVER</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dirty="0">
                          <a:effectLst/>
                        </a:rPr>
                        <a:t>FAMILY</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COMMUNITY</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36585080"/>
                  </a:ext>
                </a:extLst>
              </a:tr>
              <a:tr h="419725">
                <a:tc>
                  <a:txBody>
                    <a:bodyPr/>
                    <a:lstStyle/>
                    <a:p>
                      <a:pPr marL="0" marR="0" algn="l">
                        <a:spcBef>
                          <a:spcPts val="0"/>
                        </a:spcBef>
                        <a:spcAft>
                          <a:spcPts val="0"/>
                        </a:spcAft>
                      </a:pPr>
                      <a:r>
                        <a:rPr lang="en-US" sz="1800">
                          <a:effectLst/>
                        </a:rPr>
                        <a:t>Behavioral</a:t>
                      </a:r>
                    </a:p>
                    <a:p>
                      <a:pPr marL="0" marR="0" algn="l">
                        <a:spcBef>
                          <a:spcPts val="0"/>
                        </a:spcBef>
                        <a:spcAft>
                          <a:spcPts val="0"/>
                        </a:spcAft>
                      </a:pPr>
                      <a:r>
                        <a:rPr lang="en-US" sz="1800">
                          <a:effectLst/>
                        </a:rPr>
                        <a:t> </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Health behaviors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Health behaviors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Family functioning</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Community functioning</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87695600"/>
                  </a:ext>
                </a:extLst>
              </a:tr>
              <a:tr h="419725">
                <a:tc>
                  <a:txBody>
                    <a:bodyPr/>
                    <a:lstStyle/>
                    <a:p>
                      <a:pPr marL="0" marR="0" algn="l">
                        <a:spcBef>
                          <a:spcPts val="0"/>
                        </a:spcBef>
                        <a:spcAft>
                          <a:spcPts val="0"/>
                        </a:spcAft>
                      </a:pPr>
                      <a:r>
                        <a:rPr lang="en-US" sz="1800">
                          <a:effectLst/>
                        </a:rPr>
                        <a:t>Physical/Built Environment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Personal environment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Household environment</a:t>
                      </a:r>
                    </a:p>
                    <a:p>
                      <a:pPr marL="0" marR="0" algn="l">
                        <a:spcBef>
                          <a:spcPts val="0"/>
                        </a:spcBef>
                        <a:spcAft>
                          <a:spcPts val="0"/>
                        </a:spcAft>
                      </a:pPr>
                      <a:r>
                        <a:rPr lang="en-US" sz="1800">
                          <a:effectLst/>
                        </a:rPr>
                        <a:t>School/work environment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Household environment</a:t>
                      </a:r>
                    </a:p>
                    <a:p>
                      <a:pPr marL="0" marR="0" algn="l">
                        <a:spcBef>
                          <a:spcPts val="0"/>
                        </a:spcBef>
                        <a:spcAft>
                          <a:spcPts val="0"/>
                        </a:spcAft>
                      </a:pPr>
                      <a:r>
                        <a:rPr lang="en-US" sz="1800" dirty="0">
                          <a:effectLst/>
                        </a:rPr>
                        <a:t>School/work environment</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Community environment</a:t>
                      </a:r>
                    </a:p>
                    <a:p>
                      <a:pPr marL="0" marR="0" algn="l">
                        <a:spcBef>
                          <a:spcPts val="0"/>
                        </a:spcBef>
                        <a:spcAft>
                          <a:spcPts val="0"/>
                        </a:spcAft>
                      </a:pPr>
                      <a:r>
                        <a:rPr lang="en-US" sz="1800">
                          <a:effectLst/>
                        </a:rPr>
                        <a:t>Community resources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124126901"/>
                  </a:ext>
                </a:extLst>
              </a:tr>
              <a:tr h="839449">
                <a:tc>
                  <a:txBody>
                    <a:bodyPr/>
                    <a:lstStyle/>
                    <a:p>
                      <a:pPr marL="0" marR="0" algn="l">
                        <a:spcBef>
                          <a:spcPts val="0"/>
                        </a:spcBef>
                        <a:spcAft>
                          <a:spcPts val="0"/>
                        </a:spcAft>
                      </a:pPr>
                      <a:r>
                        <a:rPr lang="en-US" sz="1800">
                          <a:effectLst/>
                        </a:rPr>
                        <a:t>Sociocultural Environment</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Sociodemography</a:t>
                      </a:r>
                    </a:p>
                    <a:p>
                      <a:pPr marL="0" marR="0" algn="l">
                        <a:spcBef>
                          <a:spcPts val="0"/>
                        </a:spcBef>
                        <a:spcAft>
                          <a:spcPts val="0"/>
                        </a:spcAft>
                      </a:pPr>
                      <a:r>
                        <a:rPr lang="en-US" sz="1800">
                          <a:effectLst/>
                        </a:rPr>
                        <a:t>Cultural identity</a:t>
                      </a:r>
                    </a:p>
                    <a:p>
                      <a:pPr marL="0" marR="0" algn="l">
                        <a:spcBef>
                          <a:spcPts val="0"/>
                        </a:spcBef>
                        <a:spcAft>
                          <a:spcPts val="0"/>
                        </a:spcAft>
                      </a:pPr>
                      <a:r>
                        <a:rPr lang="en-US" sz="1800">
                          <a:effectLst/>
                        </a:rPr>
                        <a:t>Response to discrimination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Parent/child interactions</a:t>
                      </a:r>
                    </a:p>
                    <a:p>
                      <a:pPr marL="0" marR="0" algn="l">
                        <a:spcBef>
                          <a:spcPts val="0"/>
                        </a:spcBef>
                        <a:spcAft>
                          <a:spcPts val="0"/>
                        </a:spcAft>
                      </a:pPr>
                      <a:r>
                        <a:rPr lang="en-US" sz="1800">
                          <a:effectLst/>
                        </a:rPr>
                        <a:t>Social networks</a:t>
                      </a:r>
                    </a:p>
                    <a:p>
                      <a:pPr marL="0" marR="0" algn="l">
                        <a:spcBef>
                          <a:spcPts val="0"/>
                        </a:spcBef>
                        <a:spcAft>
                          <a:spcPts val="0"/>
                        </a:spcAft>
                      </a:pPr>
                      <a:r>
                        <a:rPr lang="en-US" sz="1800">
                          <a:effectLst/>
                        </a:rPr>
                        <a:t>Peer/Family support</a:t>
                      </a:r>
                    </a:p>
                    <a:p>
                      <a:pPr marL="0" marR="0" algn="l">
                        <a:spcBef>
                          <a:spcPts val="0"/>
                        </a:spcBef>
                        <a:spcAft>
                          <a:spcPts val="0"/>
                        </a:spcAft>
                      </a:pPr>
                      <a:r>
                        <a:rPr lang="en-US" sz="1800">
                          <a:effectLst/>
                        </a:rPr>
                        <a:t>Interpersonal discrimination</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Social networks</a:t>
                      </a:r>
                    </a:p>
                    <a:p>
                      <a:pPr marL="0" marR="0" algn="l">
                        <a:spcBef>
                          <a:spcPts val="0"/>
                        </a:spcBef>
                        <a:spcAft>
                          <a:spcPts val="0"/>
                        </a:spcAft>
                      </a:pPr>
                      <a:r>
                        <a:rPr lang="en-US" sz="1800" dirty="0">
                          <a:effectLst/>
                        </a:rPr>
                        <a:t>Peer/Family support</a:t>
                      </a:r>
                    </a:p>
                    <a:p>
                      <a:pPr marL="0" marR="0" algn="l">
                        <a:spcBef>
                          <a:spcPts val="0"/>
                        </a:spcBef>
                        <a:spcAft>
                          <a:spcPts val="0"/>
                        </a:spcAft>
                      </a:pPr>
                      <a:r>
                        <a:rPr lang="en-US" sz="1800" dirty="0">
                          <a:effectLst/>
                        </a:rPr>
                        <a:t>Interpersonal discrimination</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Community norms</a:t>
                      </a:r>
                    </a:p>
                    <a:p>
                      <a:pPr marL="0" marR="0" algn="l">
                        <a:spcBef>
                          <a:spcPts val="0"/>
                        </a:spcBef>
                        <a:spcAft>
                          <a:spcPts val="0"/>
                        </a:spcAft>
                      </a:pPr>
                      <a:r>
                        <a:rPr lang="en-US" sz="1800">
                          <a:effectLst/>
                        </a:rPr>
                        <a:t>Local structure</a:t>
                      </a:r>
                    </a:p>
                    <a:p>
                      <a:pPr marL="0" marR="0" algn="l">
                        <a:spcBef>
                          <a:spcPts val="0"/>
                        </a:spcBef>
                        <a:spcAft>
                          <a:spcPts val="0"/>
                        </a:spcAft>
                      </a:pPr>
                      <a:r>
                        <a:rPr lang="en-US" sz="1800">
                          <a:effectLst/>
                        </a:rPr>
                        <a:t>Discrimination/Stigma</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01000842"/>
                  </a:ext>
                </a:extLst>
              </a:tr>
              <a:tr h="629587">
                <a:tc>
                  <a:txBody>
                    <a:bodyPr/>
                    <a:lstStyle/>
                    <a:p>
                      <a:pPr marL="0" marR="0" algn="l">
                        <a:spcBef>
                          <a:spcPts val="0"/>
                        </a:spcBef>
                        <a:spcAft>
                          <a:spcPts val="0"/>
                        </a:spcAft>
                      </a:pPr>
                      <a:r>
                        <a:rPr lang="en-US" sz="1800">
                          <a:effectLst/>
                        </a:rPr>
                        <a:t>Health Care System</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Insurance coverage</a:t>
                      </a:r>
                    </a:p>
                    <a:p>
                      <a:pPr marL="0" marR="0" algn="l">
                        <a:spcBef>
                          <a:spcPts val="0"/>
                        </a:spcBef>
                        <a:spcAft>
                          <a:spcPts val="0"/>
                        </a:spcAft>
                      </a:pPr>
                      <a:r>
                        <a:rPr lang="en-US" sz="1800">
                          <a:effectLst/>
                        </a:rPr>
                        <a:t>Access &amp; use of health services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a:effectLst/>
                        </a:rPr>
                        <a:t>Insurance coverage</a:t>
                      </a:r>
                    </a:p>
                    <a:p>
                      <a:pPr marL="0" marR="0" algn="l">
                        <a:spcBef>
                          <a:spcPts val="0"/>
                        </a:spcBef>
                        <a:spcAft>
                          <a:spcPts val="0"/>
                        </a:spcAft>
                      </a:pPr>
                      <a:r>
                        <a:rPr lang="en-US" sz="1800">
                          <a:effectLst/>
                        </a:rPr>
                        <a:t>Access and use of health services</a:t>
                      </a:r>
                    </a:p>
                    <a:p>
                      <a:pPr marL="0" marR="0" algn="l">
                        <a:spcBef>
                          <a:spcPts val="0"/>
                        </a:spcBef>
                        <a:spcAft>
                          <a:spcPts val="0"/>
                        </a:spcAft>
                      </a:pPr>
                      <a:r>
                        <a:rPr lang="en-US" sz="1800">
                          <a:effectLst/>
                        </a:rPr>
                        <a:t>Relationship with Clinicians</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Insurance coverage</a:t>
                      </a:r>
                    </a:p>
                    <a:p>
                      <a:pPr marL="0" marR="0" algn="l">
                        <a:spcBef>
                          <a:spcPts val="0"/>
                        </a:spcBef>
                        <a:spcAft>
                          <a:spcPts val="0"/>
                        </a:spcAft>
                      </a:pPr>
                      <a:r>
                        <a:rPr lang="en-US" sz="1800" dirty="0">
                          <a:effectLst/>
                        </a:rPr>
                        <a:t>Access and use of health services</a:t>
                      </a:r>
                    </a:p>
                    <a:p>
                      <a:pPr marL="0" marR="0" algn="l">
                        <a:spcBef>
                          <a:spcPts val="0"/>
                        </a:spcBef>
                        <a:spcAft>
                          <a:spcPts val="0"/>
                        </a:spcAft>
                      </a:pPr>
                      <a:r>
                        <a:rPr lang="en-US" sz="1800" dirty="0">
                          <a:effectLst/>
                        </a:rPr>
                        <a:t>Relationship with Clinicians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1800" dirty="0">
                          <a:effectLst/>
                        </a:rPr>
                        <a:t>Availability of health &amp; social services</a:t>
                      </a:r>
                    </a:p>
                    <a:p>
                      <a:pPr marL="0" marR="0" algn="l">
                        <a:spcBef>
                          <a:spcPts val="0"/>
                        </a:spcBef>
                        <a:spcAft>
                          <a:spcPts val="0"/>
                        </a:spcAft>
                      </a:pPr>
                      <a:r>
                        <a:rPr lang="en-US" sz="1800" dirty="0">
                          <a:effectLst/>
                        </a:rPr>
                        <a:t>Safety net services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394613777"/>
                  </a:ext>
                </a:extLst>
              </a:tr>
              <a:tr h="419725">
                <a:tc>
                  <a:txBody>
                    <a:bodyPr/>
                    <a:lstStyle/>
                    <a:p>
                      <a:pPr marL="0" marR="0" algn="ctr">
                        <a:spcBef>
                          <a:spcPts val="0"/>
                        </a:spcBef>
                        <a:spcAft>
                          <a:spcPts val="0"/>
                        </a:spcAft>
                      </a:pPr>
                      <a:r>
                        <a:rPr lang="en-US" sz="1800" dirty="0">
                          <a:effectLst/>
                        </a:rPr>
                        <a:t>HEALTH OUTCOMES</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Child Health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dirty="0">
                          <a:effectLst/>
                        </a:rPr>
                        <a:t>Parent/Primary Caregiver </a:t>
                      </a:r>
                    </a:p>
                    <a:p>
                      <a:pPr marL="0" marR="0" algn="ctr">
                        <a:spcBef>
                          <a:spcPts val="0"/>
                        </a:spcBef>
                        <a:spcAft>
                          <a:spcPts val="0"/>
                        </a:spcAft>
                      </a:pPr>
                      <a:r>
                        <a:rPr lang="en-US" sz="1800" dirty="0">
                          <a:effectLst/>
                        </a:rPr>
                        <a:t>Health</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a:effectLst/>
                        </a:rPr>
                        <a:t>Family Health</a:t>
                      </a:r>
                      <a:endParaRPr lang="en-US" sz="18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US" sz="1800" dirty="0">
                          <a:effectLst/>
                        </a:rPr>
                        <a:t>Community Health</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49277377"/>
                  </a:ext>
                </a:extLst>
              </a:tr>
            </a:tbl>
          </a:graphicData>
        </a:graphic>
      </p:graphicFrame>
    </p:spTree>
    <p:extLst>
      <p:ext uri="{BB962C8B-B14F-4D97-AF65-F5344CB8AC3E}">
        <p14:creationId xmlns:p14="http://schemas.microsoft.com/office/powerpoint/2010/main" val="16242173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3E3C5-3BD4-E34F-B6E5-55FB1D20B0E7}"/>
              </a:ext>
            </a:extLst>
          </p:cNvPr>
          <p:cNvSpPr>
            <a:spLocks noGrp="1"/>
          </p:cNvSpPr>
          <p:nvPr>
            <p:ph type="title"/>
          </p:nvPr>
        </p:nvSpPr>
        <p:spPr/>
        <p:txBody>
          <a:bodyPr>
            <a:normAutofit/>
          </a:bodyPr>
          <a:lstStyle/>
          <a:p>
            <a:pPr algn="ctr"/>
            <a:r>
              <a:rPr lang="en-US" b="1" dirty="0"/>
              <a:t>AIM 3</a:t>
            </a:r>
            <a:br>
              <a:rPr lang="en-US" dirty="0"/>
            </a:br>
            <a:endParaRPr lang="en-US" dirty="0"/>
          </a:p>
        </p:txBody>
      </p:sp>
      <p:sp>
        <p:nvSpPr>
          <p:cNvPr id="3" name="Content Placeholder 2">
            <a:extLst>
              <a:ext uri="{FF2B5EF4-FFF2-40B4-BE49-F238E27FC236}">
                <a16:creationId xmlns:a16="http://schemas.microsoft.com/office/drawing/2014/main" id="{E56A0E50-A0A8-AD4A-B655-E30093F421E3}"/>
              </a:ext>
            </a:extLst>
          </p:cNvPr>
          <p:cNvSpPr>
            <a:spLocks noGrp="1"/>
          </p:cNvSpPr>
          <p:nvPr>
            <p:ph idx="1"/>
          </p:nvPr>
        </p:nvSpPr>
        <p:spPr>
          <a:xfrm>
            <a:off x="838200" y="1244184"/>
            <a:ext cx="10515600" cy="4932779"/>
          </a:xfrm>
        </p:spPr>
        <p:txBody>
          <a:bodyPr/>
          <a:lstStyle/>
          <a:p>
            <a:pPr marL="0" indent="0">
              <a:buNone/>
            </a:pPr>
            <a:endParaRPr lang="en-US" dirty="0"/>
          </a:p>
          <a:p>
            <a:r>
              <a:rPr lang="en-US" dirty="0"/>
              <a:t>With the help of our CAB, we will identify 2-3 priority themes for intervention per archetype cluster.</a:t>
            </a:r>
          </a:p>
          <a:p>
            <a:endParaRPr lang="en-US" dirty="0"/>
          </a:p>
          <a:p>
            <a:r>
              <a:rPr lang="en-US" dirty="0"/>
              <a:t>THE NEXT STUDY…Construct and test tailored interventions informed by the archetypes that will minimize risks, improve service coordination, and enhance recovery for sexually abused children and their families/caregivers. </a:t>
            </a:r>
          </a:p>
          <a:p>
            <a:pPr marL="0" indent="0">
              <a:buNone/>
            </a:pPr>
            <a:endParaRPr lang="en-US" dirty="0"/>
          </a:p>
        </p:txBody>
      </p:sp>
      <p:pic>
        <p:nvPicPr>
          <p:cNvPr id="4" name="Content Placeholder 4">
            <a:extLst>
              <a:ext uri="{FF2B5EF4-FFF2-40B4-BE49-F238E27FC236}">
                <a16:creationId xmlns:a16="http://schemas.microsoft.com/office/drawing/2014/main" id="{065A5CA9-8D37-FA4C-8086-AB3F2875F478}"/>
              </a:ext>
            </a:extLst>
          </p:cNvPr>
          <p:cNvPicPr>
            <a:picLocks noChangeAspect="1"/>
          </p:cNvPicPr>
          <p:nvPr/>
        </p:nvPicPr>
        <p:blipFill>
          <a:blip r:embed="rId3"/>
          <a:stretch>
            <a:fillRect/>
          </a:stretch>
        </p:blipFill>
        <p:spPr>
          <a:xfrm>
            <a:off x="4455215" y="4736892"/>
            <a:ext cx="3413306" cy="1740560"/>
          </a:xfrm>
          <a:prstGeom prst="rect">
            <a:avLst/>
          </a:prstGeom>
        </p:spPr>
      </p:pic>
    </p:spTree>
    <p:extLst>
      <p:ext uri="{BB962C8B-B14F-4D97-AF65-F5344CB8AC3E}">
        <p14:creationId xmlns:p14="http://schemas.microsoft.com/office/powerpoint/2010/main" val="1223793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1F5321-FE84-7543-A702-6946C848F555}"/>
              </a:ext>
            </a:extLst>
          </p:cNvPr>
          <p:cNvSpPr>
            <a:spLocks noGrp="1"/>
          </p:cNvSpPr>
          <p:nvPr>
            <p:ph type="title"/>
          </p:nvPr>
        </p:nvSpPr>
        <p:spPr>
          <a:xfrm>
            <a:off x="1242934" y="2448758"/>
            <a:ext cx="4408357" cy="1325563"/>
          </a:xfrm>
        </p:spPr>
        <p:txBody>
          <a:bodyPr/>
          <a:lstStyle/>
          <a:p>
            <a:pPr algn="ctr"/>
            <a:r>
              <a:rPr lang="en-US" b="1" dirty="0"/>
              <a:t>Questions?</a:t>
            </a:r>
            <a:br>
              <a:rPr lang="en-US" b="1" dirty="0"/>
            </a:br>
            <a:r>
              <a:rPr lang="en-US" sz="3600" b="1" dirty="0"/>
              <a:t>kkw26@case.edu</a:t>
            </a:r>
          </a:p>
        </p:txBody>
      </p:sp>
      <p:pic>
        <p:nvPicPr>
          <p:cNvPr id="5" name="Content Placeholder 4">
            <a:extLst>
              <a:ext uri="{FF2B5EF4-FFF2-40B4-BE49-F238E27FC236}">
                <a16:creationId xmlns:a16="http://schemas.microsoft.com/office/drawing/2014/main" id="{5AED67D3-EE9A-4B4F-9318-DC5B149D94F3}"/>
              </a:ext>
            </a:extLst>
          </p:cNvPr>
          <p:cNvPicPr>
            <a:picLocks noGrp="1" noChangeAspect="1"/>
          </p:cNvPicPr>
          <p:nvPr>
            <p:ph idx="1"/>
          </p:nvPr>
        </p:nvPicPr>
        <p:blipFill>
          <a:blip r:embed="rId3"/>
          <a:stretch>
            <a:fillRect/>
          </a:stretch>
        </p:blipFill>
        <p:spPr>
          <a:xfrm rot="5400000">
            <a:off x="5531340" y="1052536"/>
            <a:ext cx="6338732" cy="4754048"/>
          </a:xfrm>
        </p:spPr>
      </p:pic>
    </p:spTree>
    <p:extLst>
      <p:ext uri="{BB962C8B-B14F-4D97-AF65-F5344CB8AC3E}">
        <p14:creationId xmlns:p14="http://schemas.microsoft.com/office/powerpoint/2010/main" val="1598944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5C63332-3A17-E74F-B029-6F52853091AC}"/>
              </a:ext>
            </a:extLst>
          </p:cNvPr>
          <p:cNvSpPr>
            <a:spLocks noGrp="1"/>
          </p:cNvSpPr>
          <p:nvPr>
            <p:ph idx="1"/>
          </p:nvPr>
        </p:nvSpPr>
        <p:spPr>
          <a:xfrm>
            <a:off x="501445" y="389964"/>
            <a:ext cx="11415252" cy="6305804"/>
          </a:xfrm>
        </p:spPr>
        <p:txBody>
          <a:bodyPr>
            <a:normAutofit lnSpcReduction="10000"/>
          </a:bodyPr>
          <a:lstStyle/>
          <a:p>
            <a:pPr marL="0" indent="0">
              <a:buNone/>
            </a:pPr>
            <a:r>
              <a:rPr lang="en-US" b="1" dirty="0">
                <a:solidFill>
                  <a:srgbClr val="0070C0"/>
                </a:solidFill>
              </a:rPr>
              <a:t>THE CONSEQUENCES OF CHILD ABUSE </a:t>
            </a:r>
            <a:r>
              <a:rPr lang="en-US" dirty="0"/>
              <a:t>are plentiful and can follow children across the life span and future generations…</a:t>
            </a:r>
          </a:p>
          <a:p>
            <a:r>
              <a:rPr lang="en-US" dirty="0"/>
              <a:t>Mental health</a:t>
            </a:r>
          </a:p>
          <a:p>
            <a:r>
              <a:rPr lang="en-US" dirty="0"/>
              <a:t>Risky sexual behaviors</a:t>
            </a:r>
          </a:p>
          <a:p>
            <a:r>
              <a:rPr lang="en-US" dirty="0"/>
              <a:t>Physical health </a:t>
            </a:r>
          </a:p>
          <a:p>
            <a:r>
              <a:rPr lang="en-US" dirty="0"/>
              <a:t>Relationships</a:t>
            </a:r>
          </a:p>
          <a:p>
            <a:r>
              <a:rPr lang="en-US" dirty="0"/>
              <a:t>Future economic productivity</a:t>
            </a:r>
          </a:p>
          <a:p>
            <a:pPr marL="0" indent="0">
              <a:buNone/>
            </a:pPr>
            <a:br>
              <a:rPr lang="en-US" dirty="0"/>
            </a:br>
            <a:endParaRPr lang="en-US" dirty="0"/>
          </a:p>
          <a:p>
            <a:pPr marL="0" indent="0">
              <a:buNone/>
            </a:pPr>
            <a:r>
              <a:rPr lang="en-US" b="1" dirty="0">
                <a:solidFill>
                  <a:srgbClr val="0070C0"/>
                </a:solidFill>
              </a:rPr>
              <a:t>NOT A PRIORITY: </a:t>
            </a:r>
            <a:r>
              <a:rPr lang="en-US" b="1" dirty="0"/>
              <a:t>child health is generally not high on the funding priority list</a:t>
            </a:r>
            <a:r>
              <a:rPr lang="en-US" dirty="0"/>
              <a:t>, </a:t>
            </a:r>
            <a:r>
              <a:rPr lang="en-US" b="1" dirty="0"/>
              <a:t>child welfare is even lower on the funding list, </a:t>
            </a:r>
            <a:r>
              <a:rPr lang="en-US" dirty="0"/>
              <a:t>recent cuts to the federal Victims of Crime Act Fund (VOCA) , </a:t>
            </a:r>
            <a:r>
              <a:rPr lang="en-US" b="1" dirty="0"/>
              <a:t>child abuse is not perceived as a public health problem,</a:t>
            </a:r>
            <a:r>
              <a:rPr lang="en-US" dirty="0"/>
              <a:t> stigma, emphasis on measuring adversity rather than responding to it..</a:t>
            </a:r>
          </a:p>
          <a:p>
            <a:pPr marL="0" indent="0">
              <a:buNone/>
            </a:pPr>
            <a:endParaRPr lang="en-US" dirty="0"/>
          </a:p>
        </p:txBody>
      </p:sp>
    </p:spTree>
    <p:extLst>
      <p:ext uri="{BB962C8B-B14F-4D97-AF65-F5344CB8AC3E}">
        <p14:creationId xmlns:p14="http://schemas.microsoft.com/office/powerpoint/2010/main" val="3823270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D66EEC-F96D-7A4D-8EA0-D4AD99939920}"/>
              </a:ext>
            </a:extLst>
          </p:cNvPr>
          <p:cNvSpPr>
            <a:spLocks noGrp="1"/>
          </p:cNvSpPr>
          <p:nvPr>
            <p:ph type="title"/>
          </p:nvPr>
        </p:nvSpPr>
        <p:spPr>
          <a:xfrm>
            <a:off x="838200" y="365125"/>
            <a:ext cx="10515600" cy="831663"/>
          </a:xfrm>
        </p:spPr>
        <p:txBody>
          <a:bodyPr/>
          <a:lstStyle/>
          <a:p>
            <a:pPr algn="ctr"/>
            <a:r>
              <a:rPr lang="en-US" b="1" dirty="0"/>
              <a:t>The Child Advocacy Center Model</a:t>
            </a:r>
          </a:p>
        </p:txBody>
      </p:sp>
      <p:sp>
        <p:nvSpPr>
          <p:cNvPr id="3" name="Content Placeholder 2">
            <a:extLst>
              <a:ext uri="{FF2B5EF4-FFF2-40B4-BE49-F238E27FC236}">
                <a16:creationId xmlns:a16="http://schemas.microsoft.com/office/drawing/2014/main" id="{E781187B-763D-5D4A-A8EE-A9E35A0E28C1}"/>
              </a:ext>
            </a:extLst>
          </p:cNvPr>
          <p:cNvSpPr>
            <a:spLocks noGrp="1"/>
          </p:cNvSpPr>
          <p:nvPr>
            <p:ph idx="1"/>
          </p:nvPr>
        </p:nvSpPr>
        <p:spPr>
          <a:xfrm>
            <a:off x="838200" y="1196788"/>
            <a:ext cx="10515600" cy="5405717"/>
          </a:xfrm>
        </p:spPr>
        <p:txBody>
          <a:bodyPr>
            <a:normAutofit/>
          </a:bodyPr>
          <a:lstStyle/>
          <a:p>
            <a:pPr marL="0" indent="0" algn="ctr">
              <a:buNone/>
            </a:pPr>
            <a:r>
              <a:rPr lang="en-US" dirty="0"/>
              <a:t>The Children’s Advocacy Center (CAC) model is the most predominant multidisciplinary system of response to child abuse in the United States (National Children’s Alliance, 2018). </a:t>
            </a:r>
          </a:p>
          <a:p>
            <a:pPr marL="0" indent="0" algn="ctr">
              <a:buNone/>
            </a:pPr>
            <a:endParaRPr lang="en-US" dirty="0"/>
          </a:p>
          <a:p>
            <a:pPr marL="0" indent="0" algn="ctr">
              <a:buNone/>
            </a:pPr>
            <a:r>
              <a:rPr lang="en-US" dirty="0"/>
              <a:t>There are over 850 CACs disseminated across the United States.</a:t>
            </a:r>
          </a:p>
          <a:p>
            <a:pPr marL="0" indent="0">
              <a:buNone/>
            </a:pPr>
            <a:endParaRPr lang="en-US" dirty="0"/>
          </a:p>
        </p:txBody>
      </p:sp>
      <p:pic>
        <p:nvPicPr>
          <p:cNvPr id="4" name="Picture 3">
            <a:extLst>
              <a:ext uri="{FF2B5EF4-FFF2-40B4-BE49-F238E27FC236}">
                <a16:creationId xmlns:a16="http://schemas.microsoft.com/office/drawing/2014/main" id="{70E0105B-E796-B640-860B-04D3BCD4F61C}"/>
              </a:ext>
            </a:extLst>
          </p:cNvPr>
          <p:cNvPicPr>
            <a:picLocks noChangeAspect="1"/>
          </p:cNvPicPr>
          <p:nvPr/>
        </p:nvPicPr>
        <p:blipFill>
          <a:blip r:embed="rId3"/>
          <a:stretch>
            <a:fillRect/>
          </a:stretch>
        </p:blipFill>
        <p:spPr>
          <a:xfrm>
            <a:off x="2286000" y="3671403"/>
            <a:ext cx="7620000" cy="2819400"/>
          </a:xfrm>
          <a:prstGeom prst="rect">
            <a:avLst/>
          </a:prstGeom>
        </p:spPr>
      </p:pic>
    </p:spTree>
    <p:extLst>
      <p:ext uri="{BB962C8B-B14F-4D97-AF65-F5344CB8AC3E}">
        <p14:creationId xmlns:p14="http://schemas.microsoft.com/office/powerpoint/2010/main" val="2516541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A5446-342E-2243-AC96-E62F4D19A67D}"/>
              </a:ext>
            </a:extLst>
          </p:cNvPr>
          <p:cNvSpPr>
            <a:spLocks noGrp="1"/>
          </p:cNvSpPr>
          <p:nvPr>
            <p:ph type="title"/>
          </p:nvPr>
        </p:nvSpPr>
        <p:spPr/>
        <p:txBody>
          <a:bodyPr/>
          <a:lstStyle/>
          <a:p>
            <a:endParaRPr lang="en-US"/>
          </a:p>
        </p:txBody>
      </p:sp>
      <p:pic>
        <p:nvPicPr>
          <p:cNvPr id="8" name="Picture 7">
            <a:extLst>
              <a:ext uri="{FF2B5EF4-FFF2-40B4-BE49-F238E27FC236}">
                <a16:creationId xmlns:a16="http://schemas.microsoft.com/office/drawing/2014/main" id="{4047CC2B-8B81-2041-8597-07B81A010189}"/>
              </a:ext>
            </a:extLst>
          </p:cNvPr>
          <p:cNvPicPr>
            <a:picLocks noChangeAspect="1"/>
          </p:cNvPicPr>
          <p:nvPr/>
        </p:nvPicPr>
        <p:blipFill>
          <a:blip r:embed="rId3"/>
          <a:stretch>
            <a:fillRect/>
          </a:stretch>
        </p:blipFill>
        <p:spPr>
          <a:xfrm>
            <a:off x="447252" y="2691424"/>
            <a:ext cx="2932983" cy="3910643"/>
          </a:xfrm>
          <a:prstGeom prst="rect">
            <a:avLst/>
          </a:prstGeom>
        </p:spPr>
      </p:pic>
      <p:pic>
        <p:nvPicPr>
          <p:cNvPr id="10" name="Picture 9">
            <a:extLst>
              <a:ext uri="{FF2B5EF4-FFF2-40B4-BE49-F238E27FC236}">
                <a16:creationId xmlns:a16="http://schemas.microsoft.com/office/drawing/2014/main" id="{56B794B9-DE7C-D046-9AEB-86D800104515}"/>
              </a:ext>
            </a:extLst>
          </p:cNvPr>
          <p:cNvPicPr>
            <a:picLocks noChangeAspect="1"/>
          </p:cNvPicPr>
          <p:nvPr/>
        </p:nvPicPr>
        <p:blipFill>
          <a:blip r:embed="rId4"/>
          <a:stretch>
            <a:fillRect/>
          </a:stretch>
        </p:blipFill>
        <p:spPr>
          <a:xfrm>
            <a:off x="9073415" y="216184"/>
            <a:ext cx="2243368" cy="2991158"/>
          </a:xfrm>
          <a:prstGeom prst="rect">
            <a:avLst/>
          </a:prstGeom>
        </p:spPr>
      </p:pic>
      <p:pic>
        <p:nvPicPr>
          <p:cNvPr id="12" name="Picture 11">
            <a:extLst>
              <a:ext uri="{FF2B5EF4-FFF2-40B4-BE49-F238E27FC236}">
                <a16:creationId xmlns:a16="http://schemas.microsoft.com/office/drawing/2014/main" id="{F8F372B1-BEE6-2E4A-A68C-9B55ADD1AB1B}"/>
              </a:ext>
            </a:extLst>
          </p:cNvPr>
          <p:cNvPicPr>
            <a:picLocks noChangeAspect="1"/>
          </p:cNvPicPr>
          <p:nvPr/>
        </p:nvPicPr>
        <p:blipFill>
          <a:blip r:embed="rId5"/>
          <a:stretch>
            <a:fillRect/>
          </a:stretch>
        </p:blipFill>
        <p:spPr>
          <a:xfrm>
            <a:off x="959431" y="243188"/>
            <a:ext cx="1921764" cy="2230189"/>
          </a:xfrm>
          <a:prstGeom prst="rect">
            <a:avLst/>
          </a:prstGeom>
        </p:spPr>
      </p:pic>
      <p:pic>
        <p:nvPicPr>
          <p:cNvPr id="16" name="Picture 15">
            <a:extLst>
              <a:ext uri="{FF2B5EF4-FFF2-40B4-BE49-F238E27FC236}">
                <a16:creationId xmlns:a16="http://schemas.microsoft.com/office/drawing/2014/main" id="{DE5B4399-E7BF-A24F-BA91-FEED12333C09}"/>
              </a:ext>
            </a:extLst>
          </p:cNvPr>
          <p:cNvPicPr>
            <a:picLocks noChangeAspect="1"/>
          </p:cNvPicPr>
          <p:nvPr/>
        </p:nvPicPr>
        <p:blipFill>
          <a:blip r:embed="rId6"/>
          <a:stretch>
            <a:fillRect/>
          </a:stretch>
        </p:blipFill>
        <p:spPr>
          <a:xfrm>
            <a:off x="8940087" y="3382883"/>
            <a:ext cx="2510025" cy="3346700"/>
          </a:xfrm>
          <a:prstGeom prst="rect">
            <a:avLst/>
          </a:prstGeom>
        </p:spPr>
      </p:pic>
      <p:pic>
        <p:nvPicPr>
          <p:cNvPr id="11" name="Picture 10">
            <a:extLst>
              <a:ext uri="{FF2B5EF4-FFF2-40B4-BE49-F238E27FC236}">
                <a16:creationId xmlns:a16="http://schemas.microsoft.com/office/drawing/2014/main" id="{51757ED6-E458-7641-AD02-2E1DE7274904}"/>
              </a:ext>
            </a:extLst>
          </p:cNvPr>
          <p:cNvPicPr>
            <a:picLocks noChangeAspect="1"/>
          </p:cNvPicPr>
          <p:nvPr/>
        </p:nvPicPr>
        <p:blipFill>
          <a:blip r:embed="rId7"/>
          <a:stretch>
            <a:fillRect/>
          </a:stretch>
        </p:blipFill>
        <p:spPr>
          <a:xfrm>
            <a:off x="3750954" y="190676"/>
            <a:ext cx="4452702" cy="3339527"/>
          </a:xfrm>
          <a:prstGeom prst="rect">
            <a:avLst/>
          </a:prstGeom>
        </p:spPr>
      </p:pic>
      <p:sp>
        <p:nvSpPr>
          <p:cNvPr id="3" name="Content Placeholder 2">
            <a:extLst>
              <a:ext uri="{FF2B5EF4-FFF2-40B4-BE49-F238E27FC236}">
                <a16:creationId xmlns:a16="http://schemas.microsoft.com/office/drawing/2014/main" id="{B490C99B-F1C0-EB4B-AE8A-A28ED1D91511}"/>
              </a:ext>
            </a:extLst>
          </p:cNvPr>
          <p:cNvSpPr>
            <a:spLocks noGrp="1"/>
          </p:cNvSpPr>
          <p:nvPr>
            <p:ph idx="1"/>
          </p:nvPr>
        </p:nvSpPr>
        <p:spPr>
          <a:xfrm>
            <a:off x="8574374" y="1866229"/>
            <a:ext cx="2779426" cy="4310734"/>
          </a:xfrm>
        </p:spPr>
        <p:txBody>
          <a:bodyPr/>
          <a:lstStyle/>
          <a:p>
            <a:endParaRPr lang="en-US" dirty="0"/>
          </a:p>
        </p:txBody>
      </p:sp>
      <p:pic>
        <p:nvPicPr>
          <p:cNvPr id="13" name="Picture 12">
            <a:extLst>
              <a:ext uri="{FF2B5EF4-FFF2-40B4-BE49-F238E27FC236}">
                <a16:creationId xmlns:a16="http://schemas.microsoft.com/office/drawing/2014/main" id="{762DC6CA-14EF-484D-8686-46C7AFE7CC6D}"/>
              </a:ext>
            </a:extLst>
          </p:cNvPr>
          <p:cNvPicPr>
            <a:picLocks noChangeAspect="1"/>
          </p:cNvPicPr>
          <p:nvPr/>
        </p:nvPicPr>
        <p:blipFill>
          <a:blip r:embed="rId8"/>
          <a:stretch>
            <a:fillRect/>
          </a:stretch>
        </p:blipFill>
        <p:spPr>
          <a:xfrm>
            <a:off x="4232073" y="3704652"/>
            <a:ext cx="3652754" cy="2739565"/>
          </a:xfrm>
          <a:prstGeom prst="rect">
            <a:avLst/>
          </a:prstGeom>
        </p:spPr>
      </p:pic>
    </p:spTree>
    <p:extLst>
      <p:ext uri="{BB962C8B-B14F-4D97-AF65-F5344CB8AC3E}">
        <p14:creationId xmlns:p14="http://schemas.microsoft.com/office/powerpoint/2010/main" val="4258010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3563E-1114-6A49-9E1D-AD818B4ACFF8}"/>
              </a:ext>
            </a:extLst>
          </p:cNvPr>
          <p:cNvSpPr>
            <a:spLocks noGrp="1"/>
          </p:cNvSpPr>
          <p:nvPr>
            <p:ph type="title"/>
          </p:nvPr>
        </p:nvSpPr>
        <p:spPr/>
        <p:txBody>
          <a:bodyPr/>
          <a:lstStyle/>
          <a:p>
            <a:pPr algn="ctr"/>
            <a:r>
              <a:rPr lang="en-US" b="1" dirty="0"/>
              <a:t>Child sexual abuse in Cleveland, Ohio</a:t>
            </a:r>
          </a:p>
        </p:txBody>
      </p:sp>
      <p:sp>
        <p:nvSpPr>
          <p:cNvPr id="3" name="Content Placeholder 2">
            <a:extLst>
              <a:ext uri="{FF2B5EF4-FFF2-40B4-BE49-F238E27FC236}">
                <a16:creationId xmlns:a16="http://schemas.microsoft.com/office/drawing/2014/main" id="{517AFB70-23A2-A442-987A-7409C6AD2390}"/>
              </a:ext>
            </a:extLst>
          </p:cNvPr>
          <p:cNvSpPr>
            <a:spLocks noGrp="1"/>
          </p:cNvSpPr>
          <p:nvPr>
            <p:ph idx="1"/>
          </p:nvPr>
        </p:nvSpPr>
        <p:spPr/>
        <p:txBody>
          <a:bodyPr>
            <a:normAutofit/>
          </a:bodyPr>
          <a:lstStyle/>
          <a:p>
            <a:r>
              <a:rPr lang="en-US" dirty="0"/>
              <a:t>The prevalence of child sexual abuse in Ohio is 19% - much higher than the 8% of child victims reported at the national level</a:t>
            </a:r>
          </a:p>
          <a:p>
            <a:endParaRPr lang="en-US" dirty="0"/>
          </a:p>
          <a:p>
            <a:r>
              <a:rPr lang="en-US" dirty="0"/>
              <a:t>11/2018-2019: 721 child sexual abuse victims less than 13 years of age received services at the Canopy Center</a:t>
            </a:r>
          </a:p>
          <a:p>
            <a:endParaRPr lang="en-US" dirty="0"/>
          </a:p>
          <a:p>
            <a:pPr algn="ctr"/>
            <a:r>
              <a:rPr lang="en-US" sz="3200" dirty="0">
                <a:solidFill>
                  <a:srgbClr val="0070C0"/>
                </a:solidFill>
              </a:rPr>
              <a:t>Today…..more than 1000 children have received services from the Canopy Center due to child sexual abuse (CSA)</a:t>
            </a:r>
          </a:p>
          <a:p>
            <a:pPr marL="0" indent="0">
              <a:buNone/>
            </a:pPr>
            <a:endParaRPr lang="en-US" dirty="0">
              <a:effectLst/>
            </a:endParaRPr>
          </a:p>
          <a:p>
            <a:pPr marL="0" indent="0">
              <a:buNone/>
            </a:pPr>
            <a:endParaRPr lang="en-US" dirty="0"/>
          </a:p>
        </p:txBody>
      </p:sp>
    </p:spTree>
    <p:extLst>
      <p:ext uri="{BB962C8B-B14F-4D97-AF65-F5344CB8AC3E}">
        <p14:creationId xmlns:p14="http://schemas.microsoft.com/office/powerpoint/2010/main" val="10455480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736F2-C96C-E447-93AB-5842EEE8A6A1}"/>
              </a:ext>
            </a:extLst>
          </p:cNvPr>
          <p:cNvSpPr>
            <a:spLocks noGrp="1"/>
          </p:cNvSpPr>
          <p:nvPr>
            <p:ph type="title"/>
          </p:nvPr>
        </p:nvSpPr>
        <p:spPr>
          <a:xfrm>
            <a:off x="194872" y="365125"/>
            <a:ext cx="11692328" cy="1325563"/>
          </a:xfrm>
        </p:spPr>
        <p:txBody>
          <a:bodyPr/>
          <a:lstStyle/>
          <a:p>
            <a:pPr algn="ctr"/>
            <a:r>
              <a:rPr lang="en-US" b="1" dirty="0"/>
              <a:t>CSA in Cleveland: Pertinent population characteristics</a:t>
            </a:r>
          </a:p>
        </p:txBody>
      </p:sp>
      <p:graphicFrame>
        <p:nvGraphicFramePr>
          <p:cNvPr id="4" name="Content Placeholder 3">
            <a:extLst>
              <a:ext uri="{FF2B5EF4-FFF2-40B4-BE49-F238E27FC236}">
                <a16:creationId xmlns:a16="http://schemas.microsoft.com/office/drawing/2014/main" id="{134F6407-5144-A946-A126-38A3DADE1683}"/>
              </a:ext>
            </a:extLst>
          </p:cNvPr>
          <p:cNvGraphicFramePr>
            <a:graphicFrameLocks noGrp="1"/>
          </p:cNvGraphicFramePr>
          <p:nvPr>
            <p:ph idx="1"/>
            <p:extLst>
              <p:ext uri="{D42A27DB-BD31-4B8C-83A1-F6EECF244321}">
                <p14:modId xmlns:p14="http://schemas.microsoft.com/office/powerpoint/2010/main" val="2326944061"/>
              </p:ext>
            </p:extLst>
          </p:nvPr>
        </p:nvGraphicFramePr>
        <p:xfrm>
          <a:off x="519659" y="1984064"/>
          <a:ext cx="11152681" cy="4389120"/>
        </p:xfrm>
        <a:graphic>
          <a:graphicData uri="http://schemas.openxmlformats.org/drawingml/2006/table">
            <a:tbl>
              <a:tblPr firstRow="1" firstCol="1" bandRow="1">
                <a:tableStyleId>{FABFCF23-3B69-468F-B69F-88F6DE6A72F2}</a:tableStyleId>
              </a:tblPr>
              <a:tblGrid>
                <a:gridCol w="4512039">
                  <a:extLst>
                    <a:ext uri="{9D8B030D-6E8A-4147-A177-3AD203B41FA5}">
                      <a16:colId xmlns:a16="http://schemas.microsoft.com/office/drawing/2014/main" val="217232196"/>
                    </a:ext>
                  </a:extLst>
                </a:gridCol>
                <a:gridCol w="1214203">
                  <a:extLst>
                    <a:ext uri="{9D8B030D-6E8A-4147-A177-3AD203B41FA5}">
                      <a16:colId xmlns:a16="http://schemas.microsoft.com/office/drawing/2014/main" val="1953419035"/>
                    </a:ext>
                  </a:extLst>
                </a:gridCol>
                <a:gridCol w="1274164">
                  <a:extLst>
                    <a:ext uri="{9D8B030D-6E8A-4147-A177-3AD203B41FA5}">
                      <a16:colId xmlns:a16="http://schemas.microsoft.com/office/drawing/2014/main" val="1238645112"/>
                    </a:ext>
                  </a:extLst>
                </a:gridCol>
                <a:gridCol w="1379095">
                  <a:extLst>
                    <a:ext uri="{9D8B030D-6E8A-4147-A177-3AD203B41FA5}">
                      <a16:colId xmlns:a16="http://schemas.microsoft.com/office/drawing/2014/main" val="3298030049"/>
                    </a:ext>
                  </a:extLst>
                </a:gridCol>
                <a:gridCol w="1229194">
                  <a:extLst>
                    <a:ext uri="{9D8B030D-6E8A-4147-A177-3AD203B41FA5}">
                      <a16:colId xmlns:a16="http://schemas.microsoft.com/office/drawing/2014/main" val="2705990333"/>
                    </a:ext>
                  </a:extLst>
                </a:gridCol>
                <a:gridCol w="1543986">
                  <a:extLst>
                    <a:ext uri="{9D8B030D-6E8A-4147-A177-3AD203B41FA5}">
                      <a16:colId xmlns:a16="http://schemas.microsoft.com/office/drawing/2014/main" val="3500899540"/>
                    </a:ext>
                  </a:extLst>
                </a:gridCol>
              </a:tblGrid>
              <a:tr h="200949">
                <a:tc>
                  <a:txBody>
                    <a:bodyPr/>
                    <a:lstStyle/>
                    <a:p>
                      <a:pPr marL="0" marR="0" algn="l">
                        <a:spcBef>
                          <a:spcPts val="0"/>
                        </a:spcBef>
                        <a:spcAft>
                          <a:spcPts val="0"/>
                        </a:spcAft>
                      </a:pPr>
                      <a:r>
                        <a:rPr lang="en-US" sz="2400" dirty="0">
                          <a:effectLst/>
                        </a:rPr>
                        <a:t> </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Ward 5</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Ward 14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Ward 12</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Ward 9</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Cleveland</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95959157"/>
                  </a:ext>
                </a:extLst>
              </a:tr>
              <a:tr h="212462">
                <a:tc>
                  <a:txBody>
                    <a:bodyPr/>
                    <a:lstStyle/>
                    <a:p>
                      <a:pPr marL="0" marR="0" algn="l">
                        <a:spcBef>
                          <a:spcPts val="0"/>
                        </a:spcBef>
                        <a:spcAft>
                          <a:spcPts val="0"/>
                        </a:spcAft>
                      </a:pPr>
                      <a:r>
                        <a:rPr lang="en-US" sz="2400" b="0" dirty="0">
                          <a:effectLst/>
                        </a:rPr>
                        <a:t>Total population</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21,390</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23,468</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24,254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20,985</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390,584</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130206422"/>
                  </a:ext>
                </a:extLst>
              </a:tr>
              <a:tr h="413411">
                <a:tc>
                  <a:txBody>
                    <a:bodyPr/>
                    <a:lstStyle/>
                    <a:p>
                      <a:pPr marL="0" marR="0" algn="l">
                        <a:spcBef>
                          <a:spcPts val="0"/>
                        </a:spcBef>
                        <a:spcAft>
                          <a:spcPts val="0"/>
                        </a:spcAft>
                      </a:pPr>
                      <a:r>
                        <a:rPr lang="en-US" sz="2400" b="0" dirty="0">
                          <a:effectLst/>
                        </a:rPr>
                        <a:t>Total Canopy CSA victims </a:t>
                      </a:r>
                    </a:p>
                    <a:p>
                      <a:pPr marL="0" marR="0" algn="l">
                        <a:spcBef>
                          <a:spcPts val="0"/>
                        </a:spcBef>
                        <a:spcAft>
                          <a:spcPts val="0"/>
                        </a:spcAft>
                      </a:pPr>
                      <a:r>
                        <a:rPr lang="en-US" sz="2400" b="0" dirty="0">
                          <a:effectLst/>
                        </a:rPr>
                        <a:t>(7/19 – 1/2020)</a:t>
                      </a:r>
                    </a:p>
                  </a:txBody>
                  <a:tcPr marL="68580" marR="68580" marT="0" marB="0"/>
                </a:tc>
                <a:tc>
                  <a:txBody>
                    <a:bodyPr/>
                    <a:lstStyle/>
                    <a:p>
                      <a:pPr marL="0" marR="0" algn="l">
                        <a:spcBef>
                          <a:spcPts val="0"/>
                        </a:spcBef>
                        <a:spcAft>
                          <a:spcPts val="0"/>
                        </a:spcAft>
                      </a:pPr>
                      <a:r>
                        <a:rPr lang="en-US" sz="2400">
                          <a:effectLst/>
                        </a:rPr>
                        <a:t> </a:t>
                      </a:r>
                    </a:p>
                    <a:p>
                      <a:pPr marL="0" marR="0" algn="l">
                        <a:spcBef>
                          <a:spcPts val="0"/>
                        </a:spcBef>
                        <a:spcAft>
                          <a:spcPts val="0"/>
                        </a:spcAft>
                      </a:pPr>
                      <a:r>
                        <a:rPr lang="en-US" sz="2400">
                          <a:effectLst/>
                        </a:rPr>
                        <a:t>75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 </a:t>
                      </a:r>
                    </a:p>
                    <a:p>
                      <a:pPr marL="0" marR="0" algn="l">
                        <a:spcBef>
                          <a:spcPts val="0"/>
                        </a:spcBef>
                        <a:spcAft>
                          <a:spcPts val="0"/>
                        </a:spcAft>
                      </a:pPr>
                      <a:r>
                        <a:rPr lang="en-US" sz="2400">
                          <a:effectLst/>
                        </a:rPr>
                        <a:t>37</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 </a:t>
                      </a:r>
                    </a:p>
                    <a:p>
                      <a:pPr marL="0" marR="0" algn="l">
                        <a:spcBef>
                          <a:spcPts val="0"/>
                        </a:spcBef>
                        <a:spcAft>
                          <a:spcPts val="0"/>
                        </a:spcAft>
                      </a:pPr>
                      <a:r>
                        <a:rPr lang="en-US" sz="2400">
                          <a:effectLst/>
                        </a:rPr>
                        <a:t>29</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27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277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792694781"/>
                  </a:ext>
                </a:extLst>
              </a:tr>
              <a:tr h="256420">
                <a:tc>
                  <a:txBody>
                    <a:bodyPr/>
                    <a:lstStyle/>
                    <a:p>
                      <a:pPr marL="0" marR="0" algn="l">
                        <a:spcBef>
                          <a:spcPts val="0"/>
                        </a:spcBef>
                        <a:spcAft>
                          <a:spcPts val="0"/>
                        </a:spcAft>
                      </a:pPr>
                      <a:r>
                        <a:rPr lang="en-US" sz="2400" b="0" dirty="0">
                          <a:effectLst/>
                        </a:rPr>
                        <a:t>Families with children living below poverty</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74.2%</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53.9%</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48.5%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58.3%</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46.5%</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617624798"/>
                  </a:ext>
                </a:extLst>
              </a:tr>
              <a:tr h="200949">
                <a:tc>
                  <a:txBody>
                    <a:bodyPr/>
                    <a:lstStyle/>
                    <a:p>
                      <a:pPr marL="0" marR="0" algn="l">
                        <a:spcBef>
                          <a:spcPts val="0"/>
                        </a:spcBef>
                        <a:spcAft>
                          <a:spcPts val="0"/>
                        </a:spcAft>
                      </a:pPr>
                      <a:r>
                        <a:rPr lang="en-US" sz="2400" b="0" dirty="0">
                          <a:effectLst/>
                        </a:rPr>
                        <a:t>Children living below poverty</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77.7%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60.8%</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59.4%</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64.9%</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53.5%</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407282873"/>
                  </a:ext>
                </a:extLst>
              </a:tr>
              <a:tr h="212462">
                <a:tc>
                  <a:txBody>
                    <a:bodyPr/>
                    <a:lstStyle/>
                    <a:p>
                      <a:pPr marL="0" marR="0" algn="l">
                        <a:spcBef>
                          <a:spcPts val="0"/>
                        </a:spcBef>
                        <a:spcAft>
                          <a:spcPts val="0"/>
                        </a:spcAft>
                      </a:pPr>
                      <a:r>
                        <a:rPr lang="en-US" sz="2400" b="0" dirty="0">
                          <a:effectLst/>
                        </a:rPr>
                        <a:t>Median household income</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$12,543</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$23,431</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a:effectLst/>
                        </a:rPr>
                        <a:t>$26,505</a:t>
                      </a:r>
                      <a:endParaRPr lang="en-US" sz="2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$20,419</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$26,150</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88888681"/>
                  </a:ext>
                </a:extLst>
              </a:tr>
              <a:tr h="826821">
                <a:tc>
                  <a:txBody>
                    <a:bodyPr/>
                    <a:lstStyle/>
                    <a:p>
                      <a:pPr marL="0" marR="0" algn="l">
                        <a:spcBef>
                          <a:spcPts val="0"/>
                        </a:spcBef>
                        <a:spcAft>
                          <a:spcPts val="0"/>
                        </a:spcAft>
                      </a:pPr>
                      <a:r>
                        <a:rPr lang="en-US" sz="2400" b="0" dirty="0">
                          <a:effectLst/>
                        </a:rPr>
                        <a:t>Race/Ethnicity</a:t>
                      </a:r>
                    </a:p>
                    <a:p>
                      <a:pPr marL="0" marR="0" algn="l">
                        <a:spcBef>
                          <a:spcPts val="0"/>
                        </a:spcBef>
                        <a:spcAft>
                          <a:spcPts val="0"/>
                        </a:spcAft>
                      </a:pPr>
                      <a:r>
                        <a:rPr lang="en-US" sz="2400" b="0" dirty="0">
                          <a:effectLst/>
                        </a:rPr>
                        <a:t>     Black/African American</a:t>
                      </a:r>
                    </a:p>
                    <a:p>
                      <a:pPr marL="0" marR="0" algn="l">
                        <a:spcBef>
                          <a:spcPts val="0"/>
                        </a:spcBef>
                        <a:spcAft>
                          <a:spcPts val="0"/>
                        </a:spcAft>
                      </a:pPr>
                      <a:r>
                        <a:rPr lang="en-US" sz="2400" b="0" dirty="0">
                          <a:effectLst/>
                        </a:rPr>
                        <a:t>     Hispanic/Latino</a:t>
                      </a:r>
                    </a:p>
                    <a:p>
                      <a:pPr marL="0" marR="0" algn="l">
                        <a:spcBef>
                          <a:spcPts val="0"/>
                        </a:spcBef>
                        <a:spcAft>
                          <a:spcPts val="0"/>
                        </a:spcAft>
                      </a:pPr>
                      <a:r>
                        <a:rPr lang="en-US" sz="2400" b="0" dirty="0">
                          <a:effectLst/>
                        </a:rPr>
                        <a:t>     White</a:t>
                      </a:r>
                      <a:endParaRPr lang="en-US" sz="2400" b="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75.1%</a:t>
                      </a:r>
                    </a:p>
                    <a:p>
                      <a:pPr marL="0" marR="0" algn="l">
                        <a:spcBef>
                          <a:spcPts val="0"/>
                        </a:spcBef>
                        <a:spcAft>
                          <a:spcPts val="0"/>
                        </a:spcAft>
                      </a:pPr>
                      <a:r>
                        <a:rPr lang="en-US" sz="2400" dirty="0">
                          <a:effectLst/>
                        </a:rPr>
                        <a:t>3.95%</a:t>
                      </a:r>
                    </a:p>
                    <a:p>
                      <a:pPr marL="0" marR="0" algn="l">
                        <a:spcBef>
                          <a:spcPts val="0"/>
                        </a:spcBef>
                        <a:spcAft>
                          <a:spcPts val="0"/>
                        </a:spcAft>
                      </a:pPr>
                      <a:r>
                        <a:rPr lang="en-US" sz="2400" dirty="0">
                          <a:effectLst/>
                        </a:rPr>
                        <a:t>17%</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18.6%</a:t>
                      </a:r>
                    </a:p>
                    <a:p>
                      <a:pPr marL="0" marR="0" algn="l">
                        <a:spcBef>
                          <a:spcPts val="0"/>
                        </a:spcBef>
                        <a:spcAft>
                          <a:spcPts val="0"/>
                        </a:spcAft>
                      </a:pPr>
                      <a:r>
                        <a:rPr lang="en-US" sz="2400" dirty="0">
                          <a:effectLst/>
                        </a:rPr>
                        <a:t>37.53%</a:t>
                      </a:r>
                    </a:p>
                    <a:p>
                      <a:pPr marL="0" marR="0" algn="l">
                        <a:spcBef>
                          <a:spcPts val="0"/>
                        </a:spcBef>
                        <a:spcAft>
                          <a:spcPts val="0"/>
                        </a:spcAft>
                      </a:pPr>
                      <a:r>
                        <a:rPr lang="en-US" sz="2400" dirty="0">
                          <a:effectLst/>
                        </a:rPr>
                        <a:t>62.2%</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30.0%</a:t>
                      </a:r>
                    </a:p>
                    <a:p>
                      <a:pPr marL="0" marR="0" algn="l">
                        <a:spcBef>
                          <a:spcPts val="0"/>
                        </a:spcBef>
                        <a:spcAft>
                          <a:spcPts val="0"/>
                        </a:spcAft>
                      </a:pPr>
                      <a:r>
                        <a:rPr lang="en-US" sz="2400" dirty="0">
                          <a:effectLst/>
                        </a:rPr>
                        <a:t>12.01%</a:t>
                      </a:r>
                    </a:p>
                    <a:p>
                      <a:pPr marL="0" marR="0" algn="l">
                        <a:spcBef>
                          <a:spcPts val="0"/>
                        </a:spcBef>
                        <a:spcAft>
                          <a:spcPts val="0"/>
                        </a:spcAft>
                      </a:pPr>
                      <a:r>
                        <a:rPr lang="en-US" sz="2400" dirty="0">
                          <a:effectLst/>
                        </a:rPr>
                        <a:t>60.5%</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86.4%</a:t>
                      </a:r>
                    </a:p>
                    <a:p>
                      <a:pPr marL="0" marR="0" algn="l">
                        <a:spcBef>
                          <a:spcPts val="0"/>
                        </a:spcBef>
                        <a:spcAft>
                          <a:spcPts val="0"/>
                        </a:spcAft>
                      </a:pPr>
                      <a:r>
                        <a:rPr lang="en-US" sz="2400" dirty="0">
                          <a:effectLst/>
                        </a:rPr>
                        <a:t>1.08%</a:t>
                      </a:r>
                    </a:p>
                    <a:p>
                      <a:pPr marL="0" marR="0" algn="l">
                        <a:spcBef>
                          <a:spcPts val="0"/>
                        </a:spcBef>
                        <a:spcAft>
                          <a:spcPts val="0"/>
                        </a:spcAft>
                      </a:pPr>
                      <a:r>
                        <a:rPr lang="en-US" sz="2400" dirty="0">
                          <a:effectLst/>
                        </a:rPr>
                        <a:t>13.0%</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US" sz="2400" dirty="0">
                          <a:effectLst/>
                        </a:rPr>
                        <a:t> </a:t>
                      </a:r>
                    </a:p>
                    <a:p>
                      <a:pPr marL="0" marR="0" algn="l">
                        <a:spcBef>
                          <a:spcPts val="0"/>
                        </a:spcBef>
                        <a:spcAft>
                          <a:spcPts val="0"/>
                        </a:spcAft>
                      </a:pPr>
                      <a:r>
                        <a:rPr lang="en-US" sz="2400" dirty="0">
                          <a:effectLst/>
                        </a:rPr>
                        <a:t>52.3%</a:t>
                      </a:r>
                    </a:p>
                    <a:p>
                      <a:pPr marL="0" marR="0" algn="l">
                        <a:spcBef>
                          <a:spcPts val="0"/>
                        </a:spcBef>
                        <a:spcAft>
                          <a:spcPts val="0"/>
                        </a:spcAft>
                      </a:pPr>
                      <a:r>
                        <a:rPr lang="en-US" sz="2400" dirty="0">
                          <a:effectLst/>
                        </a:rPr>
                        <a:t>10.50%</a:t>
                      </a:r>
                    </a:p>
                    <a:p>
                      <a:pPr marL="0" marR="0" algn="l">
                        <a:spcBef>
                          <a:spcPts val="0"/>
                        </a:spcBef>
                        <a:spcAft>
                          <a:spcPts val="0"/>
                        </a:spcAft>
                      </a:pPr>
                      <a:r>
                        <a:rPr lang="en-US" sz="2400" dirty="0">
                          <a:effectLst/>
                        </a:rPr>
                        <a:t>40.3%</a:t>
                      </a:r>
                      <a:endParaRPr lang="en-US" sz="24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77670578"/>
                  </a:ext>
                </a:extLst>
              </a:tr>
            </a:tbl>
          </a:graphicData>
        </a:graphic>
      </p:graphicFrame>
    </p:spTree>
    <p:extLst>
      <p:ext uri="{BB962C8B-B14F-4D97-AF65-F5344CB8AC3E}">
        <p14:creationId xmlns:p14="http://schemas.microsoft.com/office/powerpoint/2010/main" val="8023356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2B89C4-211A-6C4A-BB11-72ACA0836670}"/>
              </a:ext>
            </a:extLst>
          </p:cNvPr>
          <p:cNvSpPr>
            <a:spLocks noGrp="1"/>
          </p:cNvSpPr>
          <p:nvPr>
            <p:ph type="title"/>
          </p:nvPr>
        </p:nvSpPr>
        <p:spPr>
          <a:xfrm>
            <a:off x="894228" y="182880"/>
            <a:ext cx="10515600" cy="984738"/>
          </a:xfrm>
        </p:spPr>
        <p:txBody>
          <a:bodyPr/>
          <a:lstStyle/>
          <a:p>
            <a:pPr algn="ctr"/>
            <a:r>
              <a:rPr lang="en-US" b="1" dirty="0"/>
              <a:t>COMMUNITY PARTNERS and TEAM LEADS</a:t>
            </a:r>
          </a:p>
        </p:txBody>
      </p:sp>
      <p:sp>
        <p:nvSpPr>
          <p:cNvPr id="3" name="Content Placeholder 2">
            <a:extLst>
              <a:ext uri="{FF2B5EF4-FFF2-40B4-BE49-F238E27FC236}">
                <a16:creationId xmlns:a16="http://schemas.microsoft.com/office/drawing/2014/main" id="{5E6F4A7B-D8A5-4C4D-91D9-ABFD363B1BE6}"/>
              </a:ext>
            </a:extLst>
          </p:cNvPr>
          <p:cNvSpPr>
            <a:spLocks noGrp="1"/>
          </p:cNvSpPr>
          <p:nvPr>
            <p:ph idx="1"/>
          </p:nvPr>
        </p:nvSpPr>
        <p:spPr>
          <a:xfrm>
            <a:off x="268940" y="1012873"/>
            <a:ext cx="11766177" cy="5528603"/>
          </a:xfrm>
        </p:spPr>
        <p:txBody>
          <a:bodyPr>
            <a:normAutofit fontScale="25000" lnSpcReduction="20000"/>
          </a:bodyPr>
          <a:lstStyle/>
          <a:p>
            <a:pPr marL="0" indent="0" algn="ctr">
              <a:buNone/>
            </a:pPr>
            <a:endParaRPr lang="en-US" sz="5500" dirty="0"/>
          </a:p>
          <a:p>
            <a:pPr marL="0" indent="0" algn="ctr">
              <a:buNone/>
            </a:pPr>
            <a:endParaRPr lang="en-US" sz="7200" dirty="0"/>
          </a:p>
          <a:p>
            <a:pPr marL="0" indent="0">
              <a:buNone/>
            </a:pPr>
            <a:r>
              <a:rPr lang="en-US" sz="11200" dirty="0"/>
              <a:t>Jennifer Johnson, Director of the Canopy Child Advocacy Center</a:t>
            </a:r>
          </a:p>
          <a:p>
            <a:pPr marL="0" indent="0">
              <a:buNone/>
            </a:pPr>
            <a:r>
              <a:rPr lang="en-US" sz="11200" dirty="0"/>
              <a:t>Leslie </a:t>
            </a:r>
            <a:r>
              <a:rPr lang="en-US" sz="11200" dirty="0" err="1"/>
              <a:t>Quilty</a:t>
            </a:r>
            <a:r>
              <a:rPr lang="en-US" sz="11200" dirty="0"/>
              <a:t>, Domestic Violence and Child Advocacy Center</a:t>
            </a:r>
          </a:p>
          <a:p>
            <a:pPr marL="0" indent="0">
              <a:buNone/>
            </a:pPr>
            <a:r>
              <a:rPr lang="en-US" sz="11200" dirty="0"/>
              <a:t>Melissa Graves, Domestic Violence and Child Advocacy Center</a:t>
            </a:r>
          </a:p>
          <a:p>
            <a:pPr marL="0" indent="0">
              <a:buNone/>
            </a:pPr>
            <a:r>
              <a:rPr lang="en-US" sz="11200" dirty="0"/>
              <a:t>Tamara Chapman-Wagner, Department of Child and Family Services</a:t>
            </a:r>
          </a:p>
          <a:p>
            <a:pPr marL="0" indent="0">
              <a:buNone/>
            </a:pPr>
            <a:r>
              <a:rPr lang="en-US" sz="11200" dirty="0"/>
              <a:t>Joshua Friedman MD, Metro Health</a:t>
            </a:r>
          </a:p>
          <a:p>
            <a:pPr marL="0" indent="0">
              <a:buNone/>
            </a:pPr>
            <a:r>
              <a:rPr lang="en-US" sz="11200" dirty="0"/>
              <a:t>Jennifer Driscoll, Cuyahoga County Prosecutors Office</a:t>
            </a:r>
          </a:p>
          <a:p>
            <a:pPr marL="0" indent="0">
              <a:buNone/>
            </a:pPr>
            <a:r>
              <a:rPr lang="en-US" sz="11200" dirty="0"/>
              <a:t>Kirsti </a:t>
            </a:r>
            <a:r>
              <a:rPr lang="en-US" sz="11200" dirty="0" err="1"/>
              <a:t>Mouncy</a:t>
            </a:r>
            <a:r>
              <a:rPr lang="en-US" sz="11200" dirty="0"/>
              <a:t>, Chief Program Officer of the Cleveland Rape Crisis Center</a:t>
            </a:r>
          </a:p>
          <a:p>
            <a:pPr marL="0" indent="0">
              <a:buNone/>
            </a:pPr>
            <a:r>
              <a:rPr lang="en-US" sz="11200" dirty="0"/>
              <a:t>Michael Connelly, City of Cleveland Police Department</a:t>
            </a:r>
          </a:p>
          <a:p>
            <a:pPr marL="0" indent="0">
              <a:buNone/>
            </a:pPr>
            <a:r>
              <a:rPr lang="en-US" sz="11200" dirty="0"/>
              <a:t>Rosemary </a:t>
            </a:r>
            <a:r>
              <a:rPr lang="en-US" sz="11200" dirty="0" err="1"/>
              <a:t>Creeden</a:t>
            </a:r>
            <a:r>
              <a:rPr lang="en-US" sz="11200" dirty="0"/>
              <a:t>, Frontline Services</a:t>
            </a:r>
          </a:p>
          <a:p>
            <a:pPr marL="0" indent="0">
              <a:buNone/>
            </a:pPr>
            <a:r>
              <a:rPr lang="en-US" sz="11200" dirty="0"/>
              <a:t>Kimberly Kiley, Frontline Services</a:t>
            </a:r>
          </a:p>
          <a:p>
            <a:pPr marL="0" indent="0">
              <a:buNone/>
            </a:pPr>
            <a:r>
              <a:rPr lang="en-US" sz="11200" dirty="0"/>
              <a:t>Nicole Miller, Frontline Services</a:t>
            </a:r>
          </a:p>
          <a:p>
            <a:pPr marL="0" indent="0">
              <a:buNone/>
            </a:pPr>
            <a:endParaRPr lang="en-US" sz="9600" dirty="0"/>
          </a:p>
          <a:p>
            <a:pPr marL="0" indent="0">
              <a:buNone/>
            </a:pPr>
            <a:endParaRPr lang="en-US" sz="5100" dirty="0"/>
          </a:p>
          <a:p>
            <a:pPr marL="0" indent="0">
              <a:buNone/>
            </a:pPr>
            <a:endParaRPr lang="en-US" sz="5100" dirty="0"/>
          </a:p>
          <a:p>
            <a:pPr marL="0" indent="0">
              <a:buNone/>
            </a:pPr>
            <a:endParaRPr lang="en-US" sz="8000" dirty="0"/>
          </a:p>
          <a:p>
            <a:pPr marL="0" indent="0" algn="ctr">
              <a:buNone/>
            </a:pPr>
            <a:endParaRPr lang="en-US" sz="8000" dirty="0"/>
          </a:p>
          <a:p>
            <a:pPr marL="0" indent="0">
              <a:buNone/>
            </a:pPr>
            <a:endParaRPr lang="en-US" sz="5500" dirty="0"/>
          </a:p>
          <a:p>
            <a:pPr marL="0" indent="0">
              <a:buNone/>
            </a:pPr>
            <a:endParaRPr lang="en-US" dirty="0"/>
          </a:p>
          <a:p>
            <a:pPr marL="0" indent="0">
              <a:buNone/>
            </a:pPr>
            <a:r>
              <a:rPr lang="en-US" dirty="0"/>
              <a:t> </a:t>
            </a:r>
          </a:p>
          <a:p>
            <a:pPr marL="0" indent="0">
              <a:buNone/>
            </a:pPr>
            <a:endParaRPr lang="en-US" dirty="0"/>
          </a:p>
        </p:txBody>
      </p:sp>
    </p:spTree>
    <p:extLst>
      <p:ext uri="{BB962C8B-B14F-4D97-AF65-F5344CB8AC3E}">
        <p14:creationId xmlns:p14="http://schemas.microsoft.com/office/powerpoint/2010/main" val="12695391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1EB49-1292-5242-8CFF-4AD8BC473D83}"/>
              </a:ext>
            </a:extLst>
          </p:cNvPr>
          <p:cNvSpPr>
            <a:spLocks noGrp="1"/>
          </p:cNvSpPr>
          <p:nvPr>
            <p:ph type="title"/>
          </p:nvPr>
        </p:nvSpPr>
        <p:spPr>
          <a:xfrm>
            <a:off x="838200" y="126609"/>
            <a:ext cx="10515600" cy="1026943"/>
          </a:xfrm>
        </p:spPr>
        <p:txBody>
          <a:bodyPr/>
          <a:lstStyle/>
          <a:p>
            <a:pPr algn="ctr"/>
            <a:r>
              <a:rPr lang="en-US" b="1" dirty="0"/>
              <a:t>RESEARCH TEAM</a:t>
            </a:r>
          </a:p>
        </p:txBody>
      </p:sp>
      <p:sp>
        <p:nvSpPr>
          <p:cNvPr id="3" name="Content Placeholder 2">
            <a:extLst>
              <a:ext uri="{FF2B5EF4-FFF2-40B4-BE49-F238E27FC236}">
                <a16:creationId xmlns:a16="http://schemas.microsoft.com/office/drawing/2014/main" id="{70A9BE44-223C-D34A-9941-65A039D8F6E6}"/>
              </a:ext>
            </a:extLst>
          </p:cNvPr>
          <p:cNvSpPr>
            <a:spLocks noGrp="1"/>
          </p:cNvSpPr>
          <p:nvPr>
            <p:ph idx="1"/>
          </p:nvPr>
        </p:nvSpPr>
        <p:spPr>
          <a:xfrm>
            <a:off x="407963" y="1041010"/>
            <a:ext cx="11451102" cy="5570806"/>
          </a:xfrm>
        </p:spPr>
        <p:txBody>
          <a:bodyPr>
            <a:normAutofit fontScale="40000" lnSpcReduction="20000"/>
          </a:bodyPr>
          <a:lstStyle/>
          <a:p>
            <a:pPr marL="0" indent="0">
              <a:buNone/>
            </a:pPr>
            <a:r>
              <a:rPr lang="en-US" sz="5900" dirty="0"/>
              <a:t>PI: Kristi K Westphaln PHD RN CPNP</a:t>
            </a:r>
          </a:p>
          <a:p>
            <a:pPr marL="0" indent="0">
              <a:buNone/>
            </a:pPr>
            <a:r>
              <a:rPr lang="en-US" sz="5900" dirty="0"/>
              <a:t>Sarah J. </a:t>
            </a:r>
            <a:r>
              <a:rPr lang="en-US" sz="5900" dirty="0" err="1"/>
              <a:t>Ronis</a:t>
            </a:r>
            <a:r>
              <a:rPr lang="en-US" sz="5900" dirty="0"/>
              <a:t> MD MPH, Director of the UH Center for Child Health and Policy, UH Rainbow Babies and Children’s Hospital, Case Western Reserve University School of Medicine</a:t>
            </a:r>
          </a:p>
          <a:p>
            <a:pPr marL="0" indent="0">
              <a:buNone/>
            </a:pPr>
            <a:r>
              <a:rPr lang="en-US" sz="5900" dirty="0"/>
              <a:t>Wendy C. </a:t>
            </a:r>
            <a:r>
              <a:rPr lang="en-US" sz="5900" dirty="0" err="1"/>
              <a:t>Regoezci</a:t>
            </a:r>
            <a:r>
              <a:rPr lang="en-US" sz="5900" dirty="0"/>
              <a:t> PhD, Interim Associate Dean for Faculty, College of Liberal Arts and Social Sciences, Cleveland State University </a:t>
            </a:r>
          </a:p>
          <a:p>
            <a:pPr marL="0" indent="0">
              <a:buNone/>
            </a:pPr>
            <a:r>
              <a:rPr lang="en-US" sz="5900" dirty="0"/>
              <a:t>Bridget Haas, PhD T32 Postdoctoral Fellow, Department of Bioethics, Case Western Reserve University School of Medicine </a:t>
            </a:r>
          </a:p>
          <a:p>
            <a:pPr marL="0" indent="0">
              <a:buNone/>
            </a:pPr>
            <a:r>
              <a:rPr lang="en-US" sz="5900" dirty="0"/>
              <a:t>Marie </a:t>
            </a:r>
            <a:r>
              <a:rPr lang="en-US" sz="5900" dirty="0" err="1"/>
              <a:t>Masotya</a:t>
            </a:r>
            <a:r>
              <a:rPr lang="en-US" sz="5900" dirty="0"/>
              <a:t> MPH, UH Center for Child Health and Policy</a:t>
            </a:r>
          </a:p>
          <a:p>
            <a:pPr marL="0" indent="0">
              <a:buNone/>
            </a:pPr>
            <a:r>
              <a:rPr lang="en-US" sz="5900" dirty="0"/>
              <a:t>Adam </a:t>
            </a:r>
            <a:r>
              <a:rPr lang="en-US" sz="5900" dirty="0" err="1"/>
              <a:t>Perzynski</a:t>
            </a:r>
            <a:r>
              <a:rPr lang="en-US" sz="5900" dirty="0"/>
              <a:t> PhD, Associate Professor of Medicine and Sociology, Center for Health Care Research and Policy, Director of the Patient Centered Media Lab, </a:t>
            </a:r>
            <a:r>
              <a:rPr lang="en-US" sz="5900" dirty="0" err="1"/>
              <a:t>MetroHealth</a:t>
            </a:r>
            <a:r>
              <a:rPr lang="en-US" sz="5900" dirty="0"/>
              <a:t>, Case Western Reserve University</a:t>
            </a:r>
          </a:p>
          <a:p>
            <a:pPr marL="0" indent="0">
              <a:buNone/>
            </a:pPr>
            <a:r>
              <a:rPr lang="en-US" sz="5900" dirty="0"/>
              <a:t>Ron Hickman PhD RN ACNP-BC FNAP FAAN, Associate Professor and Associate Dean for Research, Frances Payne Bolton School of Nursing, Case Western Reserve University </a:t>
            </a:r>
          </a:p>
          <a:p>
            <a:pPr marL="0" indent="0">
              <a:buNone/>
            </a:pPr>
            <a:r>
              <a:rPr lang="en-US" sz="5900" dirty="0"/>
              <a:t>Joshua Friedman, MD PhD,  Lead Child Abuse Pediatrician at </a:t>
            </a:r>
            <a:r>
              <a:rPr lang="en-US" sz="5900" dirty="0" err="1"/>
              <a:t>MetroHealth</a:t>
            </a:r>
            <a:r>
              <a:rPr lang="en-US" sz="5900" dirty="0"/>
              <a:t> </a:t>
            </a:r>
          </a:p>
          <a:p>
            <a:pPr marL="0" indent="0">
              <a:buNone/>
            </a:pPr>
            <a:r>
              <a:rPr lang="en-US" sz="5900" dirty="0"/>
              <a:t>Lolita McDavid, Director, Child Protection Team, UH Rainbow Babies and Children’s Hospital</a:t>
            </a:r>
          </a:p>
          <a:p>
            <a:pPr marL="0" indent="0">
              <a:buNone/>
            </a:pPr>
            <a:endParaRPr lang="en-US" dirty="0"/>
          </a:p>
        </p:txBody>
      </p:sp>
    </p:spTree>
    <p:extLst>
      <p:ext uri="{BB962C8B-B14F-4D97-AF65-F5344CB8AC3E}">
        <p14:creationId xmlns:p14="http://schemas.microsoft.com/office/powerpoint/2010/main" val="3362008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C2F879-88A6-1047-A976-AB8EF2E14331}"/>
              </a:ext>
            </a:extLst>
          </p:cNvPr>
          <p:cNvSpPr>
            <a:spLocks noGrp="1"/>
          </p:cNvSpPr>
          <p:nvPr>
            <p:ph type="title"/>
          </p:nvPr>
        </p:nvSpPr>
        <p:spPr/>
        <p:txBody>
          <a:bodyPr/>
          <a:lstStyle/>
          <a:p>
            <a:pPr algn="ctr"/>
            <a:r>
              <a:rPr lang="en-US" b="1" dirty="0"/>
              <a:t>COMMUNITY ENGAGEMENT &amp; CAPACITY BUILDING ACTIVITIES</a:t>
            </a:r>
          </a:p>
        </p:txBody>
      </p:sp>
      <p:sp>
        <p:nvSpPr>
          <p:cNvPr id="3" name="Content Placeholder 2">
            <a:extLst>
              <a:ext uri="{FF2B5EF4-FFF2-40B4-BE49-F238E27FC236}">
                <a16:creationId xmlns:a16="http://schemas.microsoft.com/office/drawing/2014/main" id="{AD415E2B-D1AA-F34B-AE10-5DE8A774F2CC}"/>
              </a:ext>
            </a:extLst>
          </p:cNvPr>
          <p:cNvSpPr>
            <a:spLocks noGrp="1"/>
          </p:cNvSpPr>
          <p:nvPr>
            <p:ph idx="1"/>
          </p:nvPr>
        </p:nvSpPr>
        <p:spPr/>
        <p:txBody>
          <a:bodyPr/>
          <a:lstStyle/>
          <a:p>
            <a:r>
              <a:rPr lang="en-US" dirty="0"/>
              <a:t>Community Advisory Board: review research protocols/procedures, revise the interview guide, discuss results</a:t>
            </a:r>
          </a:p>
          <a:p>
            <a:pPr marL="0" indent="0">
              <a:buNone/>
            </a:pPr>
            <a:endParaRPr lang="en-US" dirty="0"/>
          </a:p>
          <a:p>
            <a:r>
              <a:rPr lang="en-US" dirty="0"/>
              <a:t>CPBR Training Session for Community Partners (Led by Dr. Westphaln and Marie </a:t>
            </a:r>
            <a:r>
              <a:rPr lang="en-US" dirty="0" err="1"/>
              <a:t>Masotya</a:t>
            </a:r>
            <a:r>
              <a:rPr lang="en-US" dirty="0"/>
              <a:t>)</a:t>
            </a:r>
          </a:p>
          <a:p>
            <a:pPr marL="0" indent="0">
              <a:buNone/>
            </a:pPr>
            <a:endParaRPr lang="en-US" dirty="0"/>
          </a:p>
          <a:p>
            <a:r>
              <a:rPr lang="en-US" dirty="0"/>
              <a:t>Writing Retreat for Community Partners</a:t>
            </a:r>
          </a:p>
        </p:txBody>
      </p:sp>
      <p:pic>
        <p:nvPicPr>
          <p:cNvPr id="4" name="Picture 3">
            <a:extLst>
              <a:ext uri="{FF2B5EF4-FFF2-40B4-BE49-F238E27FC236}">
                <a16:creationId xmlns:a16="http://schemas.microsoft.com/office/drawing/2014/main" id="{D64356E7-8BF6-124A-95F6-2D3544F4F6C3}"/>
              </a:ext>
            </a:extLst>
          </p:cNvPr>
          <p:cNvPicPr>
            <a:picLocks noChangeAspect="1"/>
          </p:cNvPicPr>
          <p:nvPr/>
        </p:nvPicPr>
        <p:blipFill>
          <a:blip r:embed="rId3"/>
          <a:stretch>
            <a:fillRect/>
          </a:stretch>
        </p:blipFill>
        <p:spPr>
          <a:xfrm>
            <a:off x="8712067" y="5498400"/>
            <a:ext cx="3050857" cy="835585"/>
          </a:xfrm>
          <a:prstGeom prst="rect">
            <a:avLst/>
          </a:prstGeom>
        </p:spPr>
      </p:pic>
      <p:pic>
        <p:nvPicPr>
          <p:cNvPr id="6" name="Picture 5">
            <a:extLst>
              <a:ext uri="{FF2B5EF4-FFF2-40B4-BE49-F238E27FC236}">
                <a16:creationId xmlns:a16="http://schemas.microsoft.com/office/drawing/2014/main" id="{6EF71D93-6D57-B64B-9234-248710DAE9DC}"/>
              </a:ext>
            </a:extLst>
          </p:cNvPr>
          <p:cNvPicPr>
            <a:picLocks noChangeAspect="1"/>
          </p:cNvPicPr>
          <p:nvPr/>
        </p:nvPicPr>
        <p:blipFill>
          <a:blip r:embed="rId4"/>
          <a:stretch>
            <a:fillRect/>
          </a:stretch>
        </p:blipFill>
        <p:spPr>
          <a:xfrm>
            <a:off x="429076" y="5444134"/>
            <a:ext cx="3485639" cy="944115"/>
          </a:xfrm>
          <a:prstGeom prst="rect">
            <a:avLst/>
          </a:prstGeom>
        </p:spPr>
      </p:pic>
      <p:pic>
        <p:nvPicPr>
          <p:cNvPr id="8" name="Picture 7">
            <a:extLst>
              <a:ext uri="{FF2B5EF4-FFF2-40B4-BE49-F238E27FC236}">
                <a16:creationId xmlns:a16="http://schemas.microsoft.com/office/drawing/2014/main" id="{2707AA10-5C5E-8A4B-B204-F48B47E8F452}"/>
              </a:ext>
            </a:extLst>
          </p:cNvPr>
          <p:cNvPicPr>
            <a:picLocks noChangeAspect="1"/>
          </p:cNvPicPr>
          <p:nvPr/>
        </p:nvPicPr>
        <p:blipFill>
          <a:blip r:embed="rId5"/>
          <a:stretch>
            <a:fillRect/>
          </a:stretch>
        </p:blipFill>
        <p:spPr>
          <a:xfrm>
            <a:off x="4311274" y="5125727"/>
            <a:ext cx="3569452" cy="1415732"/>
          </a:xfrm>
          <a:prstGeom prst="rect">
            <a:avLst/>
          </a:prstGeom>
        </p:spPr>
      </p:pic>
    </p:spTree>
    <p:extLst>
      <p:ext uri="{BB962C8B-B14F-4D97-AF65-F5344CB8AC3E}">
        <p14:creationId xmlns:p14="http://schemas.microsoft.com/office/powerpoint/2010/main" val="28452180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12532</TotalTime>
  <Words>1546</Words>
  <Application>Microsoft Macintosh PowerPoint</Application>
  <PresentationFormat>Widescreen</PresentationFormat>
  <Paragraphs>256</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Times New Roman</vt:lpstr>
      <vt:lpstr>Office Theme</vt:lpstr>
      <vt:lpstr>      Child Sexual Abuse in Cleveland:  Mental Health Archetypes and Recovery Pathways   </vt:lpstr>
      <vt:lpstr>PowerPoint Presentation</vt:lpstr>
      <vt:lpstr>The Child Advocacy Center Model</vt:lpstr>
      <vt:lpstr>PowerPoint Presentation</vt:lpstr>
      <vt:lpstr>Child sexual abuse in Cleveland, Ohio</vt:lpstr>
      <vt:lpstr>CSA in Cleveland: Pertinent population characteristics</vt:lpstr>
      <vt:lpstr>COMMUNITY PARTNERS and TEAM LEADS</vt:lpstr>
      <vt:lpstr>RESEARCH TEAM</vt:lpstr>
      <vt:lpstr>COMMUNITY ENGAGEMENT &amp; CAPACITY BUILDING ACTIVITIES</vt:lpstr>
      <vt:lpstr>PURPOSE</vt:lpstr>
      <vt:lpstr>SPECIFIC AIMS</vt:lpstr>
      <vt:lpstr>METHODS</vt:lpstr>
      <vt:lpstr>PowerPoint Presentation</vt:lpstr>
      <vt:lpstr>Constructing child mental health archetypes</vt:lpstr>
      <vt:lpstr>PowerPoint Presentation</vt:lpstr>
      <vt:lpstr>AIM 3 </vt:lpstr>
      <vt:lpstr>Questions? kkw26@case.edu</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Kristi Westphaln</dc:creator>
  <cp:lastModifiedBy>Kristi Westphaln</cp:lastModifiedBy>
  <cp:revision>113</cp:revision>
  <dcterms:created xsi:type="dcterms:W3CDTF">2019-10-11T06:10:33Z</dcterms:created>
  <dcterms:modified xsi:type="dcterms:W3CDTF">2020-05-14T18:49:22Z</dcterms:modified>
</cp:coreProperties>
</file>