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tiff" ContentType="image/tif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721" r:id="rId1"/>
  </p:sldMasterIdLst>
  <p:notesMasterIdLst>
    <p:notesMasterId r:id="rId11"/>
  </p:notesMasterIdLst>
  <p:sldIdLst>
    <p:sldId id="256" r:id="rId2"/>
    <p:sldId id="257" r:id="rId3"/>
    <p:sldId id="259" r:id="rId4"/>
    <p:sldId id="268" r:id="rId5"/>
    <p:sldId id="258" r:id="rId6"/>
    <p:sldId id="261" r:id="rId7"/>
    <p:sldId id="265" r:id="rId8"/>
    <p:sldId id="266" r:id="rId9"/>
    <p:sldId id="267" r:id="rId1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80729" autoAdjust="0"/>
  </p:normalViewPr>
  <p:slideViewPr>
    <p:cSldViewPr snapToGrid="0">
      <p:cViewPr varScale="1">
        <p:scale>
          <a:sx n="63" d="100"/>
          <a:sy n="63" d="100"/>
        </p:scale>
        <p:origin x="762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DC4AD47-0CBA-4E42-B92A-B806526AD040}" type="datetimeFigureOut">
              <a:rPr lang="en-US" smtClean="0"/>
              <a:t>5/14/2020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9D2858E-F43D-4FF4-8B6B-73C2B0FC8D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641250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who you are, your background, how you came to be interested in your current project, then a high level overview of the project itself. 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9D2858E-F43D-4FF4-8B6B-73C2B0FC8D29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906220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Show photos/pictures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9D2858E-F43D-4FF4-8B6B-73C2B0FC8D29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760477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/>
              <a:t>PrEP</a:t>
            </a:r>
            <a:r>
              <a:rPr lang="en-US" dirty="0"/>
              <a:t> stock pictures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9D2858E-F43D-4FF4-8B6B-73C2B0FC8D29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49700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rtl="0"/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&gt;75% of those prescriptions went to white MSM, predominantly those living in the Northeast and West Coast. </a:t>
            </a:r>
          </a:p>
          <a:p>
            <a:pPr rtl="0"/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Among 1,146 female </a:t>
            </a:r>
            <a:r>
              <a:rPr lang="en-US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PrEP</a:t>
            </a:r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users, only 26% were Black/African-American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D2858E-F43D-4FF4-8B6B-73C2B0FC8D29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691559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-majority are male </a:t>
            </a:r>
          </a:p>
          <a:p>
            <a:r>
              <a:rPr lang="en-US" dirty="0"/>
              <a:t>-majority are African-American </a:t>
            </a:r>
          </a:p>
          <a:p>
            <a:r>
              <a:rPr lang="en-US" dirty="0"/>
              <a:t>-over 50% are ages 15-29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9D2858E-F43D-4FF4-8B6B-73C2B0FC8D29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631668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Add socioeconomic disparities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9D2858E-F43D-4FF4-8B6B-73C2B0FC8D29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276116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0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401711-02DC-4F5A-B0A4-D7A4CFB82638}" type="datetimeFigureOut">
              <a:rPr lang="en-US" smtClean="0"/>
              <a:t>5/14/2020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51556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48ED7C-D9A5-4EA8-B309-6E368BFA8F2B}" type="datetimeFigureOut">
              <a:rPr lang="en-US" smtClean="0"/>
              <a:t>5/14/2020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96299917"/>
      </p:ext>
    </p:extLst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4778"/>
            <a:ext cx="2628900" cy="5757421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4778"/>
            <a:ext cx="7734300" cy="5757422"/>
          </a:xfrm>
        </p:spPr>
        <p:txBody>
          <a:bodyPr vert="eaVert" lIns="45720" tIns="0" rIns="45720" b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48ED7C-D9A5-4EA8-B309-6E368BFA8F2B}" type="datetimeFigureOut">
              <a:rPr lang="en-US" smtClean="0"/>
              <a:t>5/14/2020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34346165"/>
      </p:ext>
    </p:extLst>
  </p:cSld>
  <p:clrMapOvr>
    <a:masterClrMapping/>
  </p:clrMapOvr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685800" y="2063396"/>
            <a:ext cx="10394707" cy="331118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C10A69-C0BC-4A5A-8FE4-5D0B5D0F11EE}" type="datetimeFigureOut">
              <a:rPr lang="en-US" dirty="0"/>
              <a:t>5/14/2020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870023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48ED7C-D9A5-4EA8-B309-6E368BFA8F2B}" type="datetimeFigureOut">
              <a:rPr lang="en-US" smtClean="0"/>
              <a:t>5/14/2020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94450686"/>
      </p:ext>
    </p:extLst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653B61-F054-442D-881D-6A81C2774BFE}" type="datetimeFigureOut">
              <a:rPr lang="en-US" smtClean="0"/>
              <a:t>5/14/2020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394201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9" y="1845734"/>
            <a:ext cx="4937760" cy="40233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48ED7C-D9A5-4EA8-B309-6E368BFA8F2B}" type="datetimeFigureOut">
              <a:rPr lang="en-US" smtClean="0"/>
              <a:t>5/14/2020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8265256"/>
      </p:ext>
    </p:extLst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48ED7C-D9A5-4EA8-B309-6E368BFA8F2B}" type="datetimeFigureOut">
              <a:rPr lang="en-US" smtClean="0"/>
              <a:t>5/14/2020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71600972"/>
      </p:ext>
    </p:extLst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EA528B-AADB-4276-9F0D-B13FCF86F309}" type="datetimeFigureOut">
              <a:rPr lang="en-US" smtClean="0"/>
              <a:t>5/14/2020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464000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76497F-A1E4-4C0B-8811-954A59B26923}" type="datetimeFigureOut">
              <a:rPr lang="en-US" smtClean="0"/>
              <a:t>5/14/2020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377459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DC48ED7C-D9A5-4EA8-B309-6E368BFA8F2B}" type="datetimeFigureOut">
              <a:rPr lang="en-US" smtClean="0"/>
              <a:t>5/14/2020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79330493"/>
      </p:ext>
    </p:extLst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264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3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0AAD9C-D29C-4D1E-A739-CC3C95B41085}" type="datetimeFigureOut">
              <a:rPr lang="en-US" smtClean="0"/>
              <a:t>5/14/2020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428809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6"/>
            <a:ext cx="12192001" cy="659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DC48ED7C-D9A5-4EA8-B309-6E368BFA8F2B}" type="datetimeFigureOut">
              <a:rPr lang="en-US" smtClean="0"/>
              <a:t>5/14/2020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348031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2" r:id="rId1"/>
    <p:sldLayoutId id="2147483723" r:id="rId2"/>
    <p:sldLayoutId id="2147483724" r:id="rId3"/>
    <p:sldLayoutId id="2147483725" r:id="rId4"/>
    <p:sldLayoutId id="2147483726" r:id="rId5"/>
    <p:sldLayoutId id="2147483727" r:id="rId6"/>
    <p:sldLayoutId id="2147483728" r:id="rId7"/>
    <p:sldLayoutId id="2147483729" r:id="rId8"/>
    <p:sldLayoutId id="2147483730" r:id="rId9"/>
    <p:sldLayoutId id="2147483731" r:id="rId10"/>
    <p:sldLayoutId id="2147483732" r:id="rId11"/>
    <p:sldLayoutId id="2147483733" r:id="rId12"/>
  </p:sldLayoutIdLst>
  <p:hf sldNum="0" hdr="0" ftr="0" dt="0"/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tif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82F724D9-D64C-400C-BAFE-6F8AED9B8C5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3600" dirty="0">
                <a:solidFill>
                  <a:schemeClr val="tx1"/>
                </a:solidFill>
              </a:rPr>
              <a:t>Assessing barriers and solutions to </a:t>
            </a:r>
            <a:r>
              <a:rPr lang="en-US" sz="3600" dirty="0" err="1">
                <a:solidFill>
                  <a:schemeClr val="tx1"/>
                </a:solidFill>
              </a:rPr>
              <a:t>PrEP</a:t>
            </a:r>
            <a:r>
              <a:rPr lang="en-US" sz="3600" dirty="0">
                <a:solidFill>
                  <a:schemeClr val="tx1"/>
                </a:solidFill>
              </a:rPr>
              <a:t> uptake among high-risk individuals in Broadway-Slavic Village neighborhood</a:t>
            </a:r>
            <a:r>
              <a:rPr lang="en-US" sz="3600" b="1" dirty="0">
                <a:solidFill>
                  <a:schemeClr val="tx1"/>
                </a:solidFill>
              </a:rPr>
              <a:t> </a:t>
            </a:r>
            <a:endParaRPr lang="en-US" sz="3600" dirty="0">
              <a:solidFill>
                <a:schemeClr val="tx1"/>
              </a:solidFill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152FD165-D788-4016-BC42-8FC89B6C557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Milana Bogorodskaya, MD </a:t>
            </a:r>
          </a:p>
        </p:txBody>
      </p:sp>
    </p:spTree>
    <p:extLst>
      <p:ext uri="{BB962C8B-B14F-4D97-AF65-F5344CB8AC3E}">
        <p14:creationId xmlns:p14="http://schemas.microsoft.com/office/powerpoint/2010/main" val="18293943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D7D8A11F-AA97-4176-85BD-967CB5270C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Biography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9644CCCB-22C9-48CD-9071-F27908E31941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r>
              <a:rPr lang="en-US" dirty="0"/>
              <a:t>Bachelor of Science – University of Florida</a:t>
            </a:r>
          </a:p>
          <a:p>
            <a:r>
              <a:rPr lang="en-US" dirty="0" smtClean="0"/>
              <a:t>Medical </a:t>
            </a:r>
            <a:r>
              <a:rPr lang="en-US" dirty="0"/>
              <a:t>Degree – Northwestern University </a:t>
            </a:r>
          </a:p>
          <a:p>
            <a:r>
              <a:rPr lang="en-US" dirty="0" smtClean="0"/>
              <a:t>Internal </a:t>
            </a:r>
            <a:r>
              <a:rPr lang="en-US" dirty="0"/>
              <a:t>Medicine Residency – University Hospitals/CWRU</a:t>
            </a:r>
          </a:p>
          <a:p>
            <a:pPr lvl="1"/>
            <a:r>
              <a:rPr lang="en-US" dirty="0"/>
              <a:t>HIV pre-exposure prophylaxis in the community </a:t>
            </a:r>
          </a:p>
          <a:p>
            <a:r>
              <a:rPr lang="en-US" dirty="0"/>
              <a:t>Infectious Diseases Fellowship – Beth Israel Deaconess Medical Center/Harvard University</a:t>
            </a:r>
          </a:p>
          <a:p>
            <a:pPr lvl="1"/>
            <a:r>
              <a:rPr lang="en-US" dirty="0"/>
              <a:t>Program of Clinical Effectiveness – School of Public Health  </a:t>
            </a:r>
          </a:p>
          <a:p>
            <a:r>
              <a:rPr lang="en-US" dirty="0"/>
              <a:t>Assistant Professor, Infectious Diseases – </a:t>
            </a:r>
            <a:r>
              <a:rPr lang="en-US" dirty="0" err="1"/>
              <a:t>MetroHealth</a:t>
            </a:r>
            <a:r>
              <a:rPr lang="en-US" dirty="0"/>
              <a:t>/CWRU</a:t>
            </a:r>
          </a:p>
        </p:txBody>
      </p:sp>
    </p:spTree>
    <p:extLst>
      <p:ext uri="{BB962C8B-B14F-4D97-AF65-F5344CB8AC3E}">
        <p14:creationId xmlns:p14="http://schemas.microsoft.com/office/powerpoint/2010/main" val="213943339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5EC46CE8-A135-47F5-892F-D918997EB5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is </a:t>
            </a:r>
            <a:r>
              <a:rPr lang="en-US" dirty="0" err="1"/>
              <a:t>PrEP</a:t>
            </a:r>
            <a:r>
              <a:rPr lang="en-US" dirty="0"/>
              <a:t>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06C1D6EF-51DA-4966-BC82-06661153D73A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dirty="0"/>
              <a:t>HIV Pre-exposure prophylaxis = </a:t>
            </a:r>
            <a:r>
              <a:rPr lang="en-US" dirty="0" err="1"/>
              <a:t>PrEP</a:t>
            </a:r>
            <a:r>
              <a:rPr lang="en-US" dirty="0"/>
              <a:t> </a:t>
            </a:r>
          </a:p>
          <a:p>
            <a:r>
              <a:rPr lang="en-US" dirty="0"/>
              <a:t>An FDA-approved antiretroviral medication that works to prevent HIV when an uninfected person is exposed to HIV </a:t>
            </a:r>
          </a:p>
          <a:p>
            <a:r>
              <a:rPr lang="en-US" dirty="0"/>
              <a:t>It is 96-99% effective when taken consistently every day </a:t>
            </a:r>
          </a:p>
          <a:p>
            <a:r>
              <a:rPr lang="en-US" dirty="0"/>
              <a:t>Tenofovir/emtricitabine (Truvada or </a:t>
            </a:r>
            <a:r>
              <a:rPr lang="en-US" dirty="0" err="1"/>
              <a:t>Descovy</a:t>
            </a:r>
            <a:r>
              <a:rPr lang="en-US" dirty="0"/>
              <a:t>) 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45680" y="3216894"/>
            <a:ext cx="4846320" cy="31191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744689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PrEP</a:t>
            </a:r>
            <a:r>
              <a:rPr lang="en-US" dirty="0" smtClean="0"/>
              <a:t> in the United States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6" name="Picture 2" descr="The figure is a bar chart showing the number of PrEP users, by sex and race/ethnicity in the United States in 2016.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909" y="1867330"/>
            <a:ext cx="9908629" cy="44725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9464040" y="5970560"/>
            <a:ext cx="28651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Huang et al.  MMWR, 2018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7088275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C7158D3D-84A3-4C2C-A35D-D4DCA1582C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HIV in the community </a:t>
            </a:r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xmlns="" id="{E14F3FCA-3A38-43AC-A892-461B63D6305C}"/>
              </a:ext>
            </a:extLst>
          </p:cNvPr>
          <p:cNvPicPr>
            <a:picLocks noGrp="1"/>
          </p:cNvPicPr>
          <p:nvPr>
            <p:ph sz="quarter" idx="13"/>
          </p:nvPr>
        </p:nvPicPr>
        <p:blipFill>
          <a:blip r:embed="rId3"/>
          <a:stretch>
            <a:fillRect/>
          </a:stretch>
        </p:blipFill>
        <p:spPr>
          <a:xfrm>
            <a:off x="2313878" y="2126095"/>
            <a:ext cx="6889411" cy="3311525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1387E692-520D-486A-B8AE-EFF65B84845B}"/>
              </a:ext>
            </a:extLst>
          </p:cNvPr>
          <p:cNvSpPr txBox="1"/>
          <p:nvPr/>
        </p:nvSpPr>
        <p:spPr>
          <a:xfrm>
            <a:off x="4021281" y="5974773"/>
            <a:ext cx="33250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158 new HIV diagnoses in 2017 </a:t>
            </a:r>
          </a:p>
        </p:txBody>
      </p:sp>
    </p:spTree>
    <p:extLst>
      <p:ext uri="{BB962C8B-B14F-4D97-AF65-F5344CB8AC3E}">
        <p14:creationId xmlns:p14="http://schemas.microsoft.com/office/powerpoint/2010/main" val="81185278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2F26D4AB-40BD-4F03-BA68-EA23E9E284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84565" y="286603"/>
            <a:ext cx="10027226" cy="1450757"/>
          </a:xfrm>
        </p:spPr>
        <p:txBody>
          <a:bodyPr anchor="ctr">
            <a:normAutofit/>
          </a:bodyPr>
          <a:lstStyle/>
          <a:p>
            <a:r>
              <a:rPr lang="en-US" dirty="0" err="1"/>
              <a:t>PrEP</a:t>
            </a:r>
            <a:r>
              <a:rPr lang="en-US" dirty="0"/>
              <a:t> highlights glaring health disparities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0FF60DC8-12BE-409B-98B2-E938F561247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48630" y="2166575"/>
            <a:ext cx="6102927" cy="3192572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DB7C14F2-A2EC-4F38-95BF-0049FA4BC5BE}"/>
              </a:ext>
            </a:extLst>
          </p:cNvPr>
          <p:cNvSpPr txBox="1"/>
          <p:nvPr/>
        </p:nvSpPr>
        <p:spPr>
          <a:xfrm>
            <a:off x="0" y="5974773"/>
            <a:ext cx="68670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Attitudes towards </a:t>
            </a:r>
            <a:r>
              <a:rPr lang="en-US" dirty="0" err="1"/>
              <a:t>PrEP</a:t>
            </a:r>
            <a:r>
              <a:rPr lang="en-US" dirty="0"/>
              <a:t> in Cleveland, Ohio (2014-2015)</a:t>
            </a: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xmlns="" id="{CC9B6722-C3BE-48EA-8EA9-1AF91DC6E351}"/>
              </a:ext>
            </a:extLst>
          </p:cNvPr>
          <p:cNvSpPr/>
          <p:nvPr/>
        </p:nvSpPr>
        <p:spPr>
          <a:xfrm>
            <a:off x="2857501" y="2834155"/>
            <a:ext cx="976745" cy="252499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377308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DC9AF0B1-7C59-4B62-8453-42690564F0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97280" y="286603"/>
            <a:ext cx="6872547" cy="1450757"/>
          </a:xfrm>
        </p:spPr>
        <p:txBody>
          <a:bodyPr/>
          <a:lstStyle/>
          <a:p>
            <a:r>
              <a:rPr lang="en-US" dirty="0"/>
              <a:t>CRHD Pilot Award Study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FBD9BAC4-28F0-40E2-AA35-C458D3D85B43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99815676-DB89-4FB6-AE8E-EA4393B3973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7427" y="1951062"/>
            <a:ext cx="5704609" cy="422486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xmlns="" id="{67866475-FE7B-4557-8157-AAC5492CAF5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87393" y="3275986"/>
            <a:ext cx="5178471" cy="2899944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xmlns="" id="{017FC0E6-91C6-4830-BC9B-F5C5D39E9AA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637258" y="369396"/>
            <a:ext cx="2735927" cy="2735927"/>
          </a:xfrm>
          <a:prstGeom prst="rect">
            <a:avLst/>
          </a:prstGeom>
        </p:spPr>
      </p:pic>
      <p:sp>
        <p:nvSpPr>
          <p:cNvPr id="9" name="Oval 8">
            <a:extLst>
              <a:ext uri="{FF2B5EF4-FFF2-40B4-BE49-F238E27FC236}">
                <a16:creationId xmlns:a16="http://schemas.microsoft.com/office/drawing/2014/main" xmlns="" id="{1AF0D31C-85E6-4F98-AF6E-65DEF7903166}"/>
              </a:ext>
            </a:extLst>
          </p:cNvPr>
          <p:cNvSpPr/>
          <p:nvPr/>
        </p:nvSpPr>
        <p:spPr>
          <a:xfrm>
            <a:off x="3439391" y="4218709"/>
            <a:ext cx="1198071" cy="1155876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526708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018012B9-6553-4019-B921-4E078B024A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CRHD Community </a:t>
            </a:r>
            <a:r>
              <a:rPr lang="en-US" dirty="0" err="1" smtClean="0"/>
              <a:t>PrEP</a:t>
            </a:r>
            <a:r>
              <a:rPr lang="en-US" dirty="0" smtClean="0"/>
              <a:t> Study 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57688A7-CCA7-4EED-99B7-2102C56E7B07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r>
              <a:rPr lang="en-US" u="sng" dirty="0"/>
              <a:t>Specific Aim 1 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dirty="0"/>
              <a:t>To understand the challenges to </a:t>
            </a:r>
            <a:r>
              <a:rPr lang="en-US" dirty="0" err="1"/>
              <a:t>PrEP</a:t>
            </a:r>
            <a:r>
              <a:rPr lang="en-US" dirty="0"/>
              <a:t> uptake 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dirty="0"/>
              <a:t>To develop potential community-centered effective solutions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dirty="0"/>
              <a:t>We will conduct solution-focused working groups with individuals at increased risk of HIV acquisition living in Broadway-Slavic Village </a:t>
            </a:r>
          </a:p>
          <a:p>
            <a:pPr marL="0" indent="0">
              <a:buNone/>
            </a:pPr>
            <a:r>
              <a:rPr lang="en-US" u="sng" dirty="0"/>
              <a:t>Specific Aim 2</a:t>
            </a:r>
            <a:r>
              <a:rPr lang="en-US" dirty="0"/>
              <a:t> 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dirty="0"/>
              <a:t>To understand the mediators that are associated with </a:t>
            </a:r>
            <a:r>
              <a:rPr lang="en-US" dirty="0" err="1"/>
              <a:t>PrEP</a:t>
            </a:r>
            <a:r>
              <a:rPr lang="en-US" dirty="0"/>
              <a:t> continuation vs. discontinuation. 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dirty="0"/>
              <a:t>We will interview patients initiating </a:t>
            </a:r>
            <a:r>
              <a:rPr lang="en-US" dirty="0" err="1"/>
              <a:t>PrEP</a:t>
            </a:r>
            <a:r>
              <a:rPr lang="en-US" dirty="0"/>
              <a:t> in the Cleveland area and follow every 3 months for 9 months to determine the facilitating and obstructing factors that lead to </a:t>
            </a:r>
            <a:r>
              <a:rPr lang="en-US" dirty="0" err="1"/>
              <a:t>PrEP</a:t>
            </a:r>
            <a:r>
              <a:rPr lang="en-US" dirty="0"/>
              <a:t> continuation in some users and </a:t>
            </a:r>
            <a:r>
              <a:rPr lang="en-US" dirty="0" err="1"/>
              <a:t>PrEP</a:t>
            </a:r>
            <a:r>
              <a:rPr lang="en-US" dirty="0"/>
              <a:t> discontinuation in others.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0331676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513A240E-3137-4F3E-81C2-C091AE5C8C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COVID-19 changes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6879AF01-0216-4DF3-9861-6A8698A8E20D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85800" y="2063396"/>
            <a:ext cx="10983191" cy="3963331"/>
          </a:xfrm>
        </p:spPr>
        <p:txBody>
          <a:bodyPr>
            <a:normAutofit/>
          </a:bodyPr>
          <a:lstStyle/>
          <a:p>
            <a:pPr lvl="1">
              <a:buFont typeface="Wingdings" panose="05000000000000000000" pitchFamily="2" charset="2"/>
              <a:buChar char="§"/>
            </a:pPr>
            <a:r>
              <a:rPr lang="en-US" dirty="0"/>
              <a:t>Study advisory board meetings can be conducted online via Zoom 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dirty="0"/>
              <a:t>Baseline surveys can be sent through Qualtrics online survey tool </a:t>
            </a:r>
          </a:p>
          <a:p>
            <a:pPr marL="0" indent="0">
              <a:buNone/>
            </a:pPr>
            <a:r>
              <a:rPr lang="en-US" b="1" u="sng" dirty="0"/>
              <a:t>Aim 1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dirty="0"/>
              <a:t>Recruitment can be designed to take place online, over the phone, or through social media 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dirty="0"/>
              <a:t>Solution-focused working groups – conducted on Zoom? (more privacy, less interpersonal interaction) </a:t>
            </a:r>
          </a:p>
          <a:p>
            <a:pPr marL="0" indent="0">
              <a:buNone/>
            </a:pPr>
            <a:r>
              <a:rPr lang="en-US" b="1" u="sng" dirty="0"/>
              <a:t>Aim 2 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dirty="0" err="1"/>
              <a:t>PrEP</a:t>
            </a:r>
            <a:r>
              <a:rPr lang="en-US" dirty="0"/>
              <a:t> clinic visits conducted over the phone/video </a:t>
            </a:r>
            <a:r>
              <a:rPr lang="en-US" dirty="0">
                <a:sym typeface="Wingdings" panose="05000000000000000000" pitchFamily="2" charset="2"/>
              </a:rPr>
              <a:t> sent a Qualtrics link to complete initial and follow up surveys </a:t>
            </a:r>
          </a:p>
          <a:p>
            <a:pPr lvl="1">
              <a:buFont typeface="Wingdings" panose="05000000000000000000" pitchFamily="2" charset="2"/>
              <a:buChar char="§"/>
            </a:pPr>
            <a:endParaRPr lang="en-US" dirty="0">
              <a:sym typeface="Wingdings" panose="05000000000000000000" pitchFamily="2" charset="2"/>
            </a:endParaRPr>
          </a:p>
          <a:p>
            <a:pPr marL="0" indent="0">
              <a:buNone/>
            </a:pPr>
            <a:r>
              <a:rPr lang="en-US" b="1" u="sng" dirty="0">
                <a:sym typeface="Wingdings" panose="05000000000000000000" pitchFamily="2" charset="2"/>
              </a:rPr>
              <a:t>Compensation</a:t>
            </a:r>
            <a:r>
              <a:rPr lang="en-US" dirty="0">
                <a:sym typeface="Wingdings" panose="05000000000000000000" pitchFamily="2" charset="2"/>
              </a:rPr>
              <a:t>: money can be added to </a:t>
            </a:r>
            <a:r>
              <a:rPr lang="en-US" dirty="0" err="1">
                <a:sym typeface="Wingdings" panose="05000000000000000000" pitchFamily="2" charset="2"/>
              </a:rPr>
              <a:t>ClinCard</a:t>
            </a:r>
            <a:r>
              <a:rPr lang="en-US" dirty="0">
                <a:sym typeface="Wingdings" panose="05000000000000000000" pitchFamily="2" charset="2"/>
              </a:rPr>
              <a:t> electronically without any in person contact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8190599"/>
      </p:ext>
    </p:extLst>
  </p:cSld>
  <p:clrMapOvr>
    <a:masterClrMapping/>
  </p:clrMapOvr>
</p:sld>
</file>

<file path=ppt/theme/theme1.xml><?xml version="1.0" encoding="utf-8"?>
<a:theme xmlns:a="http://schemas.openxmlformats.org/drawingml/2006/main" name="Retrospect">
  <a:themeElements>
    <a:clrScheme name="Retrospect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Retrospect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etro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291</TotalTime>
  <Words>427</Words>
  <Application>Microsoft Office PowerPoint</Application>
  <PresentationFormat>Widescreen</PresentationFormat>
  <Paragraphs>55</Paragraphs>
  <Slides>9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4" baseType="lpstr">
      <vt:lpstr>Arial</vt:lpstr>
      <vt:lpstr>Calibri</vt:lpstr>
      <vt:lpstr>Calibri Light</vt:lpstr>
      <vt:lpstr>Wingdings</vt:lpstr>
      <vt:lpstr>Retrospect</vt:lpstr>
      <vt:lpstr>Assessing barriers and solutions to PrEP uptake among high-risk individuals in Broadway-Slavic Village neighborhood </vt:lpstr>
      <vt:lpstr>Biography </vt:lpstr>
      <vt:lpstr>What is PrEP?</vt:lpstr>
      <vt:lpstr>PrEP in the United States</vt:lpstr>
      <vt:lpstr>HIV in the community </vt:lpstr>
      <vt:lpstr>PrEP highlights glaring health disparities</vt:lpstr>
      <vt:lpstr>CRHD Pilot Award Study </vt:lpstr>
      <vt:lpstr>CRHD Community PrEP Study </vt:lpstr>
      <vt:lpstr>COVID-19 changes 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Assessing barriers and solutions to PrEP uptake among high-risk individuals in Broadway-Slavic Village neighborhood</dc:title>
  <dc:creator>Milana Bogorodskaya</dc:creator>
  <cp:lastModifiedBy>Milana Bogorodskaya</cp:lastModifiedBy>
  <cp:revision>19</cp:revision>
  <dcterms:created xsi:type="dcterms:W3CDTF">2020-05-06T20:40:24Z</dcterms:created>
  <dcterms:modified xsi:type="dcterms:W3CDTF">2020-05-14T10:16:06Z</dcterms:modified>
</cp:coreProperties>
</file>