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sldIdLst>
    <p:sldId id="256" r:id="rId6"/>
    <p:sldId id="331" r:id="rId7"/>
    <p:sldId id="259" r:id="rId8"/>
    <p:sldId id="332" r:id="rId9"/>
    <p:sldId id="333" r:id="rId10"/>
    <p:sldId id="334" r:id="rId11"/>
    <p:sldId id="336" r:id="rId12"/>
    <p:sldId id="337" r:id="rId13"/>
    <p:sldId id="335" r:id="rId14"/>
    <p:sldId id="338" r:id="rId15"/>
    <p:sldId id="339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7" autoAdjust="0"/>
    <p:restoredTop sz="85263" autoAdjust="0"/>
  </p:normalViewPr>
  <p:slideViewPr>
    <p:cSldViewPr snapToGrid="0" snapToObjects="1">
      <p:cViewPr varScale="1">
        <p:scale>
          <a:sx n="66" d="100"/>
          <a:sy n="66" d="100"/>
        </p:scale>
        <p:origin x="8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307D9-DC8F-9D44-B2DB-2F813B6FFA1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FC5D2-7D23-3545-ADD8-44C00166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5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C5D2-7D23-3545-ADD8-44C00166FB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6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am I here?</a:t>
            </a:r>
          </a:p>
          <a:p>
            <a:endParaRPr lang="en-US" dirty="0"/>
          </a:p>
          <a:p>
            <a:r>
              <a:rPr lang="en-US" dirty="0"/>
              <a:t>I am incorporating stakeholder insight into business decisions – this includes the community, patients, employees, partners, influencers, donors, volunteers,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 page report</a:t>
            </a:r>
          </a:p>
          <a:p>
            <a:r>
              <a:rPr lang="en-US" dirty="0"/>
              <a:t>Each “event” has a slide and each specific question has a “slide”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FC5D2-7D23-3545-ADD8-44C00166FB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4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70+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FC5D2-7D23-3545-ADD8-44C00166FB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2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1EB4-A0F7-3D4E-8D0A-9E80707A33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7717" y="3498673"/>
            <a:ext cx="9144000" cy="575403"/>
          </a:xfrm>
        </p:spPr>
        <p:txBody>
          <a:bodyPr anchor="b">
            <a:normAutofit/>
          </a:bodyPr>
          <a:lstStyle>
            <a:lvl1pPr algn="ctr">
              <a:defRPr sz="24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 24PT ARIAL BOLD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AABC2-4511-9542-9B20-6C9AC045C0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7717" y="4520205"/>
            <a:ext cx="9144000" cy="404274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18pt Arial Regular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646BD8-3268-5E4B-8A6A-FE23C0861F56}"/>
              </a:ext>
            </a:extLst>
          </p:cNvPr>
          <p:cNvCxnSpPr/>
          <p:nvPr userDrawn="1"/>
        </p:nvCxnSpPr>
        <p:spPr>
          <a:xfrm>
            <a:off x="3367651" y="4296317"/>
            <a:ext cx="593585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B10F5-267A-9A4E-B354-AFEAAB953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3727" y="2208508"/>
            <a:ext cx="2791980" cy="8137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2D5CE4-17E6-EA4F-B56F-ADDF6BDB1B83}"/>
              </a:ext>
            </a:extLst>
          </p:cNvPr>
          <p:cNvSpPr/>
          <p:nvPr userDrawn="1"/>
        </p:nvSpPr>
        <p:spPr>
          <a:xfrm>
            <a:off x="-1" y="-21771"/>
            <a:ext cx="12300559" cy="2466797"/>
          </a:xfrm>
          <a:custGeom>
            <a:avLst/>
            <a:gdLst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2445026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201939"/>
              <a:gd name="connsiteY0" fmla="*/ 0 h 2445026"/>
              <a:gd name="connsiteX1" fmla="*/ 12192000 w 12201939"/>
              <a:gd name="connsiteY1" fmla="*/ 0 h 2445026"/>
              <a:gd name="connsiteX2" fmla="*/ 12201939 w 12201939"/>
              <a:gd name="connsiteY2" fmla="*/ 228600 h 2445026"/>
              <a:gd name="connsiteX3" fmla="*/ 0 w 12201939"/>
              <a:gd name="connsiteY3" fmla="*/ 2445026 h 2445026"/>
              <a:gd name="connsiteX4" fmla="*/ 0 w 12201939"/>
              <a:gd name="connsiteY4" fmla="*/ 0 h 2445026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119269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192000"/>
              <a:gd name="connsiteY0" fmla="*/ 89452 h 2534478"/>
              <a:gd name="connsiteX1" fmla="*/ 12192000 w 12192000"/>
              <a:gd name="connsiteY1" fmla="*/ 89452 h 2534478"/>
              <a:gd name="connsiteX2" fmla="*/ 12182061 w 12192000"/>
              <a:gd name="connsiteY2" fmla="*/ 0 h 2534478"/>
              <a:gd name="connsiteX3" fmla="*/ 0 w 12192000"/>
              <a:gd name="connsiteY3" fmla="*/ 2534478 h 2534478"/>
              <a:gd name="connsiteX4" fmla="*/ 0 w 12192000"/>
              <a:gd name="connsiteY4" fmla="*/ 89452 h 2534478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82061 w 12192000"/>
              <a:gd name="connsiteY2" fmla="*/ 69575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445026">
                <a:moveTo>
                  <a:pt x="0" y="0"/>
                </a:moveTo>
                <a:lnTo>
                  <a:pt x="12192000" y="0"/>
                </a:lnTo>
                <a:lnTo>
                  <a:pt x="12182061" y="69575"/>
                </a:lnTo>
                <a:lnTo>
                  <a:pt x="0" y="24450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9A0674-2FAA-2F46-9D52-1EFD3730983C}"/>
              </a:ext>
            </a:extLst>
          </p:cNvPr>
          <p:cNvSpPr/>
          <p:nvPr userDrawn="1"/>
        </p:nvSpPr>
        <p:spPr>
          <a:xfrm>
            <a:off x="7164889" y="5903842"/>
            <a:ext cx="5027112" cy="999980"/>
          </a:xfrm>
          <a:custGeom>
            <a:avLst/>
            <a:gdLst>
              <a:gd name="connsiteX0" fmla="*/ 0 w 5343939"/>
              <a:gd name="connsiteY0" fmla="*/ 0 h 954157"/>
              <a:gd name="connsiteX1" fmla="*/ 5343939 w 5343939"/>
              <a:gd name="connsiteY1" fmla="*/ 0 h 954157"/>
              <a:gd name="connsiteX2" fmla="*/ 5343939 w 5343939"/>
              <a:gd name="connsiteY2" fmla="*/ 954157 h 954157"/>
              <a:gd name="connsiteX3" fmla="*/ 0 w 5343939"/>
              <a:gd name="connsiteY3" fmla="*/ 954157 h 954157"/>
              <a:gd name="connsiteX4" fmla="*/ 0 w 5343939"/>
              <a:gd name="connsiteY4" fmla="*/ 0 h 954157"/>
              <a:gd name="connsiteX0" fmla="*/ 0 w 5343939"/>
              <a:gd name="connsiteY0" fmla="*/ 1073427 h 1073427"/>
              <a:gd name="connsiteX1" fmla="*/ 5343939 w 5343939"/>
              <a:gd name="connsiteY1" fmla="*/ 0 h 1073427"/>
              <a:gd name="connsiteX2" fmla="*/ 5343939 w 5343939"/>
              <a:gd name="connsiteY2" fmla="*/ 954157 h 1073427"/>
              <a:gd name="connsiteX3" fmla="*/ 0 w 5343939"/>
              <a:gd name="connsiteY3" fmla="*/ 954157 h 1073427"/>
              <a:gd name="connsiteX4" fmla="*/ 0 w 5343939"/>
              <a:gd name="connsiteY4" fmla="*/ 1073427 h 1073427"/>
              <a:gd name="connsiteX0" fmla="*/ 0 w 5343939"/>
              <a:gd name="connsiteY0" fmla="*/ 1073427 h 1073427"/>
              <a:gd name="connsiteX1" fmla="*/ 5343939 w 5343939"/>
              <a:gd name="connsiteY1" fmla="*/ 0 h 1073427"/>
              <a:gd name="connsiteX2" fmla="*/ 5343939 w 5343939"/>
              <a:gd name="connsiteY2" fmla="*/ 954157 h 1073427"/>
              <a:gd name="connsiteX3" fmla="*/ 0 w 5343939"/>
              <a:gd name="connsiteY3" fmla="*/ 1073426 h 1073427"/>
              <a:gd name="connsiteX4" fmla="*/ 0 w 5343939"/>
              <a:gd name="connsiteY4" fmla="*/ 1073427 h 1073427"/>
              <a:gd name="connsiteX0" fmla="*/ 0 w 5343939"/>
              <a:gd name="connsiteY0" fmla="*/ 1033671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0 w 5343939"/>
              <a:gd name="connsiteY4" fmla="*/ 1033671 h 1073426"/>
              <a:gd name="connsiteX0" fmla="*/ 496956 w 5343939"/>
              <a:gd name="connsiteY0" fmla="*/ 914401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496956 w 5343939"/>
              <a:gd name="connsiteY4" fmla="*/ 914401 h 1073426"/>
              <a:gd name="connsiteX0" fmla="*/ 745434 w 5343939"/>
              <a:gd name="connsiteY0" fmla="*/ 974036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745434 w 5343939"/>
              <a:gd name="connsiteY4" fmla="*/ 974036 h 1073426"/>
              <a:gd name="connsiteX0" fmla="*/ 447260 w 5343939"/>
              <a:gd name="connsiteY0" fmla="*/ 954158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447260 w 5343939"/>
              <a:gd name="connsiteY4" fmla="*/ 954158 h 1073426"/>
              <a:gd name="connsiteX0" fmla="*/ 0 w 4896679"/>
              <a:gd name="connsiteY0" fmla="*/ 954158 h 974035"/>
              <a:gd name="connsiteX1" fmla="*/ 4896679 w 4896679"/>
              <a:gd name="connsiteY1" fmla="*/ 0 h 974035"/>
              <a:gd name="connsiteX2" fmla="*/ 4896679 w 4896679"/>
              <a:gd name="connsiteY2" fmla="*/ 954157 h 974035"/>
              <a:gd name="connsiteX3" fmla="*/ 1 w 4896679"/>
              <a:gd name="connsiteY3" fmla="*/ 974035 h 974035"/>
              <a:gd name="connsiteX4" fmla="*/ 0 w 4896679"/>
              <a:gd name="connsiteY4" fmla="*/ 954158 h 97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679" h="974035">
                <a:moveTo>
                  <a:pt x="0" y="954158"/>
                </a:moveTo>
                <a:lnTo>
                  <a:pt x="4896679" y="0"/>
                </a:lnTo>
                <a:lnTo>
                  <a:pt x="4896679" y="954157"/>
                </a:lnTo>
                <a:lnTo>
                  <a:pt x="1" y="974035"/>
                </a:lnTo>
                <a:cubicBezTo>
                  <a:pt x="1" y="967409"/>
                  <a:pt x="0" y="960784"/>
                  <a:pt x="0" y="954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48242-D519-6A4F-83DC-952450E1E597}"/>
              </a:ext>
            </a:extLst>
          </p:cNvPr>
          <p:cNvSpPr txBox="1"/>
          <p:nvPr userDrawn="1"/>
        </p:nvSpPr>
        <p:spPr>
          <a:xfrm>
            <a:off x="125260" y="6349368"/>
            <a:ext cx="737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The following report is proprietary information and constitutes trade secrets of The </a:t>
            </a:r>
            <a:r>
              <a:rPr lang="en-US" sz="800" b="0" i="0" kern="1200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MetroHealth</a:t>
            </a:r>
            <a:r>
              <a:rPr lang="en-US" sz="800" b="0" i="0" kern="1200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System and may not be disclosed in whole or part to any external parties without the express consent of The </a:t>
            </a:r>
            <a:r>
              <a:rPr lang="en-US" sz="800" b="0" i="0" kern="1200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MetroHealth</a:t>
            </a:r>
            <a:r>
              <a:rPr lang="en-US" sz="800" b="0" i="0" kern="1200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System. This document is intended to be used internally for The MetroHealth System discussion.</a:t>
            </a: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1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3"/>
            <a:ext cx="12191999" cy="23362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09600" y="1602950"/>
            <a:ext cx="10972800" cy="4263251"/>
          </a:xfrm>
        </p:spPr>
        <p:txBody>
          <a:bodyPr wrap="square" tIns="274320" bIns="274320" anchor="ctr">
            <a:normAutofit/>
          </a:bodyPr>
          <a:lstStyle>
            <a:lvl1pPr>
              <a:defRPr sz="3996"/>
            </a:lvl1pPr>
            <a:lvl2pPr>
              <a:defRPr sz="3463"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4741" y="6371769"/>
            <a:ext cx="2844800" cy="3647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99" kern="600" spc="133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May 8, 2019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223" y="6371769"/>
            <a:ext cx="428979" cy="3647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99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84877"/>
            <a:ext cx="11582400" cy="9135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F1888A-92CC-6F44-AB4A-46109A7029C7}"/>
              </a:ext>
            </a:extLst>
          </p:cNvPr>
          <p:cNvSpPr/>
          <p:nvPr userDrawn="1"/>
        </p:nvSpPr>
        <p:spPr>
          <a:xfrm>
            <a:off x="0" y="0"/>
            <a:ext cx="12192000" cy="6933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9E6BF8-D14F-3D40-9C29-B42196FFDB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7717" y="2968585"/>
            <a:ext cx="9144000" cy="575403"/>
          </a:xfrm>
        </p:spPr>
        <p:txBody>
          <a:bodyPr anchor="b">
            <a:normAutofit/>
          </a:bodyPr>
          <a:lstStyle>
            <a:lvl1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TITLE SLIDE 24PT ARIAL BOLD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6C58B9-4DF1-A54D-A260-409D4B13CD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7717" y="3844344"/>
            <a:ext cx="9144000" cy="404274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SUBHEADER 16PT ARIAL REGULAR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5F5D7-492D-0442-B20B-D7C417C5C61B}"/>
              </a:ext>
            </a:extLst>
          </p:cNvPr>
          <p:cNvSpPr/>
          <p:nvPr userDrawn="1"/>
        </p:nvSpPr>
        <p:spPr>
          <a:xfrm>
            <a:off x="0" y="-62630"/>
            <a:ext cx="8004132" cy="1605176"/>
          </a:xfrm>
          <a:custGeom>
            <a:avLst/>
            <a:gdLst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2445026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201939"/>
              <a:gd name="connsiteY0" fmla="*/ 0 h 2445026"/>
              <a:gd name="connsiteX1" fmla="*/ 12192000 w 12201939"/>
              <a:gd name="connsiteY1" fmla="*/ 0 h 2445026"/>
              <a:gd name="connsiteX2" fmla="*/ 12201939 w 12201939"/>
              <a:gd name="connsiteY2" fmla="*/ 228600 h 2445026"/>
              <a:gd name="connsiteX3" fmla="*/ 0 w 12201939"/>
              <a:gd name="connsiteY3" fmla="*/ 2445026 h 2445026"/>
              <a:gd name="connsiteX4" fmla="*/ 0 w 12201939"/>
              <a:gd name="connsiteY4" fmla="*/ 0 h 2445026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119269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192000"/>
              <a:gd name="connsiteY0" fmla="*/ 89452 h 2534478"/>
              <a:gd name="connsiteX1" fmla="*/ 12192000 w 12192000"/>
              <a:gd name="connsiteY1" fmla="*/ 89452 h 2534478"/>
              <a:gd name="connsiteX2" fmla="*/ 12182061 w 12192000"/>
              <a:gd name="connsiteY2" fmla="*/ 0 h 2534478"/>
              <a:gd name="connsiteX3" fmla="*/ 0 w 12192000"/>
              <a:gd name="connsiteY3" fmla="*/ 2534478 h 2534478"/>
              <a:gd name="connsiteX4" fmla="*/ 0 w 12192000"/>
              <a:gd name="connsiteY4" fmla="*/ 89452 h 2534478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82061 w 12192000"/>
              <a:gd name="connsiteY2" fmla="*/ 69575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445026">
                <a:moveTo>
                  <a:pt x="0" y="0"/>
                </a:moveTo>
                <a:lnTo>
                  <a:pt x="12192000" y="0"/>
                </a:lnTo>
                <a:lnTo>
                  <a:pt x="12182061" y="69575"/>
                </a:lnTo>
                <a:lnTo>
                  <a:pt x="0" y="2445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9922118-1238-D347-AC0D-8DF4B593C39D}"/>
              </a:ext>
            </a:extLst>
          </p:cNvPr>
          <p:cNvSpPr/>
          <p:nvPr userDrawn="1"/>
        </p:nvSpPr>
        <p:spPr>
          <a:xfrm>
            <a:off x="7295321" y="6021751"/>
            <a:ext cx="4896679" cy="974035"/>
          </a:xfrm>
          <a:custGeom>
            <a:avLst/>
            <a:gdLst>
              <a:gd name="connsiteX0" fmla="*/ 0 w 5343939"/>
              <a:gd name="connsiteY0" fmla="*/ 0 h 954157"/>
              <a:gd name="connsiteX1" fmla="*/ 5343939 w 5343939"/>
              <a:gd name="connsiteY1" fmla="*/ 0 h 954157"/>
              <a:gd name="connsiteX2" fmla="*/ 5343939 w 5343939"/>
              <a:gd name="connsiteY2" fmla="*/ 954157 h 954157"/>
              <a:gd name="connsiteX3" fmla="*/ 0 w 5343939"/>
              <a:gd name="connsiteY3" fmla="*/ 954157 h 954157"/>
              <a:gd name="connsiteX4" fmla="*/ 0 w 5343939"/>
              <a:gd name="connsiteY4" fmla="*/ 0 h 954157"/>
              <a:gd name="connsiteX0" fmla="*/ 0 w 5343939"/>
              <a:gd name="connsiteY0" fmla="*/ 1073427 h 1073427"/>
              <a:gd name="connsiteX1" fmla="*/ 5343939 w 5343939"/>
              <a:gd name="connsiteY1" fmla="*/ 0 h 1073427"/>
              <a:gd name="connsiteX2" fmla="*/ 5343939 w 5343939"/>
              <a:gd name="connsiteY2" fmla="*/ 954157 h 1073427"/>
              <a:gd name="connsiteX3" fmla="*/ 0 w 5343939"/>
              <a:gd name="connsiteY3" fmla="*/ 954157 h 1073427"/>
              <a:gd name="connsiteX4" fmla="*/ 0 w 5343939"/>
              <a:gd name="connsiteY4" fmla="*/ 1073427 h 1073427"/>
              <a:gd name="connsiteX0" fmla="*/ 0 w 5343939"/>
              <a:gd name="connsiteY0" fmla="*/ 1073427 h 1073427"/>
              <a:gd name="connsiteX1" fmla="*/ 5343939 w 5343939"/>
              <a:gd name="connsiteY1" fmla="*/ 0 h 1073427"/>
              <a:gd name="connsiteX2" fmla="*/ 5343939 w 5343939"/>
              <a:gd name="connsiteY2" fmla="*/ 954157 h 1073427"/>
              <a:gd name="connsiteX3" fmla="*/ 0 w 5343939"/>
              <a:gd name="connsiteY3" fmla="*/ 1073426 h 1073427"/>
              <a:gd name="connsiteX4" fmla="*/ 0 w 5343939"/>
              <a:gd name="connsiteY4" fmla="*/ 1073427 h 1073427"/>
              <a:gd name="connsiteX0" fmla="*/ 0 w 5343939"/>
              <a:gd name="connsiteY0" fmla="*/ 1033671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0 w 5343939"/>
              <a:gd name="connsiteY4" fmla="*/ 1033671 h 1073426"/>
              <a:gd name="connsiteX0" fmla="*/ 496956 w 5343939"/>
              <a:gd name="connsiteY0" fmla="*/ 914401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496956 w 5343939"/>
              <a:gd name="connsiteY4" fmla="*/ 914401 h 1073426"/>
              <a:gd name="connsiteX0" fmla="*/ 745434 w 5343939"/>
              <a:gd name="connsiteY0" fmla="*/ 974036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745434 w 5343939"/>
              <a:gd name="connsiteY4" fmla="*/ 974036 h 1073426"/>
              <a:gd name="connsiteX0" fmla="*/ 447260 w 5343939"/>
              <a:gd name="connsiteY0" fmla="*/ 954158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447260 w 5343939"/>
              <a:gd name="connsiteY4" fmla="*/ 954158 h 1073426"/>
              <a:gd name="connsiteX0" fmla="*/ 0 w 4896679"/>
              <a:gd name="connsiteY0" fmla="*/ 954158 h 974035"/>
              <a:gd name="connsiteX1" fmla="*/ 4896679 w 4896679"/>
              <a:gd name="connsiteY1" fmla="*/ 0 h 974035"/>
              <a:gd name="connsiteX2" fmla="*/ 4896679 w 4896679"/>
              <a:gd name="connsiteY2" fmla="*/ 954157 h 974035"/>
              <a:gd name="connsiteX3" fmla="*/ 1 w 4896679"/>
              <a:gd name="connsiteY3" fmla="*/ 974035 h 974035"/>
              <a:gd name="connsiteX4" fmla="*/ 0 w 4896679"/>
              <a:gd name="connsiteY4" fmla="*/ 954158 h 97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679" h="974035">
                <a:moveTo>
                  <a:pt x="0" y="954158"/>
                </a:moveTo>
                <a:lnTo>
                  <a:pt x="4896679" y="0"/>
                </a:lnTo>
                <a:lnTo>
                  <a:pt x="4896679" y="954157"/>
                </a:lnTo>
                <a:lnTo>
                  <a:pt x="1" y="974035"/>
                </a:lnTo>
                <a:cubicBezTo>
                  <a:pt x="1" y="967409"/>
                  <a:pt x="0" y="960784"/>
                  <a:pt x="0" y="95415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F1888A-92CC-6F44-AB4A-46109A7029C7}"/>
              </a:ext>
            </a:extLst>
          </p:cNvPr>
          <p:cNvSpPr/>
          <p:nvPr userDrawn="1"/>
        </p:nvSpPr>
        <p:spPr>
          <a:xfrm>
            <a:off x="0" y="0"/>
            <a:ext cx="12192000" cy="69331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9E6BF8-D14F-3D40-9C29-B42196FFDB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7717" y="2968585"/>
            <a:ext cx="9144000" cy="575403"/>
          </a:xfrm>
        </p:spPr>
        <p:txBody>
          <a:bodyPr anchor="b">
            <a:normAutofit/>
          </a:bodyPr>
          <a:lstStyle>
            <a:lvl1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TITLE SLIDE 24PT ARIAL BOLD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6C58B9-4DF1-A54D-A260-409D4B13CD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7717" y="3844344"/>
            <a:ext cx="9144000" cy="404274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SUBHEADER 16PT ARIAL REGULAR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5F5D7-492D-0442-B20B-D7C417C5C61B}"/>
              </a:ext>
            </a:extLst>
          </p:cNvPr>
          <p:cNvSpPr/>
          <p:nvPr userDrawn="1"/>
        </p:nvSpPr>
        <p:spPr>
          <a:xfrm>
            <a:off x="0" y="-62630"/>
            <a:ext cx="8004132" cy="1605176"/>
          </a:xfrm>
          <a:custGeom>
            <a:avLst/>
            <a:gdLst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2445026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201939"/>
              <a:gd name="connsiteY0" fmla="*/ 0 h 2445026"/>
              <a:gd name="connsiteX1" fmla="*/ 12192000 w 12201939"/>
              <a:gd name="connsiteY1" fmla="*/ 0 h 2445026"/>
              <a:gd name="connsiteX2" fmla="*/ 12201939 w 12201939"/>
              <a:gd name="connsiteY2" fmla="*/ 228600 h 2445026"/>
              <a:gd name="connsiteX3" fmla="*/ 0 w 12201939"/>
              <a:gd name="connsiteY3" fmla="*/ 2445026 h 2445026"/>
              <a:gd name="connsiteX4" fmla="*/ 0 w 12201939"/>
              <a:gd name="connsiteY4" fmla="*/ 0 h 2445026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119269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192000"/>
              <a:gd name="connsiteY0" fmla="*/ 89452 h 2534478"/>
              <a:gd name="connsiteX1" fmla="*/ 12192000 w 12192000"/>
              <a:gd name="connsiteY1" fmla="*/ 89452 h 2534478"/>
              <a:gd name="connsiteX2" fmla="*/ 12182061 w 12192000"/>
              <a:gd name="connsiteY2" fmla="*/ 0 h 2534478"/>
              <a:gd name="connsiteX3" fmla="*/ 0 w 12192000"/>
              <a:gd name="connsiteY3" fmla="*/ 2534478 h 2534478"/>
              <a:gd name="connsiteX4" fmla="*/ 0 w 12192000"/>
              <a:gd name="connsiteY4" fmla="*/ 89452 h 2534478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82061 w 12192000"/>
              <a:gd name="connsiteY2" fmla="*/ 69575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445026">
                <a:moveTo>
                  <a:pt x="0" y="0"/>
                </a:moveTo>
                <a:lnTo>
                  <a:pt x="12192000" y="0"/>
                </a:lnTo>
                <a:lnTo>
                  <a:pt x="12182061" y="69575"/>
                </a:lnTo>
                <a:lnTo>
                  <a:pt x="0" y="2445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9922118-1238-D347-AC0D-8DF4B593C39D}"/>
              </a:ext>
            </a:extLst>
          </p:cNvPr>
          <p:cNvSpPr/>
          <p:nvPr userDrawn="1"/>
        </p:nvSpPr>
        <p:spPr>
          <a:xfrm>
            <a:off x="7295321" y="6021751"/>
            <a:ext cx="4896679" cy="974035"/>
          </a:xfrm>
          <a:custGeom>
            <a:avLst/>
            <a:gdLst>
              <a:gd name="connsiteX0" fmla="*/ 0 w 5343939"/>
              <a:gd name="connsiteY0" fmla="*/ 0 h 954157"/>
              <a:gd name="connsiteX1" fmla="*/ 5343939 w 5343939"/>
              <a:gd name="connsiteY1" fmla="*/ 0 h 954157"/>
              <a:gd name="connsiteX2" fmla="*/ 5343939 w 5343939"/>
              <a:gd name="connsiteY2" fmla="*/ 954157 h 954157"/>
              <a:gd name="connsiteX3" fmla="*/ 0 w 5343939"/>
              <a:gd name="connsiteY3" fmla="*/ 954157 h 954157"/>
              <a:gd name="connsiteX4" fmla="*/ 0 w 5343939"/>
              <a:gd name="connsiteY4" fmla="*/ 0 h 954157"/>
              <a:gd name="connsiteX0" fmla="*/ 0 w 5343939"/>
              <a:gd name="connsiteY0" fmla="*/ 1073427 h 1073427"/>
              <a:gd name="connsiteX1" fmla="*/ 5343939 w 5343939"/>
              <a:gd name="connsiteY1" fmla="*/ 0 h 1073427"/>
              <a:gd name="connsiteX2" fmla="*/ 5343939 w 5343939"/>
              <a:gd name="connsiteY2" fmla="*/ 954157 h 1073427"/>
              <a:gd name="connsiteX3" fmla="*/ 0 w 5343939"/>
              <a:gd name="connsiteY3" fmla="*/ 954157 h 1073427"/>
              <a:gd name="connsiteX4" fmla="*/ 0 w 5343939"/>
              <a:gd name="connsiteY4" fmla="*/ 1073427 h 1073427"/>
              <a:gd name="connsiteX0" fmla="*/ 0 w 5343939"/>
              <a:gd name="connsiteY0" fmla="*/ 1073427 h 1073427"/>
              <a:gd name="connsiteX1" fmla="*/ 5343939 w 5343939"/>
              <a:gd name="connsiteY1" fmla="*/ 0 h 1073427"/>
              <a:gd name="connsiteX2" fmla="*/ 5343939 w 5343939"/>
              <a:gd name="connsiteY2" fmla="*/ 954157 h 1073427"/>
              <a:gd name="connsiteX3" fmla="*/ 0 w 5343939"/>
              <a:gd name="connsiteY3" fmla="*/ 1073426 h 1073427"/>
              <a:gd name="connsiteX4" fmla="*/ 0 w 5343939"/>
              <a:gd name="connsiteY4" fmla="*/ 1073427 h 1073427"/>
              <a:gd name="connsiteX0" fmla="*/ 0 w 5343939"/>
              <a:gd name="connsiteY0" fmla="*/ 1033671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0 w 5343939"/>
              <a:gd name="connsiteY4" fmla="*/ 1033671 h 1073426"/>
              <a:gd name="connsiteX0" fmla="*/ 496956 w 5343939"/>
              <a:gd name="connsiteY0" fmla="*/ 914401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496956 w 5343939"/>
              <a:gd name="connsiteY4" fmla="*/ 914401 h 1073426"/>
              <a:gd name="connsiteX0" fmla="*/ 745434 w 5343939"/>
              <a:gd name="connsiteY0" fmla="*/ 974036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745434 w 5343939"/>
              <a:gd name="connsiteY4" fmla="*/ 974036 h 1073426"/>
              <a:gd name="connsiteX0" fmla="*/ 447260 w 5343939"/>
              <a:gd name="connsiteY0" fmla="*/ 954158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447260 w 5343939"/>
              <a:gd name="connsiteY4" fmla="*/ 954158 h 1073426"/>
              <a:gd name="connsiteX0" fmla="*/ 0 w 4896679"/>
              <a:gd name="connsiteY0" fmla="*/ 954158 h 974035"/>
              <a:gd name="connsiteX1" fmla="*/ 4896679 w 4896679"/>
              <a:gd name="connsiteY1" fmla="*/ 0 h 974035"/>
              <a:gd name="connsiteX2" fmla="*/ 4896679 w 4896679"/>
              <a:gd name="connsiteY2" fmla="*/ 954157 h 974035"/>
              <a:gd name="connsiteX3" fmla="*/ 1 w 4896679"/>
              <a:gd name="connsiteY3" fmla="*/ 974035 h 974035"/>
              <a:gd name="connsiteX4" fmla="*/ 0 w 4896679"/>
              <a:gd name="connsiteY4" fmla="*/ 954158 h 97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679" h="974035">
                <a:moveTo>
                  <a:pt x="0" y="954158"/>
                </a:moveTo>
                <a:lnTo>
                  <a:pt x="4896679" y="0"/>
                </a:lnTo>
                <a:lnTo>
                  <a:pt x="4896679" y="954157"/>
                </a:lnTo>
                <a:lnTo>
                  <a:pt x="1" y="974035"/>
                </a:lnTo>
                <a:cubicBezTo>
                  <a:pt x="1" y="967409"/>
                  <a:pt x="0" y="960784"/>
                  <a:pt x="0" y="95415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8AD42A-9896-5A49-8568-35456B8653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6082" y="1981784"/>
            <a:ext cx="6330822" cy="575403"/>
          </a:xfrm>
        </p:spPr>
        <p:txBody>
          <a:bodyPr anchor="b">
            <a:normAutofit/>
          </a:bodyPr>
          <a:lstStyle>
            <a:lvl1pPr algn="l">
              <a:defRPr sz="1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PARAGRAPH HEADER 16PT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F1790B-A15C-9E44-A87B-9E70DCF77D26}"/>
              </a:ext>
            </a:extLst>
          </p:cNvPr>
          <p:cNvCxnSpPr/>
          <p:nvPr userDrawn="1"/>
        </p:nvCxnSpPr>
        <p:spPr>
          <a:xfrm>
            <a:off x="785595" y="1619377"/>
            <a:ext cx="593585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7C1A3-861D-7D41-A830-A1BEAC9851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082" y="2732630"/>
            <a:ext cx="8553450" cy="2681287"/>
          </a:xfrm>
        </p:spPr>
        <p:txBody>
          <a:bodyPr numCol="2" spcCol="365760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Paragraph text 14pt. Lorem ipsum dolor sit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ad  minim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luptatum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zzril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delenit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feugait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facilisi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dolor in.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DFFAA72-2006-F149-B7FE-D8A60E041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578" y="1184974"/>
            <a:ext cx="5276850" cy="57626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20PT ARIAL BOLD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CFC9391-52B8-A84A-B1C3-85A835C3653F}"/>
              </a:ext>
            </a:extLst>
          </p:cNvPr>
          <p:cNvSpPr/>
          <p:nvPr userDrawn="1"/>
        </p:nvSpPr>
        <p:spPr>
          <a:xfrm>
            <a:off x="0" y="-62630"/>
            <a:ext cx="5085567" cy="1019877"/>
          </a:xfrm>
          <a:custGeom>
            <a:avLst/>
            <a:gdLst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2445026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201939"/>
              <a:gd name="connsiteY0" fmla="*/ 0 h 2445026"/>
              <a:gd name="connsiteX1" fmla="*/ 12192000 w 12201939"/>
              <a:gd name="connsiteY1" fmla="*/ 0 h 2445026"/>
              <a:gd name="connsiteX2" fmla="*/ 12201939 w 12201939"/>
              <a:gd name="connsiteY2" fmla="*/ 228600 h 2445026"/>
              <a:gd name="connsiteX3" fmla="*/ 0 w 12201939"/>
              <a:gd name="connsiteY3" fmla="*/ 2445026 h 2445026"/>
              <a:gd name="connsiteX4" fmla="*/ 0 w 12201939"/>
              <a:gd name="connsiteY4" fmla="*/ 0 h 2445026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119269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192000"/>
              <a:gd name="connsiteY0" fmla="*/ 89452 h 2534478"/>
              <a:gd name="connsiteX1" fmla="*/ 12192000 w 12192000"/>
              <a:gd name="connsiteY1" fmla="*/ 89452 h 2534478"/>
              <a:gd name="connsiteX2" fmla="*/ 12182061 w 12192000"/>
              <a:gd name="connsiteY2" fmla="*/ 0 h 2534478"/>
              <a:gd name="connsiteX3" fmla="*/ 0 w 12192000"/>
              <a:gd name="connsiteY3" fmla="*/ 2534478 h 2534478"/>
              <a:gd name="connsiteX4" fmla="*/ 0 w 12192000"/>
              <a:gd name="connsiteY4" fmla="*/ 89452 h 2534478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82061 w 12192000"/>
              <a:gd name="connsiteY2" fmla="*/ 69575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445026">
                <a:moveTo>
                  <a:pt x="0" y="0"/>
                </a:moveTo>
                <a:lnTo>
                  <a:pt x="12192000" y="0"/>
                </a:lnTo>
                <a:lnTo>
                  <a:pt x="12182061" y="69575"/>
                </a:lnTo>
                <a:lnTo>
                  <a:pt x="0" y="24450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2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690CAA-F943-2F4B-BC02-C03B9E31E37E}"/>
              </a:ext>
            </a:extLst>
          </p:cNvPr>
          <p:cNvSpPr/>
          <p:nvPr userDrawn="1"/>
        </p:nvSpPr>
        <p:spPr>
          <a:xfrm>
            <a:off x="0" y="-62630"/>
            <a:ext cx="5085567" cy="1019877"/>
          </a:xfrm>
          <a:custGeom>
            <a:avLst/>
            <a:gdLst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2445026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201939"/>
              <a:gd name="connsiteY0" fmla="*/ 0 h 2445026"/>
              <a:gd name="connsiteX1" fmla="*/ 12192000 w 12201939"/>
              <a:gd name="connsiteY1" fmla="*/ 0 h 2445026"/>
              <a:gd name="connsiteX2" fmla="*/ 12201939 w 12201939"/>
              <a:gd name="connsiteY2" fmla="*/ 228600 h 2445026"/>
              <a:gd name="connsiteX3" fmla="*/ 0 w 12201939"/>
              <a:gd name="connsiteY3" fmla="*/ 2445026 h 2445026"/>
              <a:gd name="connsiteX4" fmla="*/ 0 w 12201939"/>
              <a:gd name="connsiteY4" fmla="*/ 0 h 2445026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119269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192000"/>
              <a:gd name="connsiteY0" fmla="*/ 89452 h 2534478"/>
              <a:gd name="connsiteX1" fmla="*/ 12192000 w 12192000"/>
              <a:gd name="connsiteY1" fmla="*/ 89452 h 2534478"/>
              <a:gd name="connsiteX2" fmla="*/ 12182061 w 12192000"/>
              <a:gd name="connsiteY2" fmla="*/ 0 h 2534478"/>
              <a:gd name="connsiteX3" fmla="*/ 0 w 12192000"/>
              <a:gd name="connsiteY3" fmla="*/ 2534478 h 2534478"/>
              <a:gd name="connsiteX4" fmla="*/ 0 w 12192000"/>
              <a:gd name="connsiteY4" fmla="*/ 89452 h 2534478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82061 w 12192000"/>
              <a:gd name="connsiteY2" fmla="*/ 69575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445026">
                <a:moveTo>
                  <a:pt x="0" y="0"/>
                </a:moveTo>
                <a:lnTo>
                  <a:pt x="12192000" y="0"/>
                </a:lnTo>
                <a:lnTo>
                  <a:pt x="12182061" y="69575"/>
                </a:lnTo>
                <a:lnTo>
                  <a:pt x="0" y="24450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9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1D9E1-A27E-CE40-AEF9-736E21532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0128" y="179042"/>
            <a:ext cx="4384881" cy="6500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277A31D-ACFA-8F42-8AC2-341E3A3084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443894"/>
            <a:ext cx="4784034" cy="1709928"/>
          </a:xfrm>
          <a:solidFill>
            <a:schemeClr val="accent1"/>
          </a:solidFill>
        </p:spPr>
        <p:txBody>
          <a:bodyPr lIns="457200" tIns="182880" rIns="457200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Ad </a:t>
            </a:r>
            <a:r>
              <a:rPr lang="en-US" sz="14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</a:t>
            </a:r>
            <a:endParaRPr lang="en-US" sz="14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8EB38B-EC8B-6042-AA48-6C211ADF30A9}"/>
              </a:ext>
            </a:extLst>
          </p:cNvPr>
          <p:cNvCxnSpPr/>
          <p:nvPr userDrawn="1"/>
        </p:nvCxnSpPr>
        <p:spPr>
          <a:xfrm>
            <a:off x="5380382" y="983273"/>
            <a:ext cx="593585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0A245C4-A327-2846-93B0-10EF2725E7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00870" y="1281985"/>
            <a:ext cx="6330822" cy="575403"/>
          </a:xfrm>
        </p:spPr>
        <p:txBody>
          <a:bodyPr anchor="b">
            <a:normAutofit/>
          </a:bodyPr>
          <a:lstStyle>
            <a:lvl1pPr algn="l">
              <a:defRPr sz="1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PARAGRAPH HEADER 16PT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79206C-9796-8B40-8D89-7D00CC7E9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0870" y="512853"/>
            <a:ext cx="5276850" cy="57626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20PT ARIAL BOLD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407C2A-3E5E-3A44-B982-87CFE54E2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0870" y="2338389"/>
            <a:ext cx="3379788" cy="227488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/>
            </a:lvl1pPr>
            <a:lvl2pPr>
              <a:lnSpc>
                <a:spcPct val="200000"/>
              </a:lnSpc>
              <a:defRPr sz="1400"/>
            </a:lvl2pPr>
            <a:lvl3pPr>
              <a:lnSpc>
                <a:spcPct val="200000"/>
              </a:lnSpc>
              <a:defRPr sz="1400"/>
            </a:lvl3pPr>
            <a:lvl4pPr>
              <a:lnSpc>
                <a:spcPct val="200000"/>
              </a:lnSpc>
              <a:defRPr sz="1400"/>
            </a:lvl4pPr>
            <a:lvl5pPr>
              <a:lnSpc>
                <a:spcPct val="200000"/>
              </a:lnSpc>
              <a:defRPr sz="1400"/>
            </a:lvl5pPr>
          </a:lstStyle>
          <a:p>
            <a:pPr lvl="0"/>
            <a:r>
              <a:rPr lang="en-US" dirty="0"/>
              <a:t>Sample text with bullets 14pt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text with bullets 14pt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text with bullets 14pt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text with bullets 14pt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5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E0EE-FB50-46C9-BB33-2400635D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91504-5FDC-473B-8382-CFF325E5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28E-311E-AC4F-9779-669E64CCE19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130AE-AF41-401D-B08F-DB4AC8C2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FE714-579A-4E03-800D-84C90D68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1BA2-E88A-D843-8951-F1E05FAE6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0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F1888A-92CC-6F44-AB4A-46109A7029C7}"/>
              </a:ext>
            </a:extLst>
          </p:cNvPr>
          <p:cNvSpPr/>
          <p:nvPr userDrawn="1"/>
        </p:nvSpPr>
        <p:spPr>
          <a:xfrm>
            <a:off x="0" y="0"/>
            <a:ext cx="12192000" cy="6933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5F5D7-492D-0442-B20B-D7C417C5C61B}"/>
              </a:ext>
            </a:extLst>
          </p:cNvPr>
          <p:cNvSpPr/>
          <p:nvPr userDrawn="1"/>
        </p:nvSpPr>
        <p:spPr>
          <a:xfrm>
            <a:off x="0" y="-62630"/>
            <a:ext cx="8004132" cy="1605176"/>
          </a:xfrm>
          <a:custGeom>
            <a:avLst/>
            <a:gdLst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2445026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201939"/>
              <a:gd name="connsiteY0" fmla="*/ 0 h 2445026"/>
              <a:gd name="connsiteX1" fmla="*/ 12192000 w 12201939"/>
              <a:gd name="connsiteY1" fmla="*/ 0 h 2445026"/>
              <a:gd name="connsiteX2" fmla="*/ 12201939 w 12201939"/>
              <a:gd name="connsiteY2" fmla="*/ 228600 h 2445026"/>
              <a:gd name="connsiteX3" fmla="*/ 0 w 12201939"/>
              <a:gd name="connsiteY3" fmla="*/ 2445026 h 2445026"/>
              <a:gd name="connsiteX4" fmla="*/ 0 w 12201939"/>
              <a:gd name="connsiteY4" fmla="*/ 0 h 2445026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119269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192000"/>
              <a:gd name="connsiteY0" fmla="*/ 89452 h 2534478"/>
              <a:gd name="connsiteX1" fmla="*/ 12192000 w 12192000"/>
              <a:gd name="connsiteY1" fmla="*/ 89452 h 2534478"/>
              <a:gd name="connsiteX2" fmla="*/ 12182061 w 12192000"/>
              <a:gd name="connsiteY2" fmla="*/ 0 h 2534478"/>
              <a:gd name="connsiteX3" fmla="*/ 0 w 12192000"/>
              <a:gd name="connsiteY3" fmla="*/ 2534478 h 2534478"/>
              <a:gd name="connsiteX4" fmla="*/ 0 w 12192000"/>
              <a:gd name="connsiteY4" fmla="*/ 89452 h 2534478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82061 w 12192000"/>
              <a:gd name="connsiteY2" fmla="*/ 69575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445026">
                <a:moveTo>
                  <a:pt x="0" y="0"/>
                </a:moveTo>
                <a:lnTo>
                  <a:pt x="12192000" y="0"/>
                </a:lnTo>
                <a:lnTo>
                  <a:pt x="12182061" y="69575"/>
                </a:lnTo>
                <a:lnTo>
                  <a:pt x="0" y="2445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9922118-1238-D347-AC0D-8DF4B593C39D}"/>
              </a:ext>
            </a:extLst>
          </p:cNvPr>
          <p:cNvSpPr/>
          <p:nvPr userDrawn="1"/>
        </p:nvSpPr>
        <p:spPr>
          <a:xfrm>
            <a:off x="7295321" y="6021751"/>
            <a:ext cx="4896679" cy="974035"/>
          </a:xfrm>
          <a:custGeom>
            <a:avLst/>
            <a:gdLst>
              <a:gd name="connsiteX0" fmla="*/ 0 w 5343939"/>
              <a:gd name="connsiteY0" fmla="*/ 0 h 954157"/>
              <a:gd name="connsiteX1" fmla="*/ 5343939 w 5343939"/>
              <a:gd name="connsiteY1" fmla="*/ 0 h 954157"/>
              <a:gd name="connsiteX2" fmla="*/ 5343939 w 5343939"/>
              <a:gd name="connsiteY2" fmla="*/ 954157 h 954157"/>
              <a:gd name="connsiteX3" fmla="*/ 0 w 5343939"/>
              <a:gd name="connsiteY3" fmla="*/ 954157 h 954157"/>
              <a:gd name="connsiteX4" fmla="*/ 0 w 5343939"/>
              <a:gd name="connsiteY4" fmla="*/ 0 h 954157"/>
              <a:gd name="connsiteX0" fmla="*/ 0 w 5343939"/>
              <a:gd name="connsiteY0" fmla="*/ 1073427 h 1073427"/>
              <a:gd name="connsiteX1" fmla="*/ 5343939 w 5343939"/>
              <a:gd name="connsiteY1" fmla="*/ 0 h 1073427"/>
              <a:gd name="connsiteX2" fmla="*/ 5343939 w 5343939"/>
              <a:gd name="connsiteY2" fmla="*/ 954157 h 1073427"/>
              <a:gd name="connsiteX3" fmla="*/ 0 w 5343939"/>
              <a:gd name="connsiteY3" fmla="*/ 954157 h 1073427"/>
              <a:gd name="connsiteX4" fmla="*/ 0 w 5343939"/>
              <a:gd name="connsiteY4" fmla="*/ 1073427 h 1073427"/>
              <a:gd name="connsiteX0" fmla="*/ 0 w 5343939"/>
              <a:gd name="connsiteY0" fmla="*/ 1073427 h 1073427"/>
              <a:gd name="connsiteX1" fmla="*/ 5343939 w 5343939"/>
              <a:gd name="connsiteY1" fmla="*/ 0 h 1073427"/>
              <a:gd name="connsiteX2" fmla="*/ 5343939 w 5343939"/>
              <a:gd name="connsiteY2" fmla="*/ 954157 h 1073427"/>
              <a:gd name="connsiteX3" fmla="*/ 0 w 5343939"/>
              <a:gd name="connsiteY3" fmla="*/ 1073426 h 1073427"/>
              <a:gd name="connsiteX4" fmla="*/ 0 w 5343939"/>
              <a:gd name="connsiteY4" fmla="*/ 1073427 h 1073427"/>
              <a:gd name="connsiteX0" fmla="*/ 0 w 5343939"/>
              <a:gd name="connsiteY0" fmla="*/ 1033671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0 w 5343939"/>
              <a:gd name="connsiteY4" fmla="*/ 1033671 h 1073426"/>
              <a:gd name="connsiteX0" fmla="*/ 496956 w 5343939"/>
              <a:gd name="connsiteY0" fmla="*/ 914401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496956 w 5343939"/>
              <a:gd name="connsiteY4" fmla="*/ 914401 h 1073426"/>
              <a:gd name="connsiteX0" fmla="*/ 745434 w 5343939"/>
              <a:gd name="connsiteY0" fmla="*/ 974036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745434 w 5343939"/>
              <a:gd name="connsiteY4" fmla="*/ 974036 h 1073426"/>
              <a:gd name="connsiteX0" fmla="*/ 447260 w 5343939"/>
              <a:gd name="connsiteY0" fmla="*/ 954158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447260 w 5343939"/>
              <a:gd name="connsiteY4" fmla="*/ 954158 h 1073426"/>
              <a:gd name="connsiteX0" fmla="*/ 0 w 4896679"/>
              <a:gd name="connsiteY0" fmla="*/ 954158 h 974035"/>
              <a:gd name="connsiteX1" fmla="*/ 4896679 w 4896679"/>
              <a:gd name="connsiteY1" fmla="*/ 0 h 974035"/>
              <a:gd name="connsiteX2" fmla="*/ 4896679 w 4896679"/>
              <a:gd name="connsiteY2" fmla="*/ 954157 h 974035"/>
              <a:gd name="connsiteX3" fmla="*/ 1 w 4896679"/>
              <a:gd name="connsiteY3" fmla="*/ 974035 h 974035"/>
              <a:gd name="connsiteX4" fmla="*/ 0 w 4896679"/>
              <a:gd name="connsiteY4" fmla="*/ 954158 h 97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679" h="974035">
                <a:moveTo>
                  <a:pt x="0" y="954158"/>
                </a:moveTo>
                <a:lnTo>
                  <a:pt x="4896679" y="0"/>
                </a:lnTo>
                <a:lnTo>
                  <a:pt x="4896679" y="954157"/>
                </a:lnTo>
                <a:lnTo>
                  <a:pt x="1" y="974035"/>
                </a:lnTo>
                <a:cubicBezTo>
                  <a:pt x="1" y="967409"/>
                  <a:pt x="0" y="960784"/>
                  <a:pt x="0" y="95415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E6629-7C0E-4E9C-B440-F13F8E2EB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6558" y="3021154"/>
            <a:ext cx="4138884" cy="8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F1888A-92CC-6F44-AB4A-46109A7029C7}"/>
              </a:ext>
            </a:extLst>
          </p:cNvPr>
          <p:cNvSpPr/>
          <p:nvPr userDrawn="1"/>
        </p:nvSpPr>
        <p:spPr>
          <a:xfrm>
            <a:off x="0" y="0"/>
            <a:ext cx="12192000" cy="69331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5F5D7-492D-0442-B20B-D7C417C5C61B}"/>
              </a:ext>
            </a:extLst>
          </p:cNvPr>
          <p:cNvSpPr/>
          <p:nvPr userDrawn="1"/>
        </p:nvSpPr>
        <p:spPr>
          <a:xfrm>
            <a:off x="0" y="-62630"/>
            <a:ext cx="8004132" cy="1605176"/>
          </a:xfrm>
          <a:custGeom>
            <a:avLst/>
            <a:gdLst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2445026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201939"/>
              <a:gd name="connsiteY0" fmla="*/ 0 h 2445026"/>
              <a:gd name="connsiteX1" fmla="*/ 12192000 w 12201939"/>
              <a:gd name="connsiteY1" fmla="*/ 0 h 2445026"/>
              <a:gd name="connsiteX2" fmla="*/ 12201939 w 12201939"/>
              <a:gd name="connsiteY2" fmla="*/ 228600 h 2445026"/>
              <a:gd name="connsiteX3" fmla="*/ 0 w 12201939"/>
              <a:gd name="connsiteY3" fmla="*/ 2445026 h 2445026"/>
              <a:gd name="connsiteX4" fmla="*/ 0 w 12201939"/>
              <a:gd name="connsiteY4" fmla="*/ 0 h 2445026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92000 w 12192000"/>
              <a:gd name="connsiteY2" fmla="*/ 119269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  <a:gd name="connsiteX0" fmla="*/ 0 w 12192000"/>
              <a:gd name="connsiteY0" fmla="*/ 89452 h 2534478"/>
              <a:gd name="connsiteX1" fmla="*/ 12192000 w 12192000"/>
              <a:gd name="connsiteY1" fmla="*/ 89452 h 2534478"/>
              <a:gd name="connsiteX2" fmla="*/ 12182061 w 12192000"/>
              <a:gd name="connsiteY2" fmla="*/ 0 h 2534478"/>
              <a:gd name="connsiteX3" fmla="*/ 0 w 12192000"/>
              <a:gd name="connsiteY3" fmla="*/ 2534478 h 2534478"/>
              <a:gd name="connsiteX4" fmla="*/ 0 w 12192000"/>
              <a:gd name="connsiteY4" fmla="*/ 89452 h 2534478"/>
              <a:gd name="connsiteX0" fmla="*/ 0 w 12192000"/>
              <a:gd name="connsiteY0" fmla="*/ 0 h 2445026"/>
              <a:gd name="connsiteX1" fmla="*/ 12192000 w 12192000"/>
              <a:gd name="connsiteY1" fmla="*/ 0 h 2445026"/>
              <a:gd name="connsiteX2" fmla="*/ 12182061 w 12192000"/>
              <a:gd name="connsiteY2" fmla="*/ 69575 h 2445026"/>
              <a:gd name="connsiteX3" fmla="*/ 0 w 12192000"/>
              <a:gd name="connsiteY3" fmla="*/ 2445026 h 2445026"/>
              <a:gd name="connsiteX4" fmla="*/ 0 w 12192000"/>
              <a:gd name="connsiteY4" fmla="*/ 0 h 24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445026">
                <a:moveTo>
                  <a:pt x="0" y="0"/>
                </a:moveTo>
                <a:lnTo>
                  <a:pt x="12192000" y="0"/>
                </a:lnTo>
                <a:lnTo>
                  <a:pt x="12182061" y="69575"/>
                </a:lnTo>
                <a:lnTo>
                  <a:pt x="0" y="2445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9922118-1238-D347-AC0D-8DF4B593C39D}"/>
              </a:ext>
            </a:extLst>
          </p:cNvPr>
          <p:cNvSpPr/>
          <p:nvPr userDrawn="1"/>
        </p:nvSpPr>
        <p:spPr>
          <a:xfrm>
            <a:off x="7295321" y="6021751"/>
            <a:ext cx="4896679" cy="974035"/>
          </a:xfrm>
          <a:custGeom>
            <a:avLst/>
            <a:gdLst>
              <a:gd name="connsiteX0" fmla="*/ 0 w 5343939"/>
              <a:gd name="connsiteY0" fmla="*/ 0 h 954157"/>
              <a:gd name="connsiteX1" fmla="*/ 5343939 w 5343939"/>
              <a:gd name="connsiteY1" fmla="*/ 0 h 954157"/>
              <a:gd name="connsiteX2" fmla="*/ 5343939 w 5343939"/>
              <a:gd name="connsiteY2" fmla="*/ 954157 h 954157"/>
              <a:gd name="connsiteX3" fmla="*/ 0 w 5343939"/>
              <a:gd name="connsiteY3" fmla="*/ 954157 h 954157"/>
              <a:gd name="connsiteX4" fmla="*/ 0 w 5343939"/>
              <a:gd name="connsiteY4" fmla="*/ 0 h 954157"/>
              <a:gd name="connsiteX0" fmla="*/ 0 w 5343939"/>
              <a:gd name="connsiteY0" fmla="*/ 1073427 h 1073427"/>
              <a:gd name="connsiteX1" fmla="*/ 5343939 w 5343939"/>
              <a:gd name="connsiteY1" fmla="*/ 0 h 1073427"/>
              <a:gd name="connsiteX2" fmla="*/ 5343939 w 5343939"/>
              <a:gd name="connsiteY2" fmla="*/ 954157 h 1073427"/>
              <a:gd name="connsiteX3" fmla="*/ 0 w 5343939"/>
              <a:gd name="connsiteY3" fmla="*/ 954157 h 1073427"/>
              <a:gd name="connsiteX4" fmla="*/ 0 w 5343939"/>
              <a:gd name="connsiteY4" fmla="*/ 1073427 h 1073427"/>
              <a:gd name="connsiteX0" fmla="*/ 0 w 5343939"/>
              <a:gd name="connsiteY0" fmla="*/ 1073427 h 1073427"/>
              <a:gd name="connsiteX1" fmla="*/ 5343939 w 5343939"/>
              <a:gd name="connsiteY1" fmla="*/ 0 h 1073427"/>
              <a:gd name="connsiteX2" fmla="*/ 5343939 w 5343939"/>
              <a:gd name="connsiteY2" fmla="*/ 954157 h 1073427"/>
              <a:gd name="connsiteX3" fmla="*/ 0 w 5343939"/>
              <a:gd name="connsiteY3" fmla="*/ 1073426 h 1073427"/>
              <a:gd name="connsiteX4" fmla="*/ 0 w 5343939"/>
              <a:gd name="connsiteY4" fmla="*/ 1073427 h 1073427"/>
              <a:gd name="connsiteX0" fmla="*/ 0 w 5343939"/>
              <a:gd name="connsiteY0" fmla="*/ 1033671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0 w 5343939"/>
              <a:gd name="connsiteY4" fmla="*/ 1033671 h 1073426"/>
              <a:gd name="connsiteX0" fmla="*/ 496956 w 5343939"/>
              <a:gd name="connsiteY0" fmla="*/ 914401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496956 w 5343939"/>
              <a:gd name="connsiteY4" fmla="*/ 914401 h 1073426"/>
              <a:gd name="connsiteX0" fmla="*/ 745434 w 5343939"/>
              <a:gd name="connsiteY0" fmla="*/ 974036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745434 w 5343939"/>
              <a:gd name="connsiteY4" fmla="*/ 974036 h 1073426"/>
              <a:gd name="connsiteX0" fmla="*/ 447260 w 5343939"/>
              <a:gd name="connsiteY0" fmla="*/ 954158 h 1073426"/>
              <a:gd name="connsiteX1" fmla="*/ 5343939 w 5343939"/>
              <a:gd name="connsiteY1" fmla="*/ 0 h 1073426"/>
              <a:gd name="connsiteX2" fmla="*/ 5343939 w 5343939"/>
              <a:gd name="connsiteY2" fmla="*/ 954157 h 1073426"/>
              <a:gd name="connsiteX3" fmla="*/ 0 w 5343939"/>
              <a:gd name="connsiteY3" fmla="*/ 1073426 h 1073426"/>
              <a:gd name="connsiteX4" fmla="*/ 447260 w 5343939"/>
              <a:gd name="connsiteY4" fmla="*/ 954158 h 1073426"/>
              <a:gd name="connsiteX0" fmla="*/ 0 w 4896679"/>
              <a:gd name="connsiteY0" fmla="*/ 954158 h 974035"/>
              <a:gd name="connsiteX1" fmla="*/ 4896679 w 4896679"/>
              <a:gd name="connsiteY1" fmla="*/ 0 h 974035"/>
              <a:gd name="connsiteX2" fmla="*/ 4896679 w 4896679"/>
              <a:gd name="connsiteY2" fmla="*/ 954157 h 974035"/>
              <a:gd name="connsiteX3" fmla="*/ 1 w 4896679"/>
              <a:gd name="connsiteY3" fmla="*/ 974035 h 974035"/>
              <a:gd name="connsiteX4" fmla="*/ 0 w 4896679"/>
              <a:gd name="connsiteY4" fmla="*/ 954158 h 97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679" h="974035">
                <a:moveTo>
                  <a:pt x="0" y="954158"/>
                </a:moveTo>
                <a:lnTo>
                  <a:pt x="4896679" y="0"/>
                </a:lnTo>
                <a:lnTo>
                  <a:pt x="4896679" y="954157"/>
                </a:lnTo>
                <a:lnTo>
                  <a:pt x="1" y="974035"/>
                </a:lnTo>
                <a:cubicBezTo>
                  <a:pt x="1" y="967409"/>
                  <a:pt x="0" y="960784"/>
                  <a:pt x="0" y="95415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C813F-F305-4A92-B4BF-6EFB13385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6558" y="3021154"/>
            <a:ext cx="4138884" cy="8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0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8B809-1EDA-9442-B9A7-4B611ADF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CF36F-9C16-AF46-8DB8-4887DCAB9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F4DB0-4292-4D49-AD00-0D0FF5428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C28E-311E-AC4F-9779-669E64CCE19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B2A9F-C273-8B48-9322-DBAFE21F1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1590-8128-8D4E-BAB7-3D833CFC2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21BA2-E88A-D843-8951-F1E05FAE6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1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2" r:id="rId4"/>
    <p:sldLayoutId id="2147483655" r:id="rId5"/>
    <p:sldLayoutId id="2147483657" r:id="rId6"/>
    <p:sldLayoutId id="2147483659" r:id="rId7"/>
    <p:sldLayoutId id="2147483661" r:id="rId8"/>
    <p:sldLayoutId id="2147483660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C54D-3C76-5545-ADF3-21AA0E998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13630-69AC-0C46-BF9B-87AF2D780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Discussion</a:t>
            </a:r>
          </a:p>
        </p:txBody>
      </p:sp>
    </p:spTree>
    <p:extLst>
      <p:ext uri="{BB962C8B-B14F-4D97-AF65-F5344CB8AC3E}">
        <p14:creationId xmlns:p14="http://schemas.microsoft.com/office/powerpoint/2010/main" val="3355639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633E0-219B-4C60-8894-F72B1DA2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1" y="530320"/>
            <a:ext cx="4825489" cy="6180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C18BC-6B9E-45A1-993D-1C4E80EF4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903" y="530320"/>
            <a:ext cx="4831036" cy="6180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1B1BD0-CFD2-430E-B5DB-CE5C849829AB}"/>
              </a:ext>
            </a:extLst>
          </p:cNvPr>
          <p:cNvSpPr txBox="1"/>
          <p:nvPr/>
        </p:nvSpPr>
        <p:spPr>
          <a:xfrm>
            <a:off x="0" y="160988"/>
            <a:ext cx="35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Hospitals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4B8E7-AD7B-401D-A3F2-8ADF03ED8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574" y="2178491"/>
            <a:ext cx="4825357" cy="34931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1AA4EF-2DD8-4AD7-BDFC-8D5A95217FFA}"/>
              </a:ext>
            </a:extLst>
          </p:cNvPr>
          <p:cNvCxnSpPr/>
          <p:nvPr/>
        </p:nvCxnSpPr>
        <p:spPr>
          <a:xfrm flipH="1">
            <a:off x="1273215" y="2178491"/>
            <a:ext cx="1980680" cy="2185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C36CDB-442D-47C8-9285-54828C88C46F}"/>
              </a:ext>
            </a:extLst>
          </p:cNvPr>
          <p:cNvCxnSpPr>
            <a:cxnSpLocks/>
          </p:cNvCxnSpPr>
          <p:nvPr/>
        </p:nvCxnSpPr>
        <p:spPr>
          <a:xfrm flipH="1">
            <a:off x="1412111" y="5671595"/>
            <a:ext cx="1841784" cy="451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24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20DF2-FE6F-4ADC-A7C4-5C8EEA8CF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530320"/>
            <a:ext cx="7972425" cy="6038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FBDC5C-F09B-40BF-839D-515AC0661DBD}"/>
              </a:ext>
            </a:extLst>
          </p:cNvPr>
          <p:cNvSpPr txBox="1"/>
          <p:nvPr/>
        </p:nvSpPr>
        <p:spPr>
          <a:xfrm>
            <a:off x="0" y="160988"/>
            <a:ext cx="35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- Snapshot</a:t>
            </a:r>
          </a:p>
        </p:txBody>
      </p:sp>
    </p:spTree>
    <p:extLst>
      <p:ext uri="{BB962C8B-B14F-4D97-AF65-F5344CB8AC3E}">
        <p14:creationId xmlns:p14="http://schemas.microsoft.com/office/powerpoint/2010/main" val="35739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42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AB0168-B337-4D91-9431-8CF2D3825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578" y="1184974"/>
            <a:ext cx="8277386" cy="576262"/>
          </a:xfrm>
        </p:spPr>
        <p:txBody>
          <a:bodyPr/>
          <a:lstStyle/>
          <a:p>
            <a:r>
              <a:rPr lang="en-US" dirty="0"/>
              <a:t>Market Intelligence and Planning at </a:t>
            </a:r>
            <a:r>
              <a:rPr lang="en-US" dirty="0" err="1"/>
              <a:t>MetroHealth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4AFF50-96F2-ED43-A66B-99CC285F4F4F}"/>
              </a:ext>
            </a:extLst>
          </p:cNvPr>
          <p:cNvCxnSpPr/>
          <p:nvPr/>
        </p:nvCxnSpPr>
        <p:spPr>
          <a:xfrm>
            <a:off x="1029556" y="6368144"/>
            <a:ext cx="0" cy="33220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27AB07C-160E-4EF4-B40D-CABE722F063A}"/>
              </a:ext>
            </a:extLst>
          </p:cNvPr>
          <p:cNvSpPr txBox="1"/>
          <p:nvPr/>
        </p:nvSpPr>
        <p:spPr>
          <a:xfrm>
            <a:off x="388993" y="2007256"/>
            <a:ext cx="4609032" cy="41517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Department</a:t>
            </a:r>
            <a:endParaRPr lang="en-US" sz="2398" b="1" dirty="0">
              <a:solidFill>
                <a:schemeClr val="accent2"/>
              </a:solidFill>
            </a:endParaRPr>
          </a:p>
          <a:p>
            <a:endParaRPr lang="en-US" sz="2398" dirty="0"/>
          </a:p>
          <a:p>
            <a:r>
              <a:rPr lang="en-US" sz="2398" b="1" dirty="0"/>
              <a:t>Purpose</a:t>
            </a:r>
            <a:r>
              <a:rPr lang="en-US" sz="2398" dirty="0"/>
              <a:t>: Bring “the market reality” and “voice of the consumer” to the decision making arena</a:t>
            </a:r>
          </a:p>
          <a:p>
            <a:endParaRPr lang="en-US" sz="2398" dirty="0"/>
          </a:p>
          <a:p>
            <a:r>
              <a:rPr lang="en-US" sz="2398" b="1" dirty="0"/>
              <a:t>Structure</a:t>
            </a:r>
            <a:r>
              <a:rPr lang="en-US" sz="2398" dirty="0"/>
              <a:t>: Market Planning and Primary Market Research reporting to Strategy</a:t>
            </a:r>
          </a:p>
          <a:p>
            <a:endParaRPr lang="en-US" sz="2398" dirty="0"/>
          </a:p>
        </p:txBody>
      </p:sp>
      <p:pic>
        <p:nvPicPr>
          <p:cNvPr id="10" name="Picture 2" descr="http://mhapps.metrohealth.org/Benefitsselectioninformation/images/metroheath_transparent.png">
            <a:extLst>
              <a:ext uri="{FF2B5EF4-FFF2-40B4-BE49-F238E27FC236}">
                <a16:creationId xmlns:a16="http://schemas.microsoft.com/office/drawing/2014/main" id="{B7924739-4AAC-4125-AB0D-E0B666374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113" y="6405054"/>
            <a:ext cx="1218072" cy="25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C9A536-A570-43E3-ACCD-D95BF61CFD1A}"/>
              </a:ext>
            </a:extLst>
          </p:cNvPr>
          <p:cNvSpPr txBox="1"/>
          <p:nvPr/>
        </p:nvSpPr>
        <p:spPr>
          <a:xfrm>
            <a:off x="5554139" y="2006935"/>
            <a:ext cx="5755001" cy="4152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Beth Clegg, Sr. Market Research Associate</a:t>
            </a:r>
          </a:p>
          <a:p>
            <a:endParaRPr lang="en-US" sz="2398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r>
              <a:rPr lang="en-US" sz="2398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Key responsibilities</a:t>
            </a:r>
            <a:r>
              <a:rPr lang="en-US" sz="2398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: Design market research for the organization; obtaining insights from surveys, focus groups, interviews, etc., to </a:t>
            </a:r>
            <a:r>
              <a:rPr lang="en-US" sz="2398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connect consumer desires and ideals for the development and evaluation of business opportunities </a:t>
            </a:r>
            <a:endParaRPr lang="en-US" sz="2398" b="1" dirty="0"/>
          </a:p>
          <a:p>
            <a:endParaRPr lang="en-US" sz="2398" dirty="0"/>
          </a:p>
        </p:txBody>
      </p:sp>
    </p:spTree>
    <p:extLst>
      <p:ext uri="{BB962C8B-B14F-4D97-AF65-F5344CB8AC3E}">
        <p14:creationId xmlns:p14="http://schemas.microsoft.com/office/powerpoint/2010/main" val="224201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477CB-E64B-4D9E-8CBB-5FDF1102AA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578" y="1890111"/>
            <a:ext cx="5023386" cy="3807067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numCol="1">
            <a:normAutofit fontScale="92500" lnSpcReduction="10000"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Primary Research</a:t>
            </a:r>
          </a:p>
          <a:p>
            <a:endParaRPr lang="en-US" sz="2400" b="1" dirty="0"/>
          </a:p>
          <a:p>
            <a:r>
              <a:rPr lang="en-US" sz="2400" b="1" dirty="0"/>
              <a:t>Qualitative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In-person focus groups and 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Observations</a:t>
            </a:r>
          </a:p>
          <a:p>
            <a:endParaRPr lang="en-US" sz="2400" dirty="0"/>
          </a:p>
          <a:p>
            <a:r>
              <a:rPr lang="en-US" sz="2400" b="1" dirty="0"/>
              <a:t>Quantitative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Online surveys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Paper surveys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7837F-4C89-45BE-8DDA-A36D5A7D9B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Data collection methods - lately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8BCEB4-0E30-4F12-8084-2A4BE0DB37F8}"/>
              </a:ext>
            </a:extLst>
          </p:cNvPr>
          <p:cNvSpPr txBox="1">
            <a:spLocks/>
          </p:cNvSpPr>
          <p:nvPr/>
        </p:nvSpPr>
        <p:spPr>
          <a:xfrm>
            <a:off x="6269620" y="1890110"/>
            <a:ext cx="5023386" cy="380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spcCol="36576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2"/>
                </a:solidFill>
              </a:rPr>
              <a:t>Secondary/Planning Data</a:t>
            </a:r>
          </a:p>
          <a:p>
            <a:endParaRPr lang="en-US" sz="2400" b="1" dirty="0"/>
          </a:p>
          <a:p>
            <a:r>
              <a:rPr lang="en-US" sz="2400" b="1" dirty="0"/>
              <a:t>Database/data mining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Pre-existing surveys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Census bureau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Purchased projections</a:t>
            </a:r>
          </a:p>
          <a:p>
            <a:r>
              <a:rPr lang="en-US" sz="2400" b="1" dirty="0"/>
              <a:t>Market share</a:t>
            </a:r>
          </a:p>
          <a:p>
            <a:r>
              <a:rPr lang="en-US" sz="2400" b="1" dirty="0"/>
              <a:t>Data searches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347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2C7196-EAAB-437C-90F0-273BA1E4A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082" y="1889186"/>
            <a:ext cx="10845452" cy="575403"/>
          </a:xfrm>
        </p:spPr>
        <p:txBody>
          <a:bodyPr>
            <a:noAutofit/>
          </a:bodyPr>
          <a:lstStyle/>
          <a:p>
            <a:br>
              <a:rPr lang="en-US" sz="2400" dirty="0"/>
            </a:br>
            <a:r>
              <a:rPr lang="en-US" sz="2400" dirty="0"/>
              <a:t>Tell the stakeholder story and connect it to the work that we need to do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F41708-CA73-4014-B11C-993122D31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 of the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23DBD-A11E-4FF2-A673-B55AF53E6D4D}"/>
              </a:ext>
            </a:extLst>
          </p:cNvPr>
          <p:cNvSpPr txBox="1"/>
          <p:nvPr/>
        </p:nvSpPr>
        <p:spPr>
          <a:xfrm>
            <a:off x="335692" y="2759093"/>
            <a:ext cx="7349897" cy="3816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When I have been successful with this, it’s included… 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Obtain clear purpose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Simplify – how simple can you get the information you've collected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Step process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Boil it down to what they “need” to know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Customize to your audience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Must include: recommendations, considerations and/or next steps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Allow evolution of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86833-0AEE-46F4-BAA0-F1B8B8081EB2}"/>
              </a:ext>
            </a:extLst>
          </p:cNvPr>
          <p:cNvSpPr txBox="1"/>
          <p:nvPr/>
        </p:nvSpPr>
        <p:spPr>
          <a:xfrm>
            <a:off x="8889371" y="2774296"/>
            <a:ext cx="2966937" cy="21185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MI Typical Audience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Executive team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Operations/ program owner </a:t>
            </a:r>
          </a:p>
        </p:txBody>
      </p:sp>
      <p:sp>
        <p:nvSpPr>
          <p:cNvPr id="12" name="Star: 7 Points 11">
            <a:extLst>
              <a:ext uri="{FF2B5EF4-FFF2-40B4-BE49-F238E27FC236}">
                <a16:creationId xmlns:a16="http://schemas.microsoft.com/office/drawing/2014/main" id="{0FF20817-868B-4D85-9F1C-DACEABA61F48}"/>
              </a:ext>
            </a:extLst>
          </p:cNvPr>
          <p:cNvSpPr/>
          <p:nvPr/>
        </p:nvSpPr>
        <p:spPr>
          <a:xfrm rot="20763957">
            <a:off x="7053098" y="4241621"/>
            <a:ext cx="1542660" cy="902826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8D0D8F-E940-4E65-875C-AE5D1EECB936}"/>
              </a:ext>
            </a:extLst>
          </p:cNvPr>
          <p:cNvCxnSpPr>
            <a:stCxn id="12" idx="6"/>
          </p:cNvCxnSpPr>
          <p:nvPr/>
        </p:nvCxnSpPr>
        <p:spPr>
          <a:xfrm flipH="1">
            <a:off x="7321442" y="4254904"/>
            <a:ext cx="394284" cy="2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81D5F8-FDC9-476F-B36C-ABAB77526B7C}"/>
              </a:ext>
            </a:extLst>
          </p:cNvPr>
          <p:cNvSpPr txBox="1"/>
          <p:nvPr/>
        </p:nvSpPr>
        <p:spPr>
          <a:xfrm rot="20034614">
            <a:off x="7275240" y="4495864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HARD!!</a:t>
            </a:r>
          </a:p>
        </p:txBody>
      </p:sp>
    </p:spTree>
    <p:extLst>
      <p:ext uri="{BB962C8B-B14F-4D97-AF65-F5344CB8AC3E}">
        <p14:creationId xmlns:p14="http://schemas.microsoft.com/office/powerpoint/2010/main" val="12725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32D9B1-AFB6-43DF-98E4-225B9E4BD615}"/>
              </a:ext>
            </a:extLst>
          </p:cNvPr>
          <p:cNvSpPr txBox="1"/>
          <p:nvPr/>
        </p:nvSpPr>
        <p:spPr>
          <a:xfrm>
            <a:off x="324091" y="2882096"/>
            <a:ext cx="1001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Examples of the story and the connection</a:t>
            </a:r>
          </a:p>
        </p:txBody>
      </p:sp>
    </p:spTree>
    <p:extLst>
      <p:ext uri="{BB962C8B-B14F-4D97-AF65-F5344CB8AC3E}">
        <p14:creationId xmlns:p14="http://schemas.microsoft.com/office/powerpoint/2010/main" val="32298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0A7E30-BBB8-4CA4-B9D3-4F2C4AFD6EFE}"/>
              </a:ext>
            </a:extLst>
          </p:cNvPr>
          <p:cNvSpPr txBox="1"/>
          <p:nvPr/>
        </p:nvSpPr>
        <p:spPr>
          <a:xfrm>
            <a:off x="0" y="196770"/>
            <a:ext cx="200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In-patient Rehab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FCF35-1932-40FF-B765-EAA9A075B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93" y="566102"/>
            <a:ext cx="6322866" cy="47774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F0FD32-7789-4710-9307-1F8DD40D0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492" y="1294388"/>
            <a:ext cx="6205188" cy="46790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972433-D616-4808-8E75-55B4A2726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437" y="2097898"/>
            <a:ext cx="6322866" cy="4771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9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2C05AE-2C0F-4640-9BA4-B801D826D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49" y="119770"/>
            <a:ext cx="3275636" cy="24368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BF4272-B26A-4705-BFE5-E8D4833F1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354" y="1426590"/>
            <a:ext cx="5754547" cy="42826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440738-7537-4362-AB4B-CDEED4EEF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02" y="1279586"/>
            <a:ext cx="3275636" cy="24292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4620C-64D7-4A23-9165-009583441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7685" y="2778200"/>
            <a:ext cx="3275636" cy="24519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64AC0-E3A1-4DEB-B979-272828B0CBFA}"/>
              </a:ext>
            </a:extLst>
          </p:cNvPr>
          <p:cNvSpPr txBox="1"/>
          <p:nvPr/>
        </p:nvSpPr>
        <p:spPr>
          <a:xfrm>
            <a:off x="0" y="174149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Commuter survey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D16C13-32EF-499B-9A81-464F117A5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02" y="3930420"/>
            <a:ext cx="3275636" cy="24462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2FA865CC-4413-4A7A-8892-38A5DBA177BE}"/>
              </a:ext>
            </a:extLst>
          </p:cNvPr>
          <p:cNvSpPr/>
          <p:nvPr/>
        </p:nvSpPr>
        <p:spPr>
          <a:xfrm>
            <a:off x="5827279" y="1902588"/>
            <a:ext cx="640466" cy="3052823"/>
          </a:xfrm>
          <a:prstGeom prst="homePlate">
            <a:avLst>
              <a:gd name="adj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6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ACA0B9-BC9C-441D-A7CD-B86EC165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64" y="517181"/>
            <a:ext cx="5212071" cy="3929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F695CD-D67B-44C7-87A0-2B554937B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67" y="517182"/>
            <a:ext cx="5173980" cy="3929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CA182-8958-4FE8-8C1E-92A32F5E5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441" y="2481985"/>
            <a:ext cx="5703184" cy="43134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4AAD79-7C86-4EE3-A89C-0E99C9AFC80C}"/>
              </a:ext>
            </a:extLst>
          </p:cNvPr>
          <p:cNvSpPr txBox="1"/>
          <p:nvPr/>
        </p:nvSpPr>
        <p:spPr>
          <a:xfrm>
            <a:off x="0" y="62531"/>
            <a:ext cx="35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West Facility</a:t>
            </a:r>
          </a:p>
        </p:txBody>
      </p:sp>
    </p:spTree>
    <p:extLst>
      <p:ext uri="{BB962C8B-B14F-4D97-AF65-F5344CB8AC3E}">
        <p14:creationId xmlns:p14="http://schemas.microsoft.com/office/powerpoint/2010/main" val="9297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5D2F7B-AE14-4874-8DDC-70447B737C38}"/>
              </a:ext>
            </a:extLst>
          </p:cNvPr>
          <p:cNvSpPr txBox="1"/>
          <p:nvPr/>
        </p:nvSpPr>
        <p:spPr>
          <a:xfrm>
            <a:off x="0" y="160988"/>
            <a:ext cx="35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Hospitals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639CB-6742-492A-B67F-9A23A954B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1" y="1450113"/>
            <a:ext cx="5205653" cy="39577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9244E9-3FAB-4C32-8620-842F7228E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286" y="1450113"/>
            <a:ext cx="5247217" cy="39577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EA16000-F8CD-4FA8-98A0-39C2A6120C94}"/>
              </a:ext>
            </a:extLst>
          </p:cNvPr>
          <p:cNvSpPr/>
          <p:nvPr/>
        </p:nvSpPr>
        <p:spPr>
          <a:xfrm>
            <a:off x="5827279" y="1902588"/>
            <a:ext cx="640466" cy="3052823"/>
          </a:xfrm>
          <a:prstGeom prst="homePlate">
            <a:avLst>
              <a:gd name="adj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AA0C49-45F9-473A-91FA-1640747A4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814" y="716531"/>
            <a:ext cx="7550371" cy="57086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385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399"/>
      </a:accent1>
      <a:accent2>
        <a:srgbClr val="004C97"/>
      </a:accent2>
      <a:accent3>
        <a:srgbClr val="00A3E0"/>
      </a:accent3>
      <a:accent4>
        <a:srgbClr val="E35105"/>
      </a:accent4>
      <a:accent5>
        <a:srgbClr val="C3D600"/>
      </a:accent5>
      <a:accent6>
        <a:srgbClr val="000000"/>
      </a:accent6>
      <a:hlink>
        <a:srgbClr val="646464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9CA751EB76B47986E81BC7E1F2DEF" ma:contentTypeVersion="0" ma:contentTypeDescription="Create a new document." ma:contentTypeScope="" ma:versionID="9acbcb549352e706088b7d7f15dac63d">
  <xsd:schema xmlns:xsd="http://www.w3.org/2001/XMLSchema" xmlns:xs="http://www.w3.org/2001/XMLSchema" xmlns:p="http://schemas.microsoft.com/office/2006/metadata/properties" xmlns:ns2="2b6a5daf-aabe-4f16-b237-c97067da6238" targetNamespace="http://schemas.microsoft.com/office/2006/metadata/properties" ma:root="true" ma:fieldsID="8da30bc94bdba237cc49b7c8df432bbb" ns2:_="">
    <xsd:import namespace="2b6a5daf-aabe-4f16-b237-c97067da62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a5daf-aabe-4f16-b237-c97067da623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6a5daf-aabe-4f16-b237-c97067da6238">T75DNRTH76KF-374-87</_dlc_DocId>
    <_dlc_DocIdUrl xmlns="2b6a5daf-aabe-4f16-b237-c97067da6238">
      <Url>http://swvmsharepoint/AdminBus/Comm/_layouts/15/DocIdRedir.aspx?ID=T75DNRTH76KF-374-87</Url>
      <Description>T75DNRTH76KF-374-87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D0749C9-ECB9-4932-A673-A5DD399CA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6a5daf-aabe-4f16-b237-c97067da6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D15603-10BD-494A-9373-AD35F315F7A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2b6a5daf-aabe-4f16-b237-c97067da623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65117EA-766C-47B7-8DC0-A161B1BAFDB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4FDC4B-0E18-4ECC-877B-46CFDACAF91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275</Words>
  <Application>Microsoft Office PowerPoint</Application>
  <PresentationFormat>Widescreen</PresentationFormat>
  <Paragraphs>65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Regular</vt:lpstr>
      <vt:lpstr>Calibri</vt:lpstr>
      <vt:lpstr>Office Theme</vt:lpstr>
      <vt:lpstr>Market Intelligence</vt:lpstr>
      <vt:lpstr>PowerPoint Presentation</vt:lpstr>
      <vt:lpstr>PowerPoint Presentation</vt:lpstr>
      <vt:lpstr> Tell the stakeholder story and connect it to the work that we need to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Kennedy</dc:creator>
  <cp:lastModifiedBy>Elizabeth Clegg</cp:lastModifiedBy>
  <cp:revision>45</cp:revision>
  <dcterms:created xsi:type="dcterms:W3CDTF">2018-08-15T17:15:16Z</dcterms:created>
  <dcterms:modified xsi:type="dcterms:W3CDTF">2019-05-09T05:44:42Z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0x010100B1A9CA751EB76B47986E81BC7E1F2DEF</vt:lpwstr>
  </property>
  <property fmtid="{D5CDD505-2E9C-101B-9397-08002B2CF9AE}" pid="3" name="_dlc_DocIdItemGuid">
    <vt:lpwstr>47a5308a-e0d0-4b94-a542-77265877fd82</vt:lpwstr>
  </property>
</Properties>
</file>