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9" r:id="rId5"/>
    <p:sldId id="261" r:id="rId6"/>
    <p:sldId id="258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3605" autoAdjust="0"/>
  </p:normalViewPr>
  <p:slideViewPr>
    <p:cSldViewPr snapToGrid="0" snapToObjects="1">
      <p:cViewPr>
        <p:scale>
          <a:sx n="41" d="100"/>
          <a:sy n="41" d="100"/>
        </p:scale>
        <p:origin x="72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ERKER\Downloads\Appointment%20Status%20by%20Wee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West Departments: Completion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27745098474895"/>
          <c:y val="0.25269462684004979"/>
          <c:w val="0.56873985612548061"/>
          <c:h val="0.47995150422728639"/>
        </c:manualLayout>
      </c:layout>
      <c:barChart>
        <c:barDir val="col"/>
        <c:grouping val="clustered"/>
        <c:varyColors val="0"/>
        <c:ser>
          <c:idx val="1"/>
          <c:order val="1"/>
          <c:tx>
            <c:v>covid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'[Appointment Status by Week.xlsx]Psychiatry'!$C$5:$V$5</c:f>
              <c:numCache>
                <c:formatCode>m/d/yyyy</c:formatCode>
                <c:ptCount val="20"/>
                <c:pt idx="0">
                  <c:v>43833</c:v>
                </c:pt>
                <c:pt idx="1">
                  <c:v>43840</c:v>
                </c:pt>
                <c:pt idx="2">
                  <c:v>43847</c:v>
                </c:pt>
                <c:pt idx="3">
                  <c:v>43854</c:v>
                </c:pt>
                <c:pt idx="4">
                  <c:v>43861</c:v>
                </c:pt>
                <c:pt idx="5">
                  <c:v>43868</c:v>
                </c:pt>
                <c:pt idx="6">
                  <c:v>43875</c:v>
                </c:pt>
                <c:pt idx="7">
                  <c:v>43882</c:v>
                </c:pt>
                <c:pt idx="8">
                  <c:v>43889</c:v>
                </c:pt>
                <c:pt idx="9">
                  <c:v>43896</c:v>
                </c:pt>
                <c:pt idx="10">
                  <c:v>43903</c:v>
                </c:pt>
                <c:pt idx="11">
                  <c:v>43910</c:v>
                </c:pt>
                <c:pt idx="12">
                  <c:v>43917</c:v>
                </c:pt>
                <c:pt idx="13">
                  <c:v>43924</c:v>
                </c:pt>
                <c:pt idx="14">
                  <c:v>43931</c:v>
                </c:pt>
                <c:pt idx="15">
                  <c:v>43938</c:v>
                </c:pt>
                <c:pt idx="16">
                  <c:v>43945</c:v>
                </c:pt>
                <c:pt idx="17">
                  <c:v>43952</c:v>
                </c:pt>
                <c:pt idx="18">
                  <c:v>43959</c:v>
                </c:pt>
                <c:pt idx="19">
                  <c:v>43966</c:v>
                </c:pt>
              </c:numCache>
            </c:numRef>
          </c:cat>
          <c:val>
            <c:numRef>
              <c:f>'[Appointment Status by Week.xlsx]Psychiatry'!$C$11:$V$11</c:f>
              <c:numCache>
                <c:formatCode>General</c:formatCode>
                <c:ptCount val="20"/>
                <c:pt idx="10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5-4113-8FBC-CD6E61F28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9682255"/>
        <c:axId val="1709685167"/>
      </c:barChart>
      <c:lineChart>
        <c:grouping val="standard"/>
        <c:varyColors val="0"/>
        <c:ser>
          <c:idx val="10"/>
          <c:order val="10"/>
          <c:tx>
            <c:strRef>
              <c:f>'[Appointment Status by Week.xlsx]Psychiatry'!$A$41</c:f>
              <c:strCache>
                <c:ptCount val="1"/>
                <c:pt idx="0">
                  <c:v>CIRCLE HEALTH WEST BEHAVIORAL HEALTH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val>
            <c:numRef>
              <c:f>'[Appointment Status by Week.xlsx]Psychiatry'!$C$47:$V$47</c:f>
              <c:numCache>
                <c:formatCode>0%</c:formatCode>
                <c:ptCount val="20"/>
                <c:pt idx="0">
                  <c:v>0.67934782608695654</c:v>
                </c:pt>
                <c:pt idx="1">
                  <c:v>0.58760683760683763</c:v>
                </c:pt>
                <c:pt idx="2">
                  <c:v>0.66881720430107527</c:v>
                </c:pt>
                <c:pt idx="3">
                  <c:v>0.62616822429906538</c:v>
                </c:pt>
                <c:pt idx="4">
                  <c:v>0.64137931034482754</c:v>
                </c:pt>
                <c:pt idx="5">
                  <c:v>0.62004662004662003</c:v>
                </c:pt>
                <c:pt idx="6">
                  <c:v>0.62411347517730498</c:v>
                </c:pt>
                <c:pt idx="7">
                  <c:v>0.59590792838874684</c:v>
                </c:pt>
                <c:pt idx="8">
                  <c:v>0.55841121495327106</c:v>
                </c:pt>
                <c:pt idx="9">
                  <c:v>0.61224489795918369</c:v>
                </c:pt>
                <c:pt idx="10">
                  <c:v>0.6071428571428571</c:v>
                </c:pt>
                <c:pt idx="11">
                  <c:v>0.41649484536082476</c:v>
                </c:pt>
                <c:pt idx="12">
                  <c:v>0.53514739229024944</c:v>
                </c:pt>
                <c:pt idx="13">
                  <c:v>0.67975206611570249</c:v>
                </c:pt>
                <c:pt idx="14">
                  <c:v>0.72995780590717296</c:v>
                </c:pt>
                <c:pt idx="15">
                  <c:v>0.73515981735159819</c:v>
                </c:pt>
                <c:pt idx="16">
                  <c:v>0.7879581151832461</c:v>
                </c:pt>
                <c:pt idx="17">
                  <c:v>0.79201680672268904</c:v>
                </c:pt>
                <c:pt idx="18">
                  <c:v>0.81526104417670686</c:v>
                </c:pt>
                <c:pt idx="19">
                  <c:v>0.80821917808219179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95-4113-8FBC-CD6E61F28942}"/>
            </c:ext>
          </c:extLst>
        </c:ser>
        <c:ser>
          <c:idx val="11"/>
          <c:order val="11"/>
          <c:tx>
            <c:strRef>
              <c:f>'[Appointment Status by Week.xlsx]PrimaryCare'!$A$22</c:f>
              <c:strCache>
                <c:ptCount val="1"/>
                <c:pt idx="0">
                  <c:v>CIRCLE HEALTH WEST  PRIMARY CARE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val>
            <c:numRef>
              <c:f>'[Appointment Status by Week.xlsx]PrimaryCare'!$C$28:$V$28</c:f>
              <c:numCache>
                <c:formatCode>0%</c:formatCode>
                <c:ptCount val="20"/>
                <c:pt idx="0">
                  <c:v>0</c:v>
                </c:pt>
                <c:pt idx="1">
                  <c:v>0.49122807017543857</c:v>
                </c:pt>
                <c:pt idx="2">
                  <c:v>0.48148148148148145</c:v>
                </c:pt>
                <c:pt idx="3">
                  <c:v>0.35714285714285715</c:v>
                </c:pt>
                <c:pt idx="4">
                  <c:v>0.5490196078431373</c:v>
                </c:pt>
                <c:pt idx="5">
                  <c:v>0.26666666666666666</c:v>
                </c:pt>
                <c:pt idx="6">
                  <c:v>0.47272727272727272</c:v>
                </c:pt>
                <c:pt idx="7">
                  <c:v>0.45652173913043476</c:v>
                </c:pt>
                <c:pt idx="8">
                  <c:v>0.35849056603773582</c:v>
                </c:pt>
                <c:pt idx="9">
                  <c:v>0.4</c:v>
                </c:pt>
                <c:pt idx="10">
                  <c:v>0.57377049180327866</c:v>
                </c:pt>
                <c:pt idx="11">
                  <c:v>0.52238805970149249</c:v>
                </c:pt>
                <c:pt idx="12">
                  <c:v>0.55384615384615388</c:v>
                </c:pt>
                <c:pt idx="13">
                  <c:v>0.67948717948717952</c:v>
                </c:pt>
                <c:pt idx="14">
                  <c:v>0.5803571428571429</c:v>
                </c:pt>
                <c:pt idx="15">
                  <c:v>0.65765765765765771</c:v>
                </c:pt>
                <c:pt idx="16">
                  <c:v>0.69863013698630139</c:v>
                </c:pt>
                <c:pt idx="17">
                  <c:v>0.71199999999999997</c:v>
                </c:pt>
                <c:pt idx="18">
                  <c:v>0.73553719008264462</c:v>
                </c:pt>
                <c:pt idx="19">
                  <c:v>0.67796610169491522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95-4113-8FBC-CD6E61F28942}"/>
            </c:ext>
          </c:extLst>
        </c:ser>
        <c:ser>
          <c:idx val="12"/>
          <c:order val="12"/>
          <c:tx>
            <c:strRef>
              <c:f>'[Appointment Status by Week.xlsx]Centers'!$A$49</c:f>
              <c:strCache>
                <c:ptCount val="1"/>
                <c:pt idx="0">
                  <c:v>CENTERS WEST BEHAVIORAL HEALTH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'[Appointment Status by Week.xlsx]Centers'!$C$55:$V$55</c:f>
              <c:numCache>
                <c:formatCode>0%</c:formatCode>
                <c:ptCount val="20"/>
                <c:pt idx="0">
                  <c:v>0.6785714285714286</c:v>
                </c:pt>
                <c:pt idx="1">
                  <c:v>0.70596797671033484</c:v>
                </c:pt>
                <c:pt idx="2">
                  <c:v>0.70868347338935578</c:v>
                </c:pt>
                <c:pt idx="3">
                  <c:v>0.70673076923076927</c:v>
                </c:pt>
                <c:pt idx="4">
                  <c:v>0.69419354838709679</c:v>
                </c:pt>
                <c:pt idx="5">
                  <c:v>0.64005235602094246</c:v>
                </c:pt>
                <c:pt idx="6">
                  <c:v>0.69390402075226976</c:v>
                </c:pt>
                <c:pt idx="7">
                  <c:v>0.64746227709190673</c:v>
                </c:pt>
                <c:pt idx="8">
                  <c:v>0.64202898550724641</c:v>
                </c:pt>
                <c:pt idx="9">
                  <c:v>0.68289290681502091</c:v>
                </c:pt>
                <c:pt idx="10">
                  <c:v>0.66618287373004359</c:v>
                </c:pt>
                <c:pt idx="11">
                  <c:v>0.63906856403622248</c:v>
                </c:pt>
                <c:pt idx="12">
                  <c:v>0.68359941944847602</c:v>
                </c:pt>
                <c:pt idx="13">
                  <c:v>0.71153846153846156</c:v>
                </c:pt>
                <c:pt idx="14">
                  <c:v>0.71935483870967742</c:v>
                </c:pt>
                <c:pt idx="15">
                  <c:v>0.71656976744186052</c:v>
                </c:pt>
                <c:pt idx="16">
                  <c:v>0.76190476190476186</c:v>
                </c:pt>
                <c:pt idx="17">
                  <c:v>0.73920265780730898</c:v>
                </c:pt>
                <c:pt idx="18">
                  <c:v>0.74177631578947367</c:v>
                </c:pt>
                <c:pt idx="19">
                  <c:v>0.75176056338028174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95-4113-8FBC-CD6E61F28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9682255"/>
        <c:axId val="170968516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'[Appointment Status by Week.xlsx]Psychiatry'!$A$4</c15:sqref>
                        </c15:formulaRef>
                      </c:ext>
                    </c:extLst>
                    <c:strCache>
                      <c:ptCount val="1"/>
                      <c:pt idx="0">
                        <c:v>CIRCLE HEALTH BEHAVIORAL HEALTH*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'[Appointment Status by Week.xlsx]Psychiatry'!$C$5:$V$5</c15:sqref>
                        </c15:formulaRef>
                      </c:ext>
                    </c:extLst>
                    <c:numCache>
                      <c:formatCode>m/d/yyyy</c:formatCode>
                      <c:ptCount val="20"/>
                      <c:pt idx="0">
                        <c:v>43833</c:v>
                      </c:pt>
                      <c:pt idx="1">
                        <c:v>43840</c:v>
                      </c:pt>
                      <c:pt idx="2">
                        <c:v>43847</c:v>
                      </c:pt>
                      <c:pt idx="3">
                        <c:v>43854</c:v>
                      </c:pt>
                      <c:pt idx="4">
                        <c:v>43861</c:v>
                      </c:pt>
                      <c:pt idx="5">
                        <c:v>43868</c:v>
                      </c:pt>
                      <c:pt idx="6">
                        <c:v>43875</c:v>
                      </c:pt>
                      <c:pt idx="7">
                        <c:v>43882</c:v>
                      </c:pt>
                      <c:pt idx="8">
                        <c:v>43889</c:v>
                      </c:pt>
                      <c:pt idx="9">
                        <c:v>43896</c:v>
                      </c:pt>
                      <c:pt idx="10">
                        <c:v>43903</c:v>
                      </c:pt>
                      <c:pt idx="11">
                        <c:v>43910</c:v>
                      </c:pt>
                      <c:pt idx="12">
                        <c:v>43917</c:v>
                      </c:pt>
                      <c:pt idx="13">
                        <c:v>43924</c:v>
                      </c:pt>
                      <c:pt idx="14">
                        <c:v>43931</c:v>
                      </c:pt>
                      <c:pt idx="15">
                        <c:v>43938</c:v>
                      </c:pt>
                      <c:pt idx="16">
                        <c:v>43945</c:v>
                      </c:pt>
                      <c:pt idx="17">
                        <c:v>43952</c:v>
                      </c:pt>
                      <c:pt idx="18">
                        <c:v>43959</c:v>
                      </c:pt>
                      <c:pt idx="19">
                        <c:v>43966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'[Appointment Status by Week.xlsx]Psychiatry'!$C$10:$V$10</c15:sqref>
                        </c15:formulaRef>
                      </c:ext>
                    </c:extLst>
                    <c:numCache>
                      <c:formatCode>0%</c:formatCode>
                      <c:ptCount val="20"/>
                      <c:pt idx="0">
                        <c:v>0.55000000000000004</c:v>
                      </c:pt>
                      <c:pt idx="1">
                        <c:v>0.10497237569060773</c:v>
                      </c:pt>
                      <c:pt idx="2">
                        <c:v>0.63782051282051277</c:v>
                      </c:pt>
                      <c:pt idx="3">
                        <c:v>0.57454545454545458</c:v>
                      </c:pt>
                      <c:pt idx="4">
                        <c:v>0.62418300653594772</c:v>
                      </c:pt>
                      <c:pt idx="5">
                        <c:v>0.60191082802547768</c:v>
                      </c:pt>
                      <c:pt idx="6">
                        <c:v>0.57232704402515722</c:v>
                      </c:pt>
                      <c:pt idx="7">
                        <c:v>0.63095238095238093</c:v>
                      </c:pt>
                      <c:pt idx="8">
                        <c:v>0.58282208588957052</c:v>
                      </c:pt>
                      <c:pt idx="9">
                        <c:v>0.63585434173669464</c:v>
                      </c:pt>
                      <c:pt idx="10">
                        <c:v>0.61967213114754094</c:v>
                      </c:pt>
                      <c:pt idx="11">
                        <c:v>0.47557840616966579</c:v>
                      </c:pt>
                      <c:pt idx="12">
                        <c:v>0.65056818181818177</c:v>
                      </c:pt>
                      <c:pt idx="13">
                        <c:v>0.63213530655391126</c:v>
                      </c:pt>
                      <c:pt idx="14">
                        <c:v>0.6851485148514852</c:v>
                      </c:pt>
                      <c:pt idx="15">
                        <c:v>0.65931863727454909</c:v>
                      </c:pt>
                      <c:pt idx="16">
                        <c:v>0.68486739469578783</c:v>
                      </c:pt>
                      <c:pt idx="17">
                        <c:v>0.72212692967409953</c:v>
                      </c:pt>
                      <c:pt idx="18">
                        <c:v>0.71541501976284583</c:v>
                      </c:pt>
                      <c:pt idx="19">
                        <c:v>0.69714285714285718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5995-4113-8FBC-CD6E61F2894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'[Appointment Status by Week.xlsx]PrimaryCare'!$A$4</c15:sqref>
                        </c15:formulaRef>
                      </c:ext>
                    </c:extLst>
                    <c:strCache>
                      <c:ptCount val="1"/>
                      <c:pt idx="0">
                        <c:v>CIRCLE HEALTH PRIMARY CARE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'[Appointment Status by Week.xlsx]PrimaryCare'!$C$10:$V$10</c15:sqref>
                        </c15:formulaRef>
                      </c:ext>
                    </c:extLst>
                    <c:numCache>
                      <c:formatCode>0%</c:formatCode>
                      <c:ptCount val="20"/>
                      <c:pt idx="0">
                        <c:v>0.5842696629213483</c:v>
                      </c:pt>
                      <c:pt idx="1">
                        <c:v>0.54849498327759194</c:v>
                      </c:pt>
                      <c:pt idx="2">
                        <c:v>0.58498023715415015</c:v>
                      </c:pt>
                      <c:pt idx="3">
                        <c:v>0.56451612903225812</c:v>
                      </c:pt>
                      <c:pt idx="4">
                        <c:v>0.55000000000000004</c:v>
                      </c:pt>
                      <c:pt idx="5">
                        <c:v>0.51028806584362141</c:v>
                      </c:pt>
                      <c:pt idx="6">
                        <c:v>0.58759124087591241</c:v>
                      </c:pt>
                      <c:pt idx="7">
                        <c:v>0.54393305439330542</c:v>
                      </c:pt>
                      <c:pt idx="8">
                        <c:v>0.53846153846153844</c:v>
                      </c:pt>
                      <c:pt idx="9">
                        <c:v>0.58687258687258692</c:v>
                      </c:pt>
                      <c:pt idx="10">
                        <c:v>0.45390070921985815</c:v>
                      </c:pt>
                      <c:pt idx="11">
                        <c:v>0.51030927835051543</c:v>
                      </c:pt>
                      <c:pt idx="12">
                        <c:v>0.34972677595628415</c:v>
                      </c:pt>
                      <c:pt idx="13">
                        <c:v>0.43712574850299402</c:v>
                      </c:pt>
                      <c:pt idx="14">
                        <c:v>0.48421052631578948</c:v>
                      </c:pt>
                      <c:pt idx="15">
                        <c:v>0.58407079646017701</c:v>
                      </c:pt>
                      <c:pt idx="16">
                        <c:v>0.6383928571428571</c:v>
                      </c:pt>
                      <c:pt idx="17">
                        <c:v>0.62184873949579833</c:v>
                      </c:pt>
                      <c:pt idx="18">
                        <c:v>0.61538461538461542</c:v>
                      </c:pt>
                      <c:pt idx="19">
                        <c:v>0.64377682403433478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995-4113-8FBC-CD6E61F28942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'[Appointment Status by Week.xlsx]Psychiatry'!$A$14</c15:sqref>
                        </c15:formulaRef>
                      </c:ext>
                    </c:extLst>
                    <c:strCache>
                      <c:ptCount val="1"/>
                      <c:pt idx="0">
                        <c:v>CIRCLE HEALTH EAST BEHAVIORAL HEALTH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'[Appointment Status by Week.xlsx]Psychiatry'!$C$20:$V$20</c15:sqref>
                        </c15:formulaRef>
                      </c:ext>
                    </c:extLst>
                    <c:numCache>
                      <c:formatCode>0%</c:formatCode>
                      <c:ptCount val="20"/>
                      <c:pt idx="0">
                        <c:v>0.38167938931297712</c:v>
                      </c:pt>
                      <c:pt idx="1">
                        <c:v>0.39784946236559138</c:v>
                      </c:pt>
                      <c:pt idx="2">
                        <c:v>0.49659863945578231</c:v>
                      </c:pt>
                      <c:pt idx="3">
                        <c:v>0.52272727272727271</c:v>
                      </c:pt>
                      <c:pt idx="4">
                        <c:v>0.46643109540636041</c:v>
                      </c:pt>
                      <c:pt idx="5">
                        <c:v>0.50793650793650791</c:v>
                      </c:pt>
                      <c:pt idx="6">
                        <c:v>0.55351681957186549</c:v>
                      </c:pt>
                      <c:pt idx="7">
                        <c:v>0.50482315112540188</c:v>
                      </c:pt>
                      <c:pt idx="8">
                        <c:v>0.46402877697841727</c:v>
                      </c:pt>
                      <c:pt idx="9">
                        <c:v>0.5</c:v>
                      </c:pt>
                      <c:pt idx="10">
                        <c:v>0.49494949494949497</c:v>
                      </c:pt>
                      <c:pt idx="11">
                        <c:v>0.46397694524495675</c:v>
                      </c:pt>
                      <c:pt idx="12">
                        <c:v>0.42331288343558282</c:v>
                      </c:pt>
                      <c:pt idx="13">
                        <c:v>0.53428571428571425</c:v>
                      </c:pt>
                      <c:pt idx="14">
                        <c:v>0.55623100303951367</c:v>
                      </c:pt>
                      <c:pt idx="15">
                        <c:v>0.66666666666666663</c:v>
                      </c:pt>
                      <c:pt idx="16">
                        <c:v>0.43891402714932126</c:v>
                      </c:pt>
                      <c:pt idx="17">
                        <c:v>0.55147058823529416</c:v>
                      </c:pt>
                      <c:pt idx="18">
                        <c:v>0.48780487804878048</c:v>
                      </c:pt>
                      <c:pt idx="1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995-4113-8FBC-CD6E61F28942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'[Appointment Status by Week.xlsx]PrimaryCare'!$A$13</c15:sqref>
                        </c15:formulaRef>
                      </c:ext>
                    </c:extLst>
                    <c:strCache>
                      <c:ptCount val="1"/>
                      <c:pt idx="0">
                        <c:v>CIRCLE HEALTH EAST  PRIMARY CARE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'[Appointment Status by Week.xlsx]PrimaryCare'!$C$19:$V$19</c15:sqref>
                        </c15:formulaRef>
                      </c:ext>
                    </c:extLst>
                    <c:numCache>
                      <c:formatCode>0%</c:formatCode>
                      <c:ptCount val="2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0.38095238095238093</c:v>
                      </c:pt>
                      <c:pt idx="4">
                        <c:v>0.41463414634146339</c:v>
                      </c:pt>
                      <c:pt idx="5">
                        <c:v>0.39534883720930231</c:v>
                      </c:pt>
                      <c:pt idx="6">
                        <c:v>0.48648648648648651</c:v>
                      </c:pt>
                      <c:pt idx="7">
                        <c:v>0.48837209302325579</c:v>
                      </c:pt>
                      <c:pt idx="8">
                        <c:v>0.44186046511627908</c:v>
                      </c:pt>
                      <c:pt idx="9">
                        <c:v>0.38</c:v>
                      </c:pt>
                      <c:pt idx="10">
                        <c:v>0.43478260869565216</c:v>
                      </c:pt>
                      <c:pt idx="11">
                        <c:v>0</c:v>
                      </c:pt>
                      <c:pt idx="12">
                        <c:v>0.43478260869565216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995-4113-8FBC-CD6E61F28942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'[Appointment Status by Week.xlsx]Centers'!$A$13</c15:sqref>
                        </c15:formulaRef>
                      </c:ext>
                    </c:extLst>
                    <c:strCache>
                      <c:ptCount val="1"/>
                      <c:pt idx="0">
                        <c:v>CENTERS EAST BEHAVIORAL HEALTH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'[Appointment Status by Week.xlsx]Centers'!$C$19:$V$19</c15:sqref>
                        </c15:formulaRef>
                      </c:ext>
                    </c:extLst>
                    <c:numCache>
                      <c:formatCode>0%</c:formatCode>
                      <c:ptCount val="20"/>
                      <c:pt idx="0">
                        <c:v>0.71034482758620687</c:v>
                      </c:pt>
                      <c:pt idx="1">
                        <c:v>0.69105691056910568</c:v>
                      </c:pt>
                      <c:pt idx="2">
                        <c:v>0.71962616822429903</c:v>
                      </c:pt>
                      <c:pt idx="3">
                        <c:v>0.68442622950819676</c:v>
                      </c:pt>
                      <c:pt idx="4">
                        <c:v>0.64550264550264547</c:v>
                      </c:pt>
                      <c:pt idx="5">
                        <c:v>0.65982905982905982</c:v>
                      </c:pt>
                      <c:pt idx="6">
                        <c:v>0.68896321070234112</c:v>
                      </c:pt>
                      <c:pt idx="7">
                        <c:v>0.6597110754414125</c:v>
                      </c:pt>
                      <c:pt idx="8">
                        <c:v>0.65439999999999998</c:v>
                      </c:pt>
                      <c:pt idx="9">
                        <c:v>0.64772727272727271</c:v>
                      </c:pt>
                      <c:pt idx="10">
                        <c:v>0.6341911764705882</c:v>
                      </c:pt>
                      <c:pt idx="11">
                        <c:v>0.67746686303387338</c:v>
                      </c:pt>
                      <c:pt idx="12">
                        <c:v>0.67230769230769227</c:v>
                      </c:pt>
                      <c:pt idx="13">
                        <c:v>0.69054054054054059</c:v>
                      </c:pt>
                      <c:pt idx="14">
                        <c:v>0.72005383580080751</c:v>
                      </c:pt>
                      <c:pt idx="15">
                        <c:v>0.71212121212121215</c:v>
                      </c:pt>
                      <c:pt idx="16">
                        <c:v>0.75976845151953687</c:v>
                      </c:pt>
                      <c:pt idx="17">
                        <c:v>0.73182552504038767</c:v>
                      </c:pt>
                      <c:pt idx="18">
                        <c:v>0.70527859237536661</c:v>
                      </c:pt>
                      <c:pt idx="19">
                        <c:v>0.7483974358974359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5995-4113-8FBC-CD6E61F28942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'[Appointment Status by Week.xlsx]Psychiatry'!$A$23</c15:sqref>
                        </c15:formulaRef>
                      </c:ext>
                    </c:extLst>
                    <c:strCache>
                      <c:ptCount val="1"/>
                      <c:pt idx="0">
                        <c:v>CIRCLE HEALTH GSO BEHAVIORAL HEALTH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'[Appointment Status by Week.xlsx]Psychiatry'!$C$29:$V$29</c15:sqref>
                        </c15:formulaRef>
                      </c:ext>
                    </c:extLst>
                    <c:numCache>
                      <c:formatCode>0%</c:formatCode>
                      <c:ptCount val="20"/>
                      <c:pt idx="0">
                        <c:v>0.64772727272727271</c:v>
                      </c:pt>
                      <c:pt idx="1">
                        <c:v>0.54506437768240346</c:v>
                      </c:pt>
                      <c:pt idx="2">
                        <c:v>0.52263374485596703</c:v>
                      </c:pt>
                      <c:pt idx="3">
                        <c:v>0.55621301775147924</c:v>
                      </c:pt>
                      <c:pt idx="4">
                        <c:v>0.56521739130434778</c:v>
                      </c:pt>
                      <c:pt idx="5">
                        <c:v>0.53719008264462809</c:v>
                      </c:pt>
                      <c:pt idx="6">
                        <c:v>0.53439153439153442</c:v>
                      </c:pt>
                      <c:pt idx="7">
                        <c:v>0.6376811594202898</c:v>
                      </c:pt>
                      <c:pt idx="8">
                        <c:v>0.58536585365853655</c:v>
                      </c:pt>
                      <c:pt idx="9">
                        <c:v>0.5505050505050505</c:v>
                      </c:pt>
                      <c:pt idx="10">
                        <c:v>0.59599999999999997</c:v>
                      </c:pt>
                      <c:pt idx="11">
                        <c:v>0.15037593984962405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0.78723404255319152</c:v>
                      </c:pt>
                      <c:pt idx="18">
                        <c:v>0</c:v>
                      </c:pt>
                      <c:pt idx="1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5995-4113-8FBC-CD6E61F28942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'[Appointment Status by Week.xlsx]Centers'!$A$22</c15:sqref>
                        </c15:formulaRef>
                      </c:ext>
                    </c:extLst>
                    <c:strCache>
                      <c:ptCount val="1"/>
                      <c:pt idx="0">
                        <c:v>CENTERS GSO BEHAVIORAL HEALTH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'[Appointment Status by Week.xlsx]Centers'!$C$28:$V$28</c15:sqref>
                        </c15:formulaRef>
                      </c:ext>
                    </c:extLst>
                    <c:numCache>
                      <c:formatCode>0%</c:formatCode>
                      <c:ptCount val="20"/>
                      <c:pt idx="0">
                        <c:v>0.54225352112676062</c:v>
                      </c:pt>
                      <c:pt idx="1">
                        <c:v>0.62287104622871048</c:v>
                      </c:pt>
                      <c:pt idx="2">
                        <c:v>0.57511737089201875</c:v>
                      </c:pt>
                      <c:pt idx="3">
                        <c:v>0.63197969543147203</c:v>
                      </c:pt>
                      <c:pt idx="4">
                        <c:v>0.66744730679156905</c:v>
                      </c:pt>
                      <c:pt idx="5">
                        <c:v>0.60599571734475377</c:v>
                      </c:pt>
                      <c:pt idx="6">
                        <c:v>0.6</c:v>
                      </c:pt>
                      <c:pt idx="7">
                        <c:v>0.68008048289738432</c:v>
                      </c:pt>
                      <c:pt idx="8">
                        <c:v>0.62630480167014613</c:v>
                      </c:pt>
                      <c:pt idx="9">
                        <c:v>0.66156787762906311</c:v>
                      </c:pt>
                      <c:pt idx="10">
                        <c:v>0.61349693251533743</c:v>
                      </c:pt>
                      <c:pt idx="11">
                        <c:v>0.55289421157684626</c:v>
                      </c:pt>
                      <c:pt idx="12">
                        <c:v>0.68635437881873729</c:v>
                      </c:pt>
                      <c:pt idx="13">
                        <c:v>0.66866267465069862</c:v>
                      </c:pt>
                      <c:pt idx="14">
                        <c:v>0.69696969696969702</c:v>
                      </c:pt>
                      <c:pt idx="15">
                        <c:v>0.66059225512528474</c:v>
                      </c:pt>
                      <c:pt idx="16">
                        <c:v>0.64251207729468596</c:v>
                      </c:pt>
                      <c:pt idx="17">
                        <c:v>0.69714285714285718</c:v>
                      </c:pt>
                      <c:pt idx="18">
                        <c:v>0.75287356321839083</c:v>
                      </c:pt>
                      <c:pt idx="19">
                        <c:v>0.72537313432835826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5995-4113-8FBC-CD6E61F28942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'[Appointment Status by Week.xlsx]Psychiatry'!$A$32</c15:sqref>
                        </c15:formulaRef>
                      </c:ext>
                    </c:extLst>
                    <c:strCache>
                      <c:ptCount val="1"/>
                      <c:pt idx="0">
                        <c:v>CIRCLE HEALTH SOUTHWEST BEHAVIORAL HEALTH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'[Appointment Status by Week.xlsx]Psychiatry'!$C$38:$V$38</c15:sqref>
                        </c15:formulaRef>
                      </c:ext>
                    </c:extLst>
                    <c:numCache>
                      <c:formatCode>0%</c:formatCode>
                      <c:ptCount val="20"/>
                      <c:pt idx="0">
                        <c:v>0.59459459459459463</c:v>
                      </c:pt>
                      <c:pt idx="1">
                        <c:v>0.66844919786096257</c:v>
                      </c:pt>
                      <c:pt idx="2">
                        <c:v>0.63157894736842102</c:v>
                      </c:pt>
                      <c:pt idx="3">
                        <c:v>0.65600000000000003</c:v>
                      </c:pt>
                      <c:pt idx="4">
                        <c:v>0.67114093959731547</c:v>
                      </c:pt>
                      <c:pt idx="5">
                        <c:v>0.55828220858895705</c:v>
                      </c:pt>
                      <c:pt idx="6">
                        <c:v>0.65816326530612246</c:v>
                      </c:pt>
                      <c:pt idx="7">
                        <c:v>0.64848484848484844</c:v>
                      </c:pt>
                      <c:pt idx="8">
                        <c:v>0.58783783783783783</c:v>
                      </c:pt>
                      <c:pt idx="9">
                        <c:v>0.64968152866242035</c:v>
                      </c:pt>
                      <c:pt idx="10">
                        <c:v>0.580952380952381</c:v>
                      </c:pt>
                      <c:pt idx="11">
                        <c:v>0.20353982300884957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0.65517241379310343</c:v>
                      </c:pt>
                      <c:pt idx="17">
                        <c:v>0.67948717948717952</c:v>
                      </c:pt>
                      <c:pt idx="18">
                        <c:v>0.76</c:v>
                      </c:pt>
                      <c:pt idx="19">
                        <c:v>0.39285714285714285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5995-4113-8FBC-CD6E61F28942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'[Appointment Status by Week.xlsx]Centers'!$A$40</c15:sqref>
                        </c15:formulaRef>
                      </c:ext>
                    </c:extLst>
                    <c:strCache>
                      <c:ptCount val="1"/>
                      <c:pt idx="0">
                        <c:v>CENTERS SOUTHWEST BEHAVIORAL HEALTH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'[Appointment Status by Week.xlsx]Centers'!$C$46:$V$46</c15:sqref>
                        </c15:formulaRef>
                      </c:ext>
                    </c:extLst>
                    <c:numCache>
                      <c:formatCode>0%</c:formatCode>
                      <c:ptCount val="20"/>
                      <c:pt idx="0">
                        <c:v>0.65</c:v>
                      </c:pt>
                      <c:pt idx="1">
                        <c:v>0.5985130111524164</c:v>
                      </c:pt>
                      <c:pt idx="2">
                        <c:v>0.74117647058823533</c:v>
                      </c:pt>
                      <c:pt idx="3">
                        <c:v>0.71129707112970708</c:v>
                      </c:pt>
                      <c:pt idx="4">
                        <c:v>0.72862453531598514</c:v>
                      </c:pt>
                      <c:pt idx="5">
                        <c:v>0.62835249042145591</c:v>
                      </c:pt>
                      <c:pt idx="6">
                        <c:v>0.64137931034482754</c:v>
                      </c:pt>
                      <c:pt idx="7">
                        <c:v>0.63822525597269619</c:v>
                      </c:pt>
                      <c:pt idx="8">
                        <c:v>0.67272727272727273</c:v>
                      </c:pt>
                      <c:pt idx="9">
                        <c:v>0.60424028268551233</c:v>
                      </c:pt>
                      <c:pt idx="10">
                        <c:v>0.63272727272727269</c:v>
                      </c:pt>
                      <c:pt idx="11">
                        <c:v>0.676056338028169</c:v>
                      </c:pt>
                      <c:pt idx="12">
                        <c:v>0.72426470588235292</c:v>
                      </c:pt>
                      <c:pt idx="13">
                        <c:v>0.72459016393442621</c:v>
                      </c:pt>
                      <c:pt idx="14">
                        <c:v>0.7216117216117216</c:v>
                      </c:pt>
                      <c:pt idx="15">
                        <c:v>0.74100719424460426</c:v>
                      </c:pt>
                      <c:pt idx="16">
                        <c:v>0.68711656441717794</c:v>
                      </c:pt>
                      <c:pt idx="17">
                        <c:v>0.64426877470355737</c:v>
                      </c:pt>
                      <c:pt idx="18">
                        <c:v>0.67105263157894735</c:v>
                      </c:pt>
                      <c:pt idx="19">
                        <c:v>0.66938775510204085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5995-4113-8FBC-CD6E61F28942}"/>
                  </c:ext>
                </c:extLst>
              </c15:ser>
            </c15:filteredLineSeries>
          </c:ext>
        </c:extLst>
      </c:lineChart>
      <c:dateAx>
        <c:axId val="1709682255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685167"/>
        <c:crosses val="autoZero"/>
        <c:auto val="1"/>
        <c:lblOffset val="100"/>
        <c:baseTimeUnit val="days"/>
      </c:dateAx>
      <c:valAx>
        <c:axId val="1709685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682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182039435384592"/>
          <c:y val="0.21075007510407279"/>
          <c:w val="0.26936699260382857"/>
          <c:h val="0.688120681515814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5C8AC7-5302-464D-8359-946D37294524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33A319-70F6-483B-BCB3-44F7F682CA28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E511358E-E387-4581-A32B-C533283A33D6}" type="parTrans" cxnId="{AAC20C66-45CD-4B5D-87FF-ACADF1AD47A5}">
      <dgm:prSet/>
      <dgm:spPr/>
      <dgm:t>
        <a:bodyPr/>
        <a:lstStyle/>
        <a:p>
          <a:endParaRPr lang="en-US"/>
        </a:p>
      </dgm:t>
    </dgm:pt>
    <dgm:pt modelId="{09298193-3D89-43C9-84EA-A500D06D7067}" type="sibTrans" cxnId="{AAC20C66-45CD-4B5D-87FF-ACADF1AD47A5}">
      <dgm:prSet/>
      <dgm:spPr/>
      <dgm:t>
        <a:bodyPr/>
        <a:lstStyle/>
        <a:p>
          <a:endParaRPr lang="en-US"/>
        </a:p>
      </dgm:t>
    </dgm:pt>
    <dgm:pt modelId="{9F2857A9-8B3D-426F-9D29-6C1FBF9915E5}">
      <dgm:prSet phldrT="[Text]" custT="1"/>
      <dgm:spPr/>
      <dgm:t>
        <a:bodyPr/>
        <a:lstStyle/>
        <a:p>
          <a:r>
            <a:rPr lang="en-US" sz="1800" dirty="0"/>
            <a:t>Develop Common Language</a:t>
          </a:r>
        </a:p>
      </dgm:t>
    </dgm:pt>
    <dgm:pt modelId="{2B7BDB6E-722E-46D4-8647-2E85F78B44F2}" type="parTrans" cxnId="{39C2E866-41D5-426F-9B53-6BE997DE5A47}">
      <dgm:prSet/>
      <dgm:spPr/>
      <dgm:t>
        <a:bodyPr/>
        <a:lstStyle/>
        <a:p>
          <a:endParaRPr lang="en-US"/>
        </a:p>
      </dgm:t>
    </dgm:pt>
    <dgm:pt modelId="{86A969F6-FFE0-43BB-9D2E-1318C4E06E3E}" type="sibTrans" cxnId="{39C2E866-41D5-426F-9B53-6BE997DE5A47}">
      <dgm:prSet/>
      <dgm:spPr/>
      <dgm:t>
        <a:bodyPr/>
        <a:lstStyle/>
        <a:p>
          <a:endParaRPr lang="en-US"/>
        </a:p>
      </dgm:t>
    </dgm:pt>
    <dgm:pt modelId="{48FBCF8E-55B8-43D7-A3DC-08AC84213E6A}">
      <dgm:prSet phldrT="[Text]" custT="1"/>
      <dgm:spPr/>
      <dgm:t>
        <a:bodyPr/>
        <a:lstStyle/>
        <a:p>
          <a:r>
            <a:rPr lang="en-US" sz="1800" dirty="0"/>
            <a:t>Make Smart Decisions</a:t>
          </a:r>
        </a:p>
      </dgm:t>
    </dgm:pt>
    <dgm:pt modelId="{7173A493-EAEB-4956-A311-416E4C0C8233}" type="parTrans" cxnId="{44062E73-8AD1-42CF-BCF2-FD2989786133}">
      <dgm:prSet/>
      <dgm:spPr/>
      <dgm:t>
        <a:bodyPr/>
        <a:lstStyle/>
        <a:p>
          <a:endParaRPr lang="en-US"/>
        </a:p>
      </dgm:t>
    </dgm:pt>
    <dgm:pt modelId="{AAB6C249-20C5-4ABE-89AB-AB1E27563445}" type="sibTrans" cxnId="{44062E73-8AD1-42CF-BCF2-FD2989786133}">
      <dgm:prSet/>
      <dgm:spPr/>
      <dgm:t>
        <a:bodyPr/>
        <a:lstStyle/>
        <a:p>
          <a:endParaRPr lang="en-US"/>
        </a:p>
      </dgm:t>
    </dgm:pt>
    <dgm:pt modelId="{8C72466A-E2B8-41BF-BC68-DA97950F0521}">
      <dgm:prSet phldrT="[Text]" custT="1"/>
      <dgm:spPr/>
      <dgm:t>
        <a:bodyPr/>
        <a:lstStyle/>
        <a:p>
          <a:r>
            <a:rPr lang="en-US" sz="1800" dirty="0"/>
            <a:t>Become Outcomes Focused</a:t>
          </a:r>
        </a:p>
      </dgm:t>
    </dgm:pt>
    <dgm:pt modelId="{D36869EC-2420-4CAE-9A9B-3A78BF86D6E5}" type="parTrans" cxnId="{040112F9-6942-40AA-851C-8EFE307383DA}">
      <dgm:prSet/>
      <dgm:spPr/>
      <dgm:t>
        <a:bodyPr/>
        <a:lstStyle/>
        <a:p>
          <a:endParaRPr lang="en-US"/>
        </a:p>
      </dgm:t>
    </dgm:pt>
    <dgm:pt modelId="{3B8FA07C-5690-4B3D-968E-F93A90A7CCF5}" type="sibTrans" cxnId="{040112F9-6942-40AA-851C-8EFE307383DA}">
      <dgm:prSet/>
      <dgm:spPr/>
      <dgm:t>
        <a:bodyPr/>
        <a:lstStyle/>
        <a:p>
          <a:endParaRPr lang="en-US"/>
        </a:p>
      </dgm:t>
    </dgm:pt>
    <dgm:pt modelId="{3BB120AF-3396-4995-845E-04383BA16B7A}">
      <dgm:prSet phldrT="[Text]" custT="1"/>
      <dgm:spPr/>
      <dgm:t>
        <a:bodyPr/>
        <a:lstStyle/>
        <a:p>
          <a:r>
            <a:rPr lang="en-US" sz="1800" dirty="0"/>
            <a:t>Tell Our Story</a:t>
          </a:r>
        </a:p>
      </dgm:t>
    </dgm:pt>
    <dgm:pt modelId="{FCF8AEC8-DCF5-4FF2-AF99-AAE12804DE08}" type="parTrans" cxnId="{CEBB817F-58ED-4694-98DA-4AC8DD0C9EA7}">
      <dgm:prSet/>
      <dgm:spPr/>
      <dgm:t>
        <a:bodyPr/>
        <a:lstStyle/>
        <a:p>
          <a:endParaRPr lang="en-US"/>
        </a:p>
      </dgm:t>
    </dgm:pt>
    <dgm:pt modelId="{08687109-E367-4F9E-855F-97BC40DFB8F8}" type="sibTrans" cxnId="{CEBB817F-58ED-4694-98DA-4AC8DD0C9EA7}">
      <dgm:prSet/>
      <dgm:spPr/>
      <dgm:t>
        <a:bodyPr/>
        <a:lstStyle/>
        <a:p>
          <a:endParaRPr lang="en-US"/>
        </a:p>
      </dgm:t>
    </dgm:pt>
    <dgm:pt modelId="{774F6E27-85A0-4E81-9B77-BF997B4BC4EF}" type="pres">
      <dgm:prSet presAssocID="{EB5C8AC7-5302-464D-8359-946D3729452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7FB3C39-125E-4024-B367-97DDCD5A5FF3}" type="pres">
      <dgm:prSet presAssocID="{8A33A319-70F6-483B-BCB3-44F7F682CA28}" presName="centerShape" presStyleLbl="node0" presStyleIdx="0" presStyleCnt="1"/>
      <dgm:spPr/>
    </dgm:pt>
    <dgm:pt modelId="{A6C9C95B-B342-4761-B0ED-C7C5965EB331}" type="pres">
      <dgm:prSet presAssocID="{2B7BDB6E-722E-46D4-8647-2E85F78B44F2}" presName="parTrans" presStyleLbl="sibTrans2D1" presStyleIdx="0" presStyleCnt="4"/>
      <dgm:spPr/>
    </dgm:pt>
    <dgm:pt modelId="{F12B6D9B-DCFA-4E3E-BC76-BF3BF662F473}" type="pres">
      <dgm:prSet presAssocID="{2B7BDB6E-722E-46D4-8647-2E85F78B44F2}" presName="connectorText" presStyleLbl="sibTrans2D1" presStyleIdx="0" presStyleCnt="4"/>
      <dgm:spPr/>
    </dgm:pt>
    <dgm:pt modelId="{F9CBB4F0-DF0D-4ABD-9E43-8C4BDABE8E26}" type="pres">
      <dgm:prSet presAssocID="{9F2857A9-8B3D-426F-9D29-6C1FBF9915E5}" presName="node" presStyleLbl="node1" presStyleIdx="0" presStyleCnt="4" custScaleX="134014" custScaleY="120793">
        <dgm:presLayoutVars>
          <dgm:bulletEnabled val="1"/>
        </dgm:presLayoutVars>
      </dgm:prSet>
      <dgm:spPr/>
    </dgm:pt>
    <dgm:pt modelId="{CA0075C4-E34B-47C1-A59F-9651870EA46C}" type="pres">
      <dgm:prSet presAssocID="{7173A493-EAEB-4956-A311-416E4C0C8233}" presName="parTrans" presStyleLbl="sibTrans2D1" presStyleIdx="1" presStyleCnt="4"/>
      <dgm:spPr/>
    </dgm:pt>
    <dgm:pt modelId="{F4AF5CE9-9677-4176-9E86-E036329A42D9}" type="pres">
      <dgm:prSet presAssocID="{7173A493-EAEB-4956-A311-416E4C0C8233}" presName="connectorText" presStyleLbl="sibTrans2D1" presStyleIdx="1" presStyleCnt="4"/>
      <dgm:spPr/>
    </dgm:pt>
    <dgm:pt modelId="{CEFB14AA-051A-46AE-97A7-CCFE14131928}" type="pres">
      <dgm:prSet presAssocID="{48FBCF8E-55B8-43D7-A3DC-08AC84213E6A}" presName="node" presStyleLbl="node1" presStyleIdx="1" presStyleCnt="4" custScaleX="134014" custScaleY="120793">
        <dgm:presLayoutVars>
          <dgm:bulletEnabled val="1"/>
        </dgm:presLayoutVars>
      </dgm:prSet>
      <dgm:spPr/>
    </dgm:pt>
    <dgm:pt modelId="{A4D1081D-401F-407B-B621-4DDFC60CAD7E}" type="pres">
      <dgm:prSet presAssocID="{D36869EC-2420-4CAE-9A9B-3A78BF86D6E5}" presName="parTrans" presStyleLbl="sibTrans2D1" presStyleIdx="2" presStyleCnt="4"/>
      <dgm:spPr/>
    </dgm:pt>
    <dgm:pt modelId="{8D173887-8D5F-4ECB-944E-B680A1A98220}" type="pres">
      <dgm:prSet presAssocID="{D36869EC-2420-4CAE-9A9B-3A78BF86D6E5}" presName="connectorText" presStyleLbl="sibTrans2D1" presStyleIdx="2" presStyleCnt="4"/>
      <dgm:spPr/>
    </dgm:pt>
    <dgm:pt modelId="{DE9A7948-BAB4-44CD-B687-D03BB8043B72}" type="pres">
      <dgm:prSet presAssocID="{8C72466A-E2B8-41BF-BC68-DA97950F0521}" presName="node" presStyleLbl="node1" presStyleIdx="2" presStyleCnt="4" custScaleX="134014" custScaleY="120793">
        <dgm:presLayoutVars>
          <dgm:bulletEnabled val="1"/>
        </dgm:presLayoutVars>
      </dgm:prSet>
      <dgm:spPr/>
    </dgm:pt>
    <dgm:pt modelId="{EBF61B78-9A0B-455A-8842-810B8754839C}" type="pres">
      <dgm:prSet presAssocID="{FCF8AEC8-DCF5-4FF2-AF99-AAE12804DE08}" presName="parTrans" presStyleLbl="sibTrans2D1" presStyleIdx="3" presStyleCnt="4"/>
      <dgm:spPr/>
    </dgm:pt>
    <dgm:pt modelId="{E9FDE460-A2FC-4CC5-8E65-BC42BCD4A36D}" type="pres">
      <dgm:prSet presAssocID="{FCF8AEC8-DCF5-4FF2-AF99-AAE12804DE08}" presName="connectorText" presStyleLbl="sibTrans2D1" presStyleIdx="3" presStyleCnt="4"/>
      <dgm:spPr/>
    </dgm:pt>
    <dgm:pt modelId="{683E5D58-C0B3-4036-BF3E-A12199FDF359}" type="pres">
      <dgm:prSet presAssocID="{3BB120AF-3396-4995-845E-04383BA16B7A}" presName="node" presStyleLbl="node1" presStyleIdx="3" presStyleCnt="4" custScaleX="134014" custScaleY="120793">
        <dgm:presLayoutVars>
          <dgm:bulletEnabled val="1"/>
        </dgm:presLayoutVars>
      </dgm:prSet>
      <dgm:spPr/>
    </dgm:pt>
  </dgm:ptLst>
  <dgm:cxnLst>
    <dgm:cxn modelId="{8DC90909-3119-4446-B01B-7B957DE61952}" type="presOf" srcId="{2B7BDB6E-722E-46D4-8647-2E85F78B44F2}" destId="{A6C9C95B-B342-4761-B0ED-C7C5965EB331}" srcOrd="0" destOrd="0" presId="urn:microsoft.com/office/officeart/2005/8/layout/radial5"/>
    <dgm:cxn modelId="{427C951E-C77F-4013-8BD7-50B5C73C2802}" type="presOf" srcId="{9F2857A9-8B3D-426F-9D29-6C1FBF9915E5}" destId="{F9CBB4F0-DF0D-4ABD-9E43-8C4BDABE8E26}" srcOrd="0" destOrd="0" presId="urn:microsoft.com/office/officeart/2005/8/layout/radial5"/>
    <dgm:cxn modelId="{65532027-2C60-418B-A2B7-EBE8C8FD8271}" type="presOf" srcId="{FCF8AEC8-DCF5-4FF2-AF99-AAE12804DE08}" destId="{E9FDE460-A2FC-4CC5-8E65-BC42BCD4A36D}" srcOrd="1" destOrd="0" presId="urn:microsoft.com/office/officeart/2005/8/layout/radial5"/>
    <dgm:cxn modelId="{AAC20C66-45CD-4B5D-87FF-ACADF1AD47A5}" srcId="{EB5C8AC7-5302-464D-8359-946D37294524}" destId="{8A33A319-70F6-483B-BCB3-44F7F682CA28}" srcOrd="0" destOrd="0" parTransId="{E511358E-E387-4581-A32B-C533283A33D6}" sibTransId="{09298193-3D89-43C9-84EA-A500D06D7067}"/>
    <dgm:cxn modelId="{39C2E866-41D5-426F-9B53-6BE997DE5A47}" srcId="{8A33A319-70F6-483B-BCB3-44F7F682CA28}" destId="{9F2857A9-8B3D-426F-9D29-6C1FBF9915E5}" srcOrd="0" destOrd="0" parTransId="{2B7BDB6E-722E-46D4-8647-2E85F78B44F2}" sibTransId="{86A969F6-FFE0-43BB-9D2E-1318C4E06E3E}"/>
    <dgm:cxn modelId="{B452B247-14A1-4D87-B3B3-3592B614593D}" type="presOf" srcId="{D36869EC-2420-4CAE-9A9B-3A78BF86D6E5}" destId="{A4D1081D-401F-407B-B621-4DDFC60CAD7E}" srcOrd="0" destOrd="0" presId="urn:microsoft.com/office/officeart/2005/8/layout/radial5"/>
    <dgm:cxn modelId="{DFF0946A-6809-4CBB-B2E2-A26A937D6E74}" type="presOf" srcId="{8C72466A-E2B8-41BF-BC68-DA97950F0521}" destId="{DE9A7948-BAB4-44CD-B687-D03BB8043B72}" srcOrd="0" destOrd="0" presId="urn:microsoft.com/office/officeart/2005/8/layout/radial5"/>
    <dgm:cxn modelId="{3DD5DC4A-2545-40F2-86EC-8149F75B84F9}" type="presOf" srcId="{7173A493-EAEB-4956-A311-416E4C0C8233}" destId="{F4AF5CE9-9677-4176-9E86-E036329A42D9}" srcOrd="1" destOrd="0" presId="urn:microsoft.com/office/officeart/2005/8/layout/radial5"/>
    <dgm:cxn modelId="{D212E54B-64B0-4784-AB2E-41EFFB8F4E9C}" type="presOf" srcId="{EB5C8AC7-5302-464D-8359-946D37294524}" destId="{774F6E27-85A0-4E81-9B77-BF997B4BC4EF}" srcOrd="0" destOrd="0" presId="urn:microsoft.com/office/officeart/2005/8/layout/radial5"/>
    <dgm:cxn modelId="{70E76550-0AA3-4A97-BFBB-BB256053C3D6}" type="presOf" srcId="{2B7BDB6E-722E-46D4-8647-2E85F78B44F2}" destId="{F12B6D9B-DCFA-4E3E-BC76-BF3BF662F473}" srcOrd="1" destOrd="0" presId="urn:microsoft.com/office/officeart/2005/8/layout/radial5"/>
    <dgm:cxn modelId="{44062E73-8AD1-42CF-BCF2-FD2989786133}" srcId="{8A33A319-70F6-483B-BCB3-44F7F682CA28}" destId="{48FBCF8E-55B8-43D7-A3DC-08AC84213E6A}" srcOrd="1" destOrd="0" parTransId="{7173A493-EAEB-4956-A311-416E4C0C8233}" sibTransId="{AAB6C249-20C5-4ABE-89AB-AB1E27563445}"/>
    <dgm:cxn modelId="{AC446773-141D-4259-B04B-80BB1D54ACC5}" type="presOf" srcId="{7173A493-EAEB-4956-A311-416E4C0C8233}" destId="{CA0075C4-E34B-47C1-A59F-9651870EA46C}" srcOrd="0" destOrd="0" presId="urn:microsoft.com/office/officeart/2005/8/layout/radial5"/>
    <dgm:cxn modelId="{CEBB817F-58ED-4694-98DA-4AC8DD0C9EA7}" srcId="{8A33A319-70F6-483B-BCB3-44F7F682CA28}" destId="{3BB120AF-3396-4995-845E-04383BA16B7A}" srcOrd="3" destOrd="0" parTransId="{FCF8AEC8-DCF5-4FF2-AF99-AAE12804DE08}" sibTransId="{08687109-E367-4F9E-855F-97BC40DFB8F8}"/>
    <dgm:cxn modelId="{984F0096-D43A-45C2-BB63-1BD0C5F4F0FF}" type="presOf" srcId="{3BB120AF-3396-4995-845E-04383BA16B7A}" destId="{683E5D58-C0B3-4036-BF3E-A12199FDF359}" srcOrd="0" destOrd="0" presId="urn:microsoft.com/office/officeart/2005/8/layout/radial5"/>
    <dgm:cxn modelId="{81B0FFA6-A79B-4F31-8F39-D0DAC6711150}" type="presOf" srcId="{8A33A319-70F6-483B-BCB3-44F7F682CA28}" destId="{37FB3C39-125E-4024-B367-97DDCD5A5FF3}" srcOrd="0" destOrd="0" presId="urn:microsoft.com/office/officeart/2005/8/layout/radial5"/>
    <dgm:cxn modelId="{654DC5AA-EF17-4DA0-84FC-9ACF005125E2}" type="presOf" srcId="{FCF8AEC8-DCF5-4FF2-AF99-AAE12804DE08}" destId="{EBF61B78-9A0B-455A-8842-810B8754839C}" srcOrd="0" destOrd="0" presId="urn:microsoft.com/office/officeart/2005/8/layout/radial5"/>
    <dgm:cxn modelId="{B3FDC9B6-2C61-4711-9C91-AD8087033AF1}" type="presOf" srcId="{D36869EC-2420-4CAE-9A9B-3A78BF86D6E5}" destId="{8D173887-8D5F-4ECB-944E-B680A1A98220}" srcOrd="1" destOrd="0" presId="urn:microsoft.com/office/officeart/2005/8/layout/radial5"/>
    <dgm:cxn modelId="{44DB28DF-B807-45D0-AFA6-11B343FBB431}" type="presOf" srcId="{48FBCF8E-55B8-43D7-A3DC-08AC84213E6A}" destId="{CEFB14AA-051A-46AE-97A7-CCFE14131928}" srcOrd="0" destOrd="0" presId="urn:microsoft.com/office/officeart/2005/8/layout/radial5"/>
    <dgm:cxn modelId="{040112F9-6942-40AA-851C-8EFE307383DA}" srcId="{8A33A319-70F6-483B-BCB3-44F7F682CA28}" destId="{8C72466A-E2B8-41BF-BC68-DA97950F0521}" srcOrd="2" destOrd="0" parTransId="{D36869EC-2420-4CAE-9A9B-3A78BF86D6E5}" sibTransId="{3B8FA07C-5690-4B3D-968E-F93A90A7CCF5}"/>
    <dgm:cxn modelId="{25BE3C6A-B7CF-4BDD-B272-2EBD82191785}" type="presParOf" srcId="{774F6E27-85A0-4E81-9B77-BF997B4BC4EF}" destId="{37FB3C39-125E-4024-B367-97DDCD5A5FF3}" srcOrd="0" destOrd="0" presId="urn:microsoft.com/office/officeart/2005/8/layout/radial5"/>
    <dgm:cxn modelId="{91DEBAD0-479F-4066-9FED-469B09BDC5A9}" type="presParOf" srcId="{774F6E27-85A0-4E81-9B77-BF997B4BC4EF}" destId="{A6C9C95B-B342-4761-B0ED-C7C5965EB331}" srcOrd="1" destOrd="0" presId="urn:microsoft.com/office/officeart/2005/8/layout/radial5"/>
    <dgm:cxn modelId="{2875C841-3821-4D7E-B1FD-7CF4D95957A3}" type="presParOf" srcId="{A6C9C95B-B342-4761-B0ED-C7C5965EB331}" destId="{F12B6D9B-DCFA-4E3E-BC76-BF3BF662F473}" srcOrd="0" destOrd="0" presId="urn:microsoft.com/office/officeart/2005/8/layout/radial5"/>
    <dgm:cxn modelId="{E3332EFE-FCC8-4D5D-8A6B-180B6CB6A7CA}" type="presParOf" srcId="{774F6E27-85A0-4E81-9B77-BF997B4BC4EF}" destId="{F9CBB4F0-DF0D-4ABD-9E43-8C4BDABE8E26}" srcOrd="2" destOrd="0" presId="urn:microsoft.com/office/officeart/2005/8/layout/radial5"/>
    <dgm:cxn modelId="{ADC9029D-11F7-46CD-A25F-F1E96B5970FC}" type="presParOf" srcId="{774F6E27-85A0-4E81-9B77-BF997B4BC4EF}" destId="{CA0075C4-E34B-47C1-A59F-9651870EA46C}" srcOrd="3" destOrd="0" presId="urn:microsoft.com/office/officeart/2005/8/layout/radial5"/>
    <dgm:cxn modelId="{4F3C7332-B15B-4AE2-91AE-5431B0215DDC}" type="presParOf" srcId="{CA0075C4-E34B-47C1-A59F-9651870EA46C}" destId="{F4AF5CE9-9677-4176-9E86-E036329A42D9}" srcOrd="0" destOrd="0" presId="urn:microsoft.com/office/officeart/2005/8/layout/radial5"/>
    <dgm:cxn modelId="{D1223FAB-A407-4B95-BABB-5826D3D5A9A4}" type="presParOf" srcId="{774F6E27-85A0-4E81-9B77-BF997B4BC4EF}" destId="{CEFB14AA-051A-46AE-97A7-CCFE14131928}" srcOrd="4" destOrd="0" presId="urn:microsoft.com/office/officeart/2005/8/layout/radial5"/>
    <dgm:cxn modelId="{19AB6470-482C-4901-AC56-EF588B0F8CDA}" type="presParOf" srcId="{774F6E27-85A0-4E81-9B77-BF997B4BC4EF}" destId="{A4D1081D-401F-407B-B621-4DDFC60CAD7E}" srcOrd="5" destOrd="0" presId="urn:microsoft.com/office/officeart/2005/8/layout/radial5"/>
    <dgm:cxn modelId="{FD51D37C-7CAD-472B-A264-3CF5D9660C67}" type="presParOf" srcId="{A4D1081D-401F-407B-B621-4DDFC60CAD7E}" destId="{8D173887-8D5F-4ECB-944E-B680A1A98220}" srcOrd="0" destOrd="0" presId="urn:microsoft.com/office/officeart/2005/8/layout/radial5"/>
    <dgm:cxn modelId="{3B7E7E84-E52B-4AFD-A559-1C6020827351}" type="presParOf" srcId="{774F6E27-85A0-4E81-9B77-BF997B4BC4EF}" destId="{DE9A7948-BAB4-44CD-B687-D03BB8043B72}" srcOrd="6" destOrd="0" presId="urn:microsoft.com/office/officeart/2005/8/layout/radial5"/>
    <dgm:cxn modelId="{BBBA1E66-E499-4188-A21B-BAC99C1A1E14}" type="presParOf" srcId="{774F6E27-85A0-4E81-9B77-BF997B4BC4EF}" destId="{EBF61B78-9A0B-455A-8842-810B8754839C}" srcOrd="7" destOrd="0" presId="urn:microsoft.com/office/officeart/2005/8/layout/radial5"/>
    <dgm:cxn modelId="{5AB36E01-4338-4FB4-9190-A61E5D481527}" type="presParOf" srcId="{EBF61B78-9A0B-455A-8842-810B8754839C}" destId="{E9FDE460-A2FC-4CC5-8E65-BC42BCD4A36D}" srcOrd="0" destOrd="0" presId="urn:microsoft.com/office/officeart/2005/8/layout/radial5"/>
    <dgm:cxn modelId="{C1BF76C8-F823-4D4E-9FED-B362332E374D}" type="presParOf" srcId="{774F6E27-85A0-4E81-9B77-BF997B4BC4EF}" destId="{683E5D58-C0B3-4036-BF3E-A12199FDF35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B3C39-125E-4024-B367-97DDCD5A5FF3}">
      <dsp:nvSpPr>
        <dsp:cNvPr id="0" name=""/>
        <dsp:cNvSpPr/>
      </dsp:nvSpPr>
      <dsp:spPr>
        <a:xfrm>
          <a:off x="1747761" y="1701183"/>
          <a:ext cx="1125245" cy="1125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DATA</a:t>
          </a:r>
        </a:p>
      </dsp:txBody>
      <dsp:txXfrm>
        <a:off x="1912549" y="1865971"/>
        <a:ext cx="795669" cy="795669"/>
      </dsp:txXfrm>
    </dsp:sp>
    <dsp:sp modelId="{A6C9C95B-B342-4761-B0ED-C7C5965EB331}">
      <dsp:nvSpPr>
        <dsp:cNvPr id="0" name=""/>
        <dsp:cNvSpPr/>
      </dsp:nvSpPr>
      <dsp:spPr>
        <a:xfrm rot="16200000">
          <a:off x="2208520" y="1312235"/>
          <a:ext cx="203726" cy="405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239079" y="1423802"/>
        <a:ext cx="142608" cy="243023"/>
      </dsp:txXfrm>
    </dsp:sp>
    <dsp:sp modelId="{F9CBB4F0-DF0D-4ABD-9E43-8C4BDABE8E26}">
      <dsp:nvSpPr>
        <dsp:cNvPr id="0" name=""/>
        <dsp:cNvSpPr/>
      </dsp:nvSpPr>
      <dsp:spPr>
        <a:xfrm>
          <a:off x="1512135" y="-122202"/>
          <a:ext cx="1596497" cy="14389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Develop Common Language</a:t>
          </a:r>
        </a:p>
      </dsp:txBody>
      <dsp:txXfrm>
        <a:off x="1745937" y="88534"/>
        <a:ext cx="1128893" cy="1017525"/>
      </dsp:txXfrm>
    </dsp:sp>
    <dsp:sp modelId="{CA0075C4-E34B-47C1-A59F-9651870EA46C}">
      <dsp:nvSpPr>
        <dsp:cNvPr id="0" name=""/>
        <dsp:cNvSpPr/>
      </dsp:nvSpPr>
      <dsp:spPr>
        <a:xfrm>
          <a:off x="2940247" y="2061286"/>
          <a:ext cx="161988" cy="405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940247" y="2142294"/>
        <a:ext cx="113392" cy="243023"/>
      </dsp:txXfrm>
    </dsp:sp>
    <dsp:sp modelId="{CEFB14AA-051A-46AE-97A7-CCFE14131928}">
      <dsp:nvSpPr>
        <dsp:cNvPr id="0" name=""/>
        <dsp:cNvSpPr/>
      </dsp:nvSpPr>
      <dsp:spPr>
        <a:xfrm>
          <a:off x="3178645" y="1544307"/>
          <a:ext cx="1596497" cy="14389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Make Smart Decisions</a:t>
          </a:r>
        </a:p>
      </dsp:txBody>
      <dsp:txXfrm>
        <a:off x="3412447" y="1755043"/>
        <a:ext cx="1128893" cy="1017525"/>
      </dsp:txXfrm>
    </dsp:sp>
    <dsp:sp modelId="{A4D1081D-401F-407B-B621-4DDFC60CAD7E}">
      <dsp:nvSpPr>
        <dsp:cNvPr id="0" name=""/>
        <dsp:cNvSpPr/>
      </dsp:nvSpPr>
      <dsp:spPr>
        <a:xfrm rot="5400000">
          <a:off x="2208520" y="2810338"/>
          <a:ext cx="203726" cy="405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239079" y="2860787"/>
        <a:ext cx="142608" cy="243023"/>
      </dsp:txXfrm>
    </dsp:sp>
    <dsp:sp modelId="{DE9A7948-BAB4-44CD-B687-D03BB8043B72}">
      <dsp:nvSpPr>
        <dsp:cNvPr id="0" name=""/>
        <dsp:cNvSpPr/>
      </dsp:nvSpPr>
      <dsp:spPr>
        <a:xfrm>
          <a:off x="1512135" y="3210818"/>
          <a:ext cx="1596497" cy="14389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Become Outcomes Focused</a:t>
          </a:r>
        </a:p>
      </dsp:txBody>
      <dsp:txXfrm>
        <a:off x="1745937" y="3421554"/>
        <a:ext cx="1128893" cy="1017525"/>
      </dsp:txXfrm>
    </dsp:sp>
    <dsp:sp modelId="{EBF61B78-9A0B-455A-8842-810B8754839C}">
      <dsp:nvSpPr>
        <dsp:cNvPr id="0" name=""/>
        <dsp:cNvSpPr/>
      </dsp:nvSpPr>
      <dsp:spPr>
        <a:xfrm rot="10800000">
          <a:off x="1518532" y="2061286"/>
          <a:ext cx="161988" cy="405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1567128" y="2142294"/>
        <a:ext cx="113392" cy="243023"/>
      </dsp:txXfrm>
    </dsp:sp>
    <dsp:sp modelId="{683E5D58-C0B3-4036-BF3E-A12199FDF359}">
      <dsp:nvSpPr>
        <dsp:cNvPr id="0" name=""/>
        <dsp:cNvSpPr/>
      </dsp:nvSpPr>
      <dsp:spPr>
        <a:xfrm>
          <a:off x="-154375" y="1544307"/>
          <a:ext cx="1596497" cy="14389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Tell Our Story</a:t>
          </a:r>
        </a:p>
      </dsp:txBody>
      <dsp:txXfrm>
        <a:off x="79427" y="1755043"/>
        <a:ext cx="1128893" cy="1017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6D874-E71A-40C2-9F42-06632CA9A44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70815-D9CB-42AB-9117-8A0189C87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5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baseline="0" dirty="0"/>
              <a:t> started when my 7 year old was 3 months old!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70815-D9CB-42AB-9117-8A0189C87E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7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Beech Brook was interested in doing more internal evaluation work. I was interested in learning new skills. </a:t>
            </a:r>
          </a:p>
          <a:p>
            <a:r>
              <a:rPr lang="en-US" dirty="0"/>
              <a:t>The three of us all had</a:t>
            </a:r>
            <a:r>
              <a:rPr lang="en-US" baseline="0" dirty="0"/>
              <a:t> different backgrounds and skill sets, which allowed us to work together really well and learn from each other. We have been known to barter skills – some data analysis for a </a:t>
            </a:r>
            <a:r>
              <a:rPr lang="en-US" baseline="0" dirty="0" err="1"/>
              <a:t>reiki</a:t>
            </a:r>
            <a:r>
              <a:rPr lang="en-US" baseline="0" dirty="0"/>
              <a:t> session may have happened!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70815-D9CB-42AB-9117-8A0189C87E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Nothing too earth</a:t>
            </a:r>
            <a:r>
              <a:rPr lang="en-US" baseline="0" dirty="0"/>
              <a:t> shattering was learned in my study, but it got published!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70815-D9CB-42AB-9117-8A0189C87E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13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Successes: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Develop</a:t>
            </a:r>
            <a:r>
              <a:rPr lang="en-US" baseline="0" dirty="0"/>
              <a:t> a common language – standardizing and consistent messaging 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Tell Our Story – data visualizations that are simple</a:t>
            </a:r>
            <a:r>
              <a:rPr lang="en-US" baseline="0" dirty="0"/>
              <a:t> and clear cut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Outcomes Focused - Quality Improvement efforts:</a:t>
            </a:r>
            <a:r>
              <a:rPr lang="en-US" baseline="0" dirty="0"/>
              <a:t> Improve 8 of 10 </a:t>
            </a:r>
            <a:r>
              <a:rPr lang="en-US" dirty="0"/>
              <a:t>Clinical Quality Measures by 10% or more in 2019 </a:t>
            </a:r>
          </a:p>
          <a:p>
            <a:pPr marL="228600" indent="-228600">
              <a:buAutoNum type="arabicPeriod"/>
            </a:pPr>
            <a:r>
              <a:rPr lang="en-US" dirty="0"/>
              <a:t>Smart</a:t>
            </a:r>
            <a:r>
              <a:rPr lang="en-US" baseline="0" dirty="0"/>
              <a:t> Decisions – operational and performance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70815-D9CB-42AB-9117-8A0189C87E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3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95814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i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  <a:p>
            <a:r>
              <a:rPr lang="en-US" i="0" dirty="0"/>
              <a:t>Section Subtitle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-1"/>
            <a:ext cx="12192001" cy="3719247"/>
            <a:chOff x="-1" y="-1"/>
            <a:chExt cx="12192001" cy="37192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" t="62737" r="80067" b="4781"/>
            <a:stretch/>
          </p:blipFill>
          <p:spPr>
            <a:xfrm>
              <a:off x="-1" y="-1"/>
              <a:ext cx="12192001" cy="371924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" t="2362" r="1477" b="2683"/>
            <a:stretch/>
          </p:blipFill>
          <p:spPr>
            <a:xfrm>
              <a:off x="2726076" y="0"/>
              <a:ext cx="6739848" cy="3719246"/>
            </a:xfrm>
            <a:prstGeom prst="rect">
              <a:avLst/>
            </a:prstGeom>
          </p:spPr>
        </p:pic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2197" y="6480414"/>
            <a:ext cx="41429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66CB6F-4973-0746-9B96-C153B075B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4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776" y="31470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2762"/>
            <a:ext cx="10515600" cy="3999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28448"/>
            <a:ext cx="12192001" cy="8209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42813" y="6675437"/>
            <a:ext cx="414291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66CB6F-4973-0746-9B96-C153B075B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8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75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4095814"/>
            <a:ext cx="12156488" cy="238460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Julie Merker</a:t>
            </a:r>
          </a:p>
          <a:p>
            <a:r>
              <a:rPr lang="en-US" sz="4800" dirty="0"/>
              <a:t>CRSI Cohort #1</a:t>
            </a:r>
          </a:p>
          <a:p>
            <a:r>
              <a:rPr lang="en-US" sz="4800" dirty="0"/>
              <a:t>January 2013 – December 2014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CB6F-4973-0746-9B96-C153B075BDF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90" y="4199795"/>
            <a:ext cx="1945204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809" y="4542695"/>
            <a:ext cx="286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93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75"/>
            <a:ext cx="12192000" cy="1325563"/>
          </a:xfrm>
        </p:spPr>
        <p:txBody>
          <a:bodyPr/>
          <a:lstStyle/>
          <a:p>
            <a:r>
              <a:rPr lang="en-US" dirty="0"/>
              <a:t>CRSI Logic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CB6F-4973-0746-9B96-C153B075BDF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562849" y="5608663"/>
            <a:ext cx="4476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Robert L. Fischer, PhD</a:t>
            </a:r>
          </a:p>
          <a:p>
            <a:pPr algn="r"/>
            <a:r>
              <a:rPr lang="en-US" sz="1400" dirty="0"/>
              <a:t>Professor, Case Western Reserve University</a:t>
            </a: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1546224" y="971772"/>
            <a:ext cx="892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/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3047999" y="1017809"/>
            <a:ext cx="2149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1470024" y="971772"/>
            <a:ext cx="1349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Inputs</a:t>
            </a: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3428999" y="971772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200" b="1"/>
              <a:t>Process </a:t>
            </a: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3276599" y="1246409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8"/>
          <p:cNvSpPr>
            <a:spLocks noChangeShapeType="1"/>
          </p:cNvSpPr>
          <p:nvPr/>
        </p:nvSpPr>
        <p:spPr bwMode="auto">
          <a:xfrm>
            <a:off x="1447799" y="1246409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" name="Group 13"/>
          <p:cNvGrpSpPr>
            <a:grpSpLocks/>
          </p:cNvGrpSpPr>
          <p:nvPr/>
        </p:nvGrpSpPr>
        <p:grpSpPr bwMode="auto">
          <a:xfrm>
            <a:off x="6629399" y="789209"/>
            <a:ext cx="1219200" cy="461963"/>
            <a:chOff x="3926" y="288"/>
            <a:chExt cx="874" cy="291"/>
          </a:xfrm>
        </p:grpSpPr>
        <p:sp>
          <p:nvSpPr>
            <p:cNvPr id="59" name="Text Box 14"/>
            <p:cNvSpPr txBox="1">
              <a:spLocks noChangeArrowheads="1"/>
            </p:cNvSpPr>
            <p:nvPr/>
          </p:nvSpPr>
          <p:spPr bwMode="auto">
            <a:xfrm>
              <a:off x="3926" y="288"/>
              <a:ext cx="87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1200" b="1"/>
                <a:t>Scholar</a:t>
              </a:r>
            </a:p>
            <a:p>
              <a:pPr algn="ctr" eaLnBrk="1" hangingPunct="1"/>
              <a:r>
                <a:rPr lang="en-US" sz="1200" b="1"/>
                <a:t>Outcomes</a:t>
              </a:r>
            </a:p>
          </p:txBody>
        </p:sp>
        <p:sp>
          <p:nvSpPr>
            <p:cNvPr id="60" name="Line 15"/>
            <p:cNvSpPr>
              <a:spLocks noChangeShapeType="1"/>
            </p:cNvSpPr>
            <p:nvPr/>
          </p:nvSpPr>
          <p:spPr bwMode="auto">
            <a:xfrm>
              <a:off x="3984" y="57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" name="Text Box 18"/>
          <p:cNvSpPr txBox="1">
            <a:spLocks noChangeArrowheads="1"/>
          </p:cNvSpPr>
          <p:nvPr/>
        </p:nvSpPr>
        <p:spPr bwMode="auto">
          <a:xfrm>
            <a:off x="2667000" y="4911154"/>
            <a:ext cx="2359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sz="800"/>
          </a:p>
        </p:txBody>
      </p: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6640512" y="3552571"/>
            <a:ext cx="1219199" cy="9569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200">
                <a:latin typeface="Calibri" pitchFamily="34" charset="0"/>
              </a:rPr>
              <a:t>Increased role as research resource in organization</a:t>
            </a:r>
          </a:p>
        </p:txBody>
      </p:sp>
      <p:sp>
        <p:nvSpPr>
          <p:cNvPr id="63" name="Rectangle 28"/>
          <p:cNvSpPr>
            <a:spLocks noChangeArrowheads="1"/>
          </p:cNvSpPr>
          <p:nvPr/>
        </p:nvSpPr>
        <p:spPr bwMode="auto">
          <a:xfrm>
            <a:off x="6629399" y="1533271"/>
            <a:ext cx="1219199" cy="9569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200">
                <a:latin typeface="Calibri" pitchFamily="34" charset="0"/>
              </a:rPr>
              <a:t>Increased </a:t>
            </a:r>
          </a:p>
          <a:p>
            <a:pPr algn="ctr" eaLnBrk="1" hangingPunct="1"/>
            <a:r>
              <a:rPr lang="en-US" sz="1200">
                <a:latin typeface="Calibri" pitchFamily="34" charset="0"/>
              </a:rPr>
              <a:t>research knowledge</a:t>
            </a:r>
          </a:p>
        </p:txBody>
      </p:sp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6629399" y="2606104"/>
            <a:ext cx="1219199" cy="869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200" dirty="0">
                <a:latin typeface="Calibri" pitchFamily="34" charset="0"/>
              </a:rPr>
              <a:t>Increased skills in research communication </a:t>
            </a:r>
          </a:p>
        </p:txBody>
      </p:sp>
      <p:grpSp>
        <p:nvGrpSpPr>
          <p:cNvPr id="65" name="Group 32"/>
          <p:cNvGrpSpPr>
            <a:grpSpLocks/>
          </p:cNvGrpSpPr>
          <p:nvPr/>
        </p:nvGrpSpPr>
        <p:grpSpPr bwMode="auto">
          <a:xfrm>
            <a:off x="9220199" y="789209"/>
            <a:ext cx="1085850" cy="461963"/>
            <a:chOff x="4800" y="384"/>
            <a:chExt cx="894" cy="194"/>
          </a:xfrm>
        </p:grpSpPr>
        <p:sp>
          <p:nvSpPr>
            <p:cNvPr id="66" name="Text Box 33"/>
            <p:cNvSpPr txBox="1">
              <a:spLocks noChangeArrowheads="1"/>
            </p:cNvSpPr>
            <p:nvPr/>
          </p:nvSpPr>
          <p:spPr bwMode="auto">
            <a:xfrm>
              <a:off x="4863" y="384"/>
              <a:ext cx="8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200" b="1"/>
                <a:t>Longer-term Impact</a:t>
              </a:r>
            </a:p>
          </p:txBody>
        </p:sp>
        <p:sp>
          <p:nvSpPr>
            <p:cNvPr id="67" name="Line 34"/>
            <p:cNvSpPr>
              <a:spLocks noChangeShapeType="1"/>
            </p:cNvSpPr>
            <p:nvPr/>
          </p:nvSpPr>
          <p:spPr bwMode="auto">
            <a:xfrm>
              <a:off x="4800" y="57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" name="Rectangle 51"/>
          <p:cNvSpPr>
            <a:spLocks noChangeArrowheads="1"/>
          </p:cNvSpPr>
          <p:nvPr/>
        </p:nvSpPr>
        <p:spPr bwMode="auto">
          <a:xfrm>
            <a:off x="9382125" y="2606104"/>
            <a:ext cx="838200" cy="1828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en-US" sz="1200" i="1" dirty="0">
                <a:latin typeface="Calibri" pitchFamily="34" charset="0"/>
              </a:rPr>
              <a:t>Increased research capacity in health and human service nonprofits in Cleveland </a:t>
            </a:r>
          </a:p>
        </p:txBody>
      </p:sp>
      <p:sp>
        <p:nvSpPr>
          <p:cNvPr id="69" name="Left Brace 68"/>
          <p:cNvSpPr/>
          <p:nvPr/>
        </p:nvSpPr>
        <p:spPr>
          <a:xfrm>
            <a:off x="2938463" y="1652016"/>
            <a:ext cx="261937" cy="3962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181599" y="971772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200" b="1"/>
              <a:t>Outputs</a:t>
            </a:r>
          </a:p>
        </p:txBody>
      </p:sp>
      <p:sp>
        <p:nvSpPr>
          <p:cNvPr id="71" name="Line 7"/>
          <p:cNvSpPr>
            <a:spLocks noChangeShapeType="1"/>
          </p:cNvSpPr>
          <p:nvPr/>
        </p:nvSpPr>
        <p:spPr bwMode="auto">
          <a:xfrm>
            <a:off x="5257799" y="1246409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Right Brace 71"/>
          <p:cNvSpPr/>
          <p:nvPr/>
        </p:nvSpPr>
        <p:spPr>
          <a:xfrm>
            <a:off x="4819650" y="1901254"/>
            <a:ext cx="192088" cy="3429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73" name="Group 13"/>
          <p:cNvGrpSpPr>
            <a:grpSpLocks/>
          </p:cNvGrpSpPr>
          <p:nvPr/>
        </p:nvGrpSpPr>
        <p:grpSpPr bwMode="auto">
          <a:xfrm>
            <a:off x="7924799" y="789209"/>
            <a:ext cx="1235075" cy="461963"/>
            <a:chOff x="3926" y="288"/>
            <a:chExt cx="874" cy="291"/>
          </a:xfrm>
        </p:grpSpPr>
        <p:sp>
          <p:nvSpPr>
            <p:cNvPr id="74" name="Text Box 14"/>
            <p:cNvSpPr txBox="1">
              <a:spLocks noChangeArrowheads="1"/>
            </p:cNvSpPr>
            <p:nvPr/>
          </p:nvSpPr>
          <p:spPr bwMode="auto">
            <a:xfrm>
              <a:off x="3926" y="288"/>
              <a:ext cx="87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1200" b="1"/>
                <a:t>Organizational</a:t>
              </a:r>
            </a:p>
            <a:p>
              <a:pPr algn="ctr" eaLnBrk="1" hangingPunct="1"/>
              <a:r>
                <a:rPr lang="en-US" sz="1200" b="1"/>
                <a:t>Outcomes</a:t>
              </a:r>
            </a:p>
          </p:txBody>
        </p:sp>
        <p:sp>
          <p:nvSpPr>
            <p:cNvPr id="75" name="Line 15"/>
            <p:cNvSpPr>
              <a:spLocks noChangeShapeType="1"/>
            </p:cNvSpPr>
            <p:nvPr/>
          </p:nvSpPr>
          <p:spPr bwMode="auto">
            <a:xfrm>
              <a:off x="3984" y="57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Rectangle 27"/>
          <p:cNvSpPr>
            <a:spLocks noChangeArrowheads="1"/>
          </p:cNvSpPr>
          <p:nvPr/>
        </p:nvSpPr>
        <p:spPr bwMode="auto">
          <a:xfrm>
            <a:off x="8091488" y="1994916"/>
            <a:ext cx="1068386" cy="890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200" dirty="0">
                <a:latin typeface="Calibri" pitchFamily="34" charset="0"/>
              </a:rPr>
              <a:t>Increased evidence of research culture in organization</a:t>
            </a:r>
          </a:p>
        </p:txBody>
      </p:sp>
      <p:sp>
        <p:nvSpPr>
          <p:cNvPr id="77" name="Rectangle 31"/>
          <p:cNvSpPr>
            <a:spLocks noChangeArrowheads="1"/>
          </p:cNvSpPr>
          <p:nvPr/>
        </p:nvSpPr>
        <p:spPr bwMode="auto">
          <a:xfrm>
            <a:off x="8104188" y="4144391"/>
            <a:ext cx="1068386" cy="809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200">
                <a:latin typeface="Calibri" pitchFamily="34" charset="0"/>
              </a:rPr>
              <a:t>Increased use of data to inform programming</a:t>
            </a:r>
          </a:p>
        </p:txBody>
      </p:sp>
      <p:cxnSp>
        <p:nvCxnSpPr>
          <p:cNvPr id="78" name="Straight Arrow Connector 77"/>
          <p:cNvCxnSpPr>
            <a:stCxn id="77" idx="3"/>
            <a:endCxn id="68" idx="1"/>
          </p:cNvCxnSpPr>
          <p:nvPr/>
        </p:nvCxnSpPr>
        <p:spPr>
          <a:xfrm flipV="1">
            <a:off x="9172574" y="3520504"/>
            <a:ext cx="209551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ight Brace 78"/>
          <p:cNvSpPr/>
          <p:nvPr/>
        </p:nvSpPr>
        <p:spPr>
          <a:xfrm>
            <a:off x="6338888" y="2185416"/>
            <a:ext cx="219075" cy="2667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0" name="Right Brace 79"/>
          <p:cNvSpPr/>
          <p:nvPr/>
        </p:nvSpPr>
        <p:spPr>
          <a:xfrm>
            <a:off x="7867648" y="2257171"/>
            <a:ext cx="222250" cy="2590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 bwMode="auto">
          <a:xfrm>
            <a:off x="1490663" y="1994916"/>
            <a:ext cx="1371600" cy="31321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tx1"/>
                </a:solidFill>
              </a:rPr>
              <a:t>Funding for Scholars at 40% FTE buy-out over two years</a:t>
            </a:r>
          </a:p>
          <a:p>
            <a:pPr algn="ctr" eaLnBrk="1" hangingPunct="1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sz="1200" dirty="0">
                <a:solidFill>
                  <a:schemeClr val="tx1"/>
                </a:solidFill>
              </a:rPr>
              <a:t>Educational curriculum in research methods</a:t>
            </a:r>
          </a:p>
          <a:p>
            <a:pPr algn="ctr" eaLnBrk="1" hangingPunct="1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sz="1200" dirty="0">
                <a:solidFill>
                  <a:schemeClr val="tx1"/>
                </a:solidFill>
              </a:rPr>
              <a:t>Mentoring  for scholar</a:t>
            </a:r>
          </a:p>
          <a:p>
            <a:pPr algn="ctr" eaLnBrk="1" hangingPunct="1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sz="1200" dirty="0">
                <a:solidFill>
                  <a:schemeClr val="tx1"/>
                </a:solidFill>
              </a:rPr>
              <a:t>Education for scholar’s supervisor</a:t>
            </a:r>
          </a:p>
        </p:txBody>
      </p:sp>
      <p:grpSp>
        <p:nvGrpSpPr>
          <p:cNvPr id="82" name="Group 61"/>
          <p:cNvGrpSpPr>
            <a:grpSpLocks/>
          </p:cNvGrpSpPr>
          <p:nvPr/>
        </p:nvGrpSpPr>
        <p:grpSpPr bwMode="auto">
          <a:xfrm>
            <a:off x="3276600" y="4776216"/>
            <a:ext cx="1447800" cy="1219200"/>
            <a:chOff x="1981200" y="5105400"/>
            <a:chExt cx="1447800" cy="1219200"/>
          </a:xfrm>
        </p:grpSpPr>
        <p:sp>
          <p:nvSpPr>
            <p:cNvPr id="83" name="Rectangle 42"/>
            <p:cNvSpPr>
              <a:spLocks noChangeArrowheads="1"/>
            </p:cNvSpPr>
            <p:nvPr/>
          </p:nvSpPr>
          <p:spPr bwMode="auto">
            <a:xfrm>
              <a:off x="1981200" y="5486400"/>
              <a:ext cx="1447800" cy="838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ts val="300"/>
                </a:spcBef>
              </a:pPr>
              <a:r>
                <a:rPr lang="en-US" sz="1200" dirty="0">
                  <a:latin typeface="Calibri" pitchFamily="34" charset="0"/>
                </a:rPr>
                <a:t>Ongoing mentoring by Scholarship staff and organizational supervisor</a:t>
              </a:r>
            </a:p>
          </p:txBody>
        </p:sp>
        <p:sp>
          <p:nvSpPr>
            <p:cNvPr id="84" name="Rectangle 31"/>
            <p:cNvSpPr>
              <a:spLocks noChangeArrowheads="1"/>
            </p:cNvSpPr>
            <p:nvPr/>
          </p:nvSpPr>
          <p:spPr bwMode="auto">
            <a:xfrm>
              <a:off x="1981200" y="5105400"/>
              <a:ext cx="1447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b="1" dirty="0">
                  <a:latin typeface="Calibri" pitchFamily="34" charset="0"/>
                </a:rPr>
                <a:t>Mentoring</a:t>
              </a:r>
            </a:p>
          </p:txBody>
        </p:sp>
      </p:grpSp>
      <p:grpSp>
        <p:nvGrpSpPr>
          <p:cNvPr id="85" name="Group 63"/>
          <p:cNvGrpSpPr>
            <a:grpSpLocks/>
          </p:cNvGrpSpPr>
          <p:nvPr/>
        </p:nvGrpSpPr>
        <p:grpSpPr bwMode="auto">
          <a:xfrm>
            <a:off x="3276600" y="3099816"/>
            <a:ext cx="1447800" cy="1473200"/>
            <a:chOff x="1981200" y="3200400"/>
            <a:chExt cx="1447800" cy="1473200"/>
          </a:xfrm>
        </p:grpSpPr>
        <p:sp>
          <p:nvSpPr>
            <p:cNvPr id="86" name="Rectangle 28"/>
            <p:cNvSpPr>
              <a:spLocks noChangeArrowheads="1"/>
            </p:cNvSpPr>
            <p:nvPr/>
          </p:nvSpPr>
          <p:spPr bwMode="auto">
            <a:xfrm>
              <a:off x="1981200" y="3581400"/>
              <a:ext cx="1447800" cy="1092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1200" dirty="0">
                  <a:latin typeface="Calibri" pitchFamily="34" charset="0"/>
                </a:rPr>
                <a:t>Formulation and undertaking of specific research study within organizational context</a:t>
              </a:r>
            </a:p>
          </p:txBody>
        </p:sp>
        <p:sp>
          <p:nvSpPr>
            <p:cNvPr id="87" name="Rectangle 31"/>
            <p:cNvSpPr>
              <a:spLocks noChangeArrowheads="1"/>
            </p:cNvSpPr>
            <p:nvPr/>
          </p:nvSpPr>
          <p:spPr bwMode="auto">
            <a:xfrm>
              <a:off x="1981200" y="3200400"/>
              <a:ext cx="1447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b="1" dirty="0">
                  <a:latin typeface="Calibri" pitchFamily="34" charset="0"/>
                </a:rPr>
                <a:t>Application</a:t>
              </a:r>
            </a:p>
          </p:txBody>
        </p:sp>
      </p:grpSp>
      <p:grpSp>
        <p:nvGrpSpPr>
          <p:cNvPr id="88" name="Group 62"/>
          <p:cNvGrpSpPr>
            <a:grpSpLocks/>
          </p:cNvGrpSpPr>
          <p:nvPr/>
        </p:nvGrpSpPr>
        <p:grpSpPr bwMode="auto">
          <a:xfrm>
            <a:off x="3276600" y="1423416"/>
            <a:ext cx="1447800" cy="1371600"/>
            <a:chOff x="1981200" y="1219200"/>
            <a:chExt cx="1447800" cy="1371600"/>
          </a:xfrm>
        </p:grpSpPr>
        <p:sp>
          <p:nvSpPr>
            <p:cNvPr id="89" name="Rectangle 28"/>
            <p:cNvSpPr>
              <a:spLocks noChangeArrowheads="1"/>
            </p:cNvSpPr>
            <p:nvPr/>
          </p:nvSpPr>
          <p:spPr bwMode="auto">
            <a:xfrm>
              <a:off x="1981200" y="1600200"/>
              <a:ext cx="1447800" cy="990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1200" dirty="0">
                  <a:latin typeface="Calibri" pitchFamily="34" charset="0"/>
                </a:rPr>
                <a:t>Delivery of two-year educational experience in applied research methods   </a:t>
              </a:r>
            </a:p>
          </p:txBody>
        </p:sp>
        <p:sp>
          <p:nvSpPr>
            <p:cNvPr id="90" name="Rectangle 31"/>
            <p:cNvSpPr>
              <a:spLocks noChangeArrowheads="1"/>
            </p:cNvSpPr>
            <p:nvPr/>
          </p:nvSpPr>
          <p:spPr bwMode="auto">
            <a:xfrm>
              <a:off x="1981200" y="1219200"/>
              <a:ext cx="1447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b="1" dirty="0">
                  <a:latin typeface="Calibri" pitchFamily="34" charset="0"/>
                </a:rPr>
                <a:t>Education</a:t>
              </a:r>
            </a:p>
          </p:txBody>
        </p:sp>
      </p:grpSp>
      <p:sp>
        <p:nvSpPr>
          <p:cNvPr id="91" name="Rectangle 28"/>
          <p:cNvSpPr>
            <a:spLocks noChangeArrowheads="1"/>
          </p:cNvSpPr>
          <p:nvPr/>
        </p:nvSpPr>
        <p:spPr bwMode="auto">
          <a:xfrm>
            <a:off x="5181599" y="3633216"/>
            <a:ext cx="1066801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200" dirty="0">
                <a:latin typeface="Calibri" pitchFamily="34" charset="0"/>
              </a:rPr>
              <a:t>Successful development and execution of context-specific study </a:t>
            </a:r>
          </a:p>
        </p:txBody>
      </p:sp>
      <p:sp>
        <p:nvSpPr>
          <p:cNvPr id="92" name="Rectangle 28"/>
          <p:cNvSpPr>
            <a:spLocks noChangeArrowheads="1"/>
          </p:cNvSpPr>
          <p:nvPr/>
        </p:nvSpPr>
        <p:spPr bwMode="auto">
          <a:xfrm>
            <a:off x="5257800" y="1880616"/>
            <a:ext cx="9906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200" dirty="0">
                <a:latin typeface="Calibri" pitchFamily="34" charset="0"/>
              </a:rPr>
              <a:t>Participation and retention of scholars in educational components </a:t>
            </a:r>
          </a:p>
        </p:txBody>
      </p:sp>
      <p:sp>
        <p:nvSpPr>
          <p:cNvPr id="93" name="Rectangle 27"/>
          <p:cNvSpPr>
            <a:spLocks noChangeArrowheads="1"/>
          </p:cNvSpPr>
          <p:nvPr/>
        </p:nvSpPr>
        <p:spPr bwMode="auto">
          <a:xfrm>
            <a:off x="8091488" y="3090291"/>
            <a:ext cx="1068386" cy="809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200">
                <a:latin typeface="Calibri" pitchFamily="34" charset="0"/>
              </a:rPr>
              <a:t>Increased organizational commitment to research</a:t>
            </a:r>
          </a:p>
        </p:txBody>
      </p:sp>
      <p:cxnSp>
        <p:nvCxnSpPr>
          <p:cNvPr id="94" name="Straight Arrow Connector 93"/>
          <p:cNvCxnSpPr>
            <a:stCxn id="76" idx="3"/>
            <a:endCxn id="68" idx="1"/>
          </p:cNvCxnSpPr>
          <p:nvPr/>
        </p:nvCxnSpPr>
        <p:spPr>
          <a:xfrm>
            <a:off x="9159874" y="2440210"/>
            <a:ext cx="222251" cy="1080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3" idx="3"/>
            <a:endCxn id="68" idx="1"/>
          </p:cNvCxnSpPr>
          <p:nvPr/>
        </p:nvCxnSpPr>
        <p:spPr>
          <a:xfrm>
            <a:off x="9159874" y="3495104"/>
            <a:ext cx="222251" cy="2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27"/>
          <p:cNvSpPr>
            <a:spLocks noChangeArrowheads="1"/>
          </p:cNvSpPr>
          <p:nvPr/>
        </p:nvSpPr>
        <p:spPr bwMode="auto">
          <a:xfrm>
            <a:off x="6648449" y="4587621"/>
            <a:ext cx="1219199" cy="9569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200" dirty="0">
                <a:latin typeface="Calibri" pitchFamily="34" charset="0"/>
              </a:rPr>
              <a:t>Increased professional vision &amp; insight</a:t>
            </a:r>
          </a:p>
        </p:txBody>
      </p:sp>
    </p:spTree>
    <p:extLst>
      <p:ext uri="{BB962C8B-B14F-4D97-AF65-F5344CB8AC3E}">
        <p14:creationId xmlns:p14="http://schemas.microsoft.com/office/powerpoint/2010/main" val="396967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Community Research Scholar Initiative -Project Background-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452762"/>
            <a:ext cx="7653528" cy="4582277"/>
          </a:xfrm>
        </p:spPr>
        <p:txBody>
          <a:bodyPr/>
          <a:lstStyle/>
          <a:p>
            <a:r>
              <a:rPr lang="en-US" sz="1900" u="sng" dirty="0"/>
              <a:t>STUDY TITLE</a:t>
            </a:r>
            <a:r>
              <a:rPr lang="en-US" sz="1900" dirty="0"/>
              <a:t>: Prevalence of Chronic Illness Among Youth with Mental Health Diagnoses</a:t>
            </a:r>
          </a:p>
          <a:p>
            <a:r>
              <a:rPr lang="en-US" sz="1900" u="sng" dirty="0"/>
              <a:t>SPECIFIC AIMS</a:t>
            </a:r>
            <a:r>
              <a:rPr lang="en-US" sz="1900" dirty="0"/>
              <a:t>: Better understand the relationship of physical and mental health in youth; inform policy around the integration of physical and mental health delivery systems</a:t>
            </a:r>
          </a:p>
          <a:p>
            <a:r>
              <a:rPr lang="en-US" sz="1900" u="sng" dirty="0"/>
              <a:t>METHODS</a:t>
            </a:r>
            <a:r>
              <a:rPr lang="en-US" sz="1900" dirty="0"/>
              <a:t>: Exploratory study utilizing data-mining of the EMR</a:t>
            </a:r>
          </a:p>
          <a:p>
            <a:r>
              <a:rPr lang="en-US" sz="1900" u="sng" dirty="0"/>
              <a:t>RESULTS</a:t>
            </a:r>
            <a:r>
              <a:rPr lang="en-US" sz="1900" dirty="0"/>
              <a:t>: </a:t>
            </a:r>
          </a:p>
          <a:p>
            <a:pPr lvl="1"/>
            <a:r>
              <a:rPr lang="en-US" sz="1900" dirty="0"/>
              <a:t>Chronic conditions were likely under reported because 76% of clients did not report any.</a:t>
            </a:r>
          </a:p>
          <a:p>
            <a:pPr lvl="1"/>
            <a:r>
              <a:rPr lang="en-US" sz="1900" dirty="0"/>
              <a:t>Asthma was the most common chronic condition (20%). This was higher than national trends, but in line with state and county trends at the time. </a:t>
            </a:r>
          </a:p>
          <a:p>
            <a:pPr lvl="1"/>
            <a:r>
              <a:rPr lang="en-US" sz="1900" dirty="0"/>
              <a:t>Rates of being overweight or obese were higher than national averages.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CB6F-4973-0746-9B96-C153B075BDF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735" y="1452762"/>
            <a:ext cx="2964393" cy="436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8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The Centers &amp; Circle Health – Data Journey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CB6F-4973-0746-9B96-C153B075BDF4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364000"/>
              </p:ext>
            </p:extLst>
          </p:nvPr>
        </p:nvGraphicFramePr>
        <p:xfrm>
          <a:off x="999915" y="1204380"/>
          <a:ext cx="4620768" cy="452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7283" y="3183144"/>
            <a:ext cx="5168682" cy="261148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377856"/>
              </p:ext>
            </p:extLst>
          </p:nvPr>
        </p:nvGraphicFramePr>
        <p:xfrm>
          <a:off x="7381373" y="1204380"/>
          <a:ext cx="4050474" cy="186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52839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5457"/>
          </a:xfrm>
        </p:spPr>
        <p:txBody>
          <a:bodyPr/>
          <a:lstStyle/>
          <a:p>
            <a:r>
              <a:rPr lang="en-US"/>
              <a:t>Research Projects &amp; </a:t>
            </a:r>
            <a:r>
              <a:rPr lang="en-US" dirty="0"/>
              <a:t>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53" y="945222"/>
            <a:ext cx="11585959" cy="4506643"/>
          </a:xfrm>
        </p:spPr>
        <p:txBody>
          <a:bodyPr/>
          <a:lstStyle/>
          <a:p>
            <a:r>
              <a:rPr lang="en-US" dirty="0"/>
              <a:t>Internal Institutional Review Board: Cross-disciplinary group that reviews all proposed research and quality improvement projects prior to implementation</a:t>
            </a:r>
          </a:p>
          <a:p>
            <a:pPr lvl="1"/>
            <a:r>
              <a:rPr lang="en-US" dirty="0"/>
              <a:t>Uses the BRACE Toolkit to facilitate discussion between The Centers/Circle and the academic partner</a:t>
            </a:r>
          </a:p>
          <a:p>
            <a:r>
              <a:rPr lang="en-US" dirty="0"/>
              <a:t>Approaches to CHC Implementation of SDH Data Collection and Action (ASCEND)</a:t>
            </a:r>
          </a:p>
          <a:p>
            <a:pPr lvl="1"/>
            <a:r>
              <a:rPr lang="en-US" dirty="0"/>
              <a:t>Kaiser Permanente Center for Health Research</a:t>
            </a:r>
          </a:p>
          <a:p>
            <a:pPr lvl="1"/>
            <a:r>
              <a:rPr lang="en-US" dirty="0"/>
              <a:t>OCHIN, Inc.</a:t>
            </a:r>
          </a:p>
          <a:p>
            <a:r>
              <a:rPr lang="en-US" dirty="0"/>
              <a:t>Multi-Level Facilitation of Long-Acting Injection Use (MAP)</a:t>
            </a:r>
          </a:p>
          <a:p>
            <a:pPr lvl="1"/>
            <a:r>
              <a:rPr lang="en-US" dirty="0"/>
              <a:t>University of Texas Health Sciences Center</a:t>
            </a:r>
          </a:p>
          <a:p>
            <a:pPr lvl="1"/>
            <a:r>
              <a:rPr lang="en-US" dirty="0"/>
              <a:t>Case Western Reserve School of Medicine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CB6F-4973-0746-9B96-C153B075BDF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82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ker_CBRN Presentation.potx [Autosaved]" id="{8D2E2F6C-691A-414F-B1F7-970DF0122405}" vid="{19995BB6-C498-4479-9FEE-B658596F3B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9F6290DCC4824581B3D32035A82029" ma:contentTypeVersion="8" ma:contentTypeDescription="Create a new document." ma:contentTypeScope="" ma:versionID="89eacd3c4d9977f83b378b6d56b68667">
  <xsd:schema xmlns:xsd="http://www.w3.org/2001/XMLSchema" xmlns:xs="http://www.w3.org/2001/XMLSchema" xmlns:p="http://schemas.microsoft.com/office/2006/metadata/properties" xmlns:ns2="d97feb40-a775-4a81-93f9-b0f55d3419bf" xmlns:ns3="de2c8692-12bb-41e5-95f2-5fa9dd55e659" targetNamespace="http://schemas.microsoft.com/office/2006/metadata/properties" ma:root="true" ma:fieldsID="b47e9e2ea29592eaaf0d237cca83c6f7" ns2:_="" ns3:_="">
    <xsd:import namespace="d97feb40-a775-4a81-93f9-b0f55d3419bf"/>
    <xsd:import namespace="de2c8692-12bb-41e5-95f2-5fa9dd55e65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feb40-a775-4a81-93f9-b0f55d3419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c8692-12bb-41e5-95f2-5fa9dd55e6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CE3A45-C943-4898-9CFF-853EF1F0F2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7feb40-a775-4a81-93f9-b0f55d3419bf"/>
    <ds:schemaRef ds:uri="de2c8692-12bb-41e5-95f2-5fa9dd55e6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01A3B3-A0D3-4C9A-BE11-CDD3901E0B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8DFDB9-7F58-4527-8594-2F59A278FABB}">
  <ds:schemaRefs>
    <ds:schemaRef ds:uri="http://purl.org/dc/terms/"/>
    <ds:schemaRef ds:uri="de2c8692-12bb-41e5-95f2-5fa9dd55e659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d97feb40-a775-4a81-93f9-b0f55d3419bf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Merker_CBRN Presentation</Template>
  <TotalTime>0</TotalTime>
  <Words>528</Words>
  <Application>Microsoft Office PowerPoint</Application>
  <PresentationFormat>Widescreen</PresentationFormat>
  <Paragraphs>81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Office Theme</vt:lpstr>
      <vt:lpstr>PowerPoint Presentation</vt:lpstr>
      <vt:lpstr>CRSI Logic Model</vt:lpstr>
      <vt:lpstr>Community Research Scholar Initiative -Project Background-</vt:lpstr>
      <vt:lpstr>The Centers &amp; Circle Health – Data Journey</vt:lpstr>
      <vt:lpstr>Research Projects &amp; Partnerships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</dc:creator>
  <cp:lastModifiedBy>Joshua</cp:lastModifiedBy>
  <cp:revision>1</cp:revision>
  <dcterms:created xsi:type="dcterms:W3CDTF">2020-06-11T19:06:48Z</dcterms:created>
  <dcterms:modified xsi:type="dcterms:W3CDTF">2020-06-11T19:07:11Z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0x010100FE9F6290DCC4824581B3D32035A82029</vt:lpwstr>
  </property>
</Properties>
</file>