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1" r:id="rId3"/>
    <p:sldId id="257" r:id="rId4"/>
    <p:sldId id="265" r:id="rId5"/>
    <p:sldId id="263" r:id="rId6"/>
    <p:sldId id="260" r:id="rId7"/>
    <p:sldId id="269" r:id="rId8"/>
    <p:sldId id="270" r:id="rId9"/>
    <p:sldId id="266" r:id="rId10"/>
    <p:sldId id="267" r:id="rId11"/>
    <p:sldId id="268"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04E"/>
    <a:srgbClr val="193F61"/>
    <a:srgbClr val="6A6A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74780" autoAdjust="0"/>
  </p:normalViewPr>
  <p:slideViewPr>
    <p:cSldViewPr snapToGrid="0">
      <p:cViewPr varScale="1">
        <p:scale>
          <a:sx n="54" d="100"/>
          <a:sy n="54" d="100"/>
        </p:scale>
        <p:origin x="111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F07A6-41EB-40FB-8852-656162A43062}" type="datetimeFigureOut">
              <a:rPr lang="en-US" smtClean="0"/>
              <a:t>7/8/2021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D578C-5F20-42A2-9A52-1E535D20116F}" type="slidenum">
              <a:rPr lang="en-US" smtClean="0"/>
              <a:t>‹#›</a:t>
            </a:fld>
            <a:endParaRPr lang="en-US"/>
          </a:p>
        </p:txBody>
      </p:sp>
    </p:spTree>
    <p:extLst>
      <p:ext uri="{BB962C8B-B14F-4D97-AF65-F5344CB8AC3E}">
        <p14:creationId xmlns:p14="http://schemas.microsoft.com/office/powerpoint/2010/main" val="523558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D578C-5F20-42A2-9A52-1E535D20116F}" type="slidenum">
              <a:rPr lang="en-US" smtClean="0"/>
              <a:t>3</a:t>
            </a:fld>
            <a:endParaRPr lang="en-US"/>
          </a:p>
        </p:txBody>
      </p:sp>
    </p:spTree>
    <p:extLst>
      <p:ext uri="{BB962C8B-B14F-4D97-AF65-F5344CB8AC3E}">
        <p14:creationId xmlns:p14="http://schemas.microsoft.com/office/powerpoint/2010/main" val="286463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D578C-5F20-42A2-9A52-1E535D20116F}" type="slidenum">
              <a:rPr lang="en-US" smtClean="0"/>
              <a:t>4</a:t>
            </a:fld>
            <a:endParaRPr lang="en-US"/>
          </a:p>
        </p:txBody>
      </p:sp>
    </p:spTree>
    <p:extLst>
      <p:ext uri="{BB962C8B-B14F-4D97-AF65-F5344CB8AC3E}">
        <p14:creationId xmlns:p14="http://schemas.microsoft.com/office/powerpoint/2010/main" val="1861068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D578C-5F20-42A2-9A52-1E535D20116F}" type="slidenum">
              <a:rPr lang="en-US" smtClean="0"/>
              <a:t>5</a:t>
            </a:fld>
            <a:endParaRPr lang="en-US"/>
          </a:p>
        </p:txBody>
      </p:sp>
    </p:spTree>
    <p:extLst>
      <p:ext uri="{BB962C8B-B14F-4D97-AF65-F5344CB8AC3E}">
        <p14:creationId xmlns:p14="http://schemas.microsoft.com/office/powerpoint/2010/main" val="1756346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D578C-5F20-42A2-9A52-1E535D20116F}" type="slidenum">
              <a:rPr lang="en-US" smtClean="0"/>
              <a:t>6</a:t>
            </a:fld>
            <a:endParaRPr lang="en-US"/>
          </a:p>
        </p:txBody>
      </p:sp>
    </p:spTree>
    <p:extLst>
      <p:ext uri="{BB962C8B-B14F-4D97-AF65-F5344CB8AC3E}">
        <p14:creationId xmlns:p14="http://schemas.microsoft.com/office/powerpoint/2010/main" val="4243647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D578C-5F20-42A2-9A52-1E535D20116F}" type="slidenum">
              <a:rPr lang="en-US" smtClean="0"/>
              <a:t>7</a:t>
            </a:fld>
            <a:endParaRPr lang="en-US"/>
          </a:p>
        </p:txBody>
      </p:sp>
    </p:spTree>
    <p:extLst>
      <p:ext uri="{BB962C8B-B14F-4D97-AF65-F5344CB8AC3E}">
        <p14:creationId xmlns:p14="http://schemas.microsoft.com/office/powerpoint/2010/main" val="2558238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1D578C-5F20-42A2-9A52-1E535D20116F}" type="slidenum">
              <a:rPr lang="en-US" smtClean="0"/>
              <a:t>9</a:t>
            </a:fld>
            <a:endParaRPr lang="en-US"/>
          </a:p>
        </p:txBody>
      </p:sp>
    </p:spTree>
    <p:extLst>
      <p:ext uri="{BB962C8B-B14F-4D97-AF65-F5344CB8AC3E}">
        <p14:creationId xmlns:p14="http://schemas.microsoft.com/office/powerpoint/2010/main" val="4281513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20ECE93-84DB-42E8-95CE-FA491D9C96B1}"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39E4A-5C22-49E1-8F6B-067F8AD51057}" type="slidenum">
              <a:rPr lang="en-US" smtClean="0"/>
              <a:t>‹#›</a:t>
            </a:fld>
            <a:endParaRPr lang="en-US"/>
          </a:p>
        </p:txBody>
      </p:sp>
      <p:grpSp>
        <p:nvGrpSpPr>
          <p:cNvPr id="9" name="Group 8"/>
          <p:cNvGrpSpPr/>
          <p:nvPr userDrawn="1"/>
        </p:nvGrpSpPr>
        <p:grpSpPr>
          <a:xfrm>
            <a:off x="1133061" y="504489"/>
            <a:ext cx="3677478" cy="4534650"/>
            <a:chOff x="1083548" y="668103"/>
            <a:chExt cx="3297533" cy="4210068"/>
          </a:xfrm>
        </p:grpSpPr>
        <p:cxnSp>
          <p:nvCxnSpPr>
            <p:cNvPr id="10" name="Straight Connector 9"/>
            <p:cNvCxnSpPr/>
            <p:nvPr/>
          </p:nvCxnSpPr>
          <p:spPr>
            <a:xfrm flipH="1" flipV="1">
              <a:off x="1103645" y="693701"/>
              <a:ext cx="2594148" cy="0"/>
            </a:xfrm>
            <a:prstGeom prst="line">
              <a:avLst/>
            </a:prstGeom>
            <a:ln w="57150">
              <a:solidFill>
                <a:srgbClr val="0A304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113692" y="668103"/>
              <a:ext cx="1674" cy="4182037"/>
            </a:xfrm>
            <a:prstGeom prst="line">
              <a:avLst/>
            </a:prstGeom>
            <a:ln w="57150">
              <a:solidFill>
                <a:srgbClr val="0A304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1083548" y="4834956"/>
              <a:ext cx="3297533" cy="15184"/>
            </a:xfrm>
            <a:prstGeom prst="line">
              <a:avLst/>
            </a:prstGeom>
            <a:ln w="57150">
              <a:solidFill>
                <a:srgbClr val="0A30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361878" y="2227668"/>
              <a:ext cx="1674" cy="2650503"/>
            </a:xfrm>
            <a:prstGeom prst="line">
              <a:avLst/>
            </a:prstGeom>
            <a:ln w="57150">
              <a:solidFill>
                <a:srgbClr val="0A304E"/>
              </a:solidFill>
            </a:ln>
          </p:spPr>
          <p:style>
            <a:lnRef idx="1">
              <a:schemeClr val="accent1"/>
            </a:lnRef>
            <a:fillRef idx="0">
              <a:schemeClr val="accent1"/>
            </a:fillRef>
            <a:effectRef idx="0">
              <a:schemeClr val="accent1"/>
            </a:effectRef>
            <a:fontRef idx="minor">
              <a:schemeClr val="tx1"/>
            </a:fontRef>
          </p:style>
        </p:cxnSp>
      </p:grpSp>
      <p:pic>
        <p:nvPicPr>
          <p:cNvPr id="14" name="Picture 2" descr="Image result for cwru cleveland "/>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63407" y="757554"/>
            <a:ext cx="3029080" cy="403877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0" y="5355771"/>
            <a:ext cx="12192000" cy="1502229"/>
            <a:chOff x="0" y="5355771"/>
            <a:chExt cx="12192000" cy="1502229"/>
          </a:xfrm>
        </p:grpSpPr>
        <p:sp>
          <p:nvSpPr>
            <p:cNvPr id="16" name="Rectangle 15"/>
            <p:cNvSpPr/>
            <p:nvPr/>
          </p:nvSpPr>
          <p:spPr>
            <a:xfrm>
              <a:off x="0" y="5355771"/>
              <a:ext cx="12192000" cy="1502229"/>
            </a:xfrm>
            <a:prstGeom prst="rect">
              <a:avLst/>
            </a:prstGeom>
            <a:solidFill>
              <a:srgbClr val="0A3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306" y="5513879"/>
              <a:ext cx="4132696" cy="1186011"/>
            </a:xfrm>
            <a:prstGeom prst="rect">
              <a:avLst/>
            </a:prstGeom>
          </p:spPr>
        </p:pic>
      </p:grpSp>
    </p:spTree>
    <p:extLst>
      <p:ext uri="{BB962C8B-B14F-4D97-AF65-F5344CB8AC3E}">
        <p14:creationId xmlns:p14="http://schemas.microsoft.com/office/powerpoint/2010/main" val="276806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CE93-84DB-42E8-95CE-FA491D9C96B1}"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39E4A-5C22-49E1-8F6B-067F8AD51057}" type="slidenum">
              <a:rPr lang="en-US" smtClean="0"/>
              <a:t>‹#›</a:t>
            </a:fld>
            <a:endParaRPr lang="en-US"/>
          </a:p>
        </p:txBody>
      </p:sp>
    </p:spTree>
    <p:extLst>
      <p:ext uri="{BB962C8B-B14F-4D97-AF65-F5344CB8AC3E}">
        <p14:creationId xmlns:p14="http://schemas.microsoft.com/office/powerpoint/2010/main" val="1643815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CE93-84DB-42E8-95CE-FA491D9C96B1}"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39E4A-5C22-49E1-8F6B-067F8AD51057}" type="slidenum">
              <a:rPr lang="en-US" smtClean="0"/>
              <a:t>‹#›</a:t>
            </a:fld>
            <a:endParaRPr lang="en-US"/>
          </a:p>
        </p:txBody>
      </p:sp>
    </p:spTree>
    <p:extLst>
      <p:ext uri="{BB962C8B-B14F-4D97-AF65-F5344CB8AC3E}">
        <p14:creationId xmlns:p14="http://schemas.microsoft.com/office/powerpoint/2010/main" val="91846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20ECE93-84DB-42E8-95CE-FA491D9C96B1}"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39E4A-5C22-49E1-8F6B-067F8AD51057}" type="slidenum">
              <a:rPr lang="en-US" smtClean="0"/>
              <a:t>‹#›</a:t>
            </a:fld>
            <a:endParaRPr lang="en-US"/>
          </a:p>
        </p:txBody>
      </p:sp>
      <p:grpSp>
        <p:nvGrpSpPr>
          <p:cNvPr id="7" name="Group 6"/>
          <p:cNvGrpSpPr/>
          <p:nvPr userDrawn="1"/>
        </p:nvGrpSpPr>
        <p:grpSpPr>
          <a:xfrm>
            <a:off x="0" y="5993296"/>
            <a:ext cx="12192000" cy="864704"/>
            <a:chOff x="0" y="5993296"/>
            <a:chExt cx="12192000" cy="864704"/>
          </a:xfrm>
        </p:grpSpPr>
        <p:sp>
          <p:nvSpPr>
            <p:cNvPr id="8" name="Rectangle 7"/>
            <p:cNvSpPr/>
            <p:nvPr/>
          </p:nvSpPr>
          <p:spPr>
            <a:xfrm>
              <a:off x="0" y="5993296"/>
              <a:ext cx="12192000" cy="864704"/>
            </a:xfrm>
            <a:prstGeom prst="rect">
              <a:avLst/>
            </a:prstGeom>
            <a:solidFill>
              <a:srgbClr val="0A3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077660"/>
              <a:ext cx="2425148" cy="695975"/>
            </a:xfrm>
            <a:prstGeom prst="rect">
              <a:avLst/>
            </a:prstGeom>
          </p:spPr>
        </p:pic>
      </p:grpSp>
    </p:spTree>
    <p:extLst>
      <p:ext uri="{BB962C8B-B14F-4D97-AF65-F5344CB8AC3E}">
        <p14:creationId xmlns:p14="http://schemas.microsoft.com/office/powerpoint/2010/main" val="4071630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0ECE93-84DB-42E8-95CE-FA491D9C96B1}"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39E4A-5C22-49E1-8F6B-067F8AD51057}" type="slidenum">
              <a:rPr lang="en-US" smtClean="0"/>
              <a:t>‹#›</a:t>
            </a:fld>
            <a:endParaRPr lang="en-US"/>
          </a:p>
        </p:txBody>
      </p:sp>
      <p:grpSp>
        <p:nvGrpSpPr>
          <p:cNvPr id="7" name="Group 6"/>
          <p:cNvGrpSpPr/>
          <p:nvPr userDrawn="1"/>
        </p:nvGrpSpPr>
        <p:grpSpPr>
          <a:xfrm>
            <a:off x="0" y="5993296"/>
            <a:ext cx="12192000" cy="864704"/>
            <a:chOff x="0" y="5993296"/>
            <a:chExt cx="12192000" cy="864704"/>
          </a:xfrm>
        </p:grpSpPr>
        <p:sp>
          <p:nvSpPr>
            <p:cNvPr id="8" name="Rectangle 7"/>
            <p:cNvSpPr/>
            <p:nvPr/>
          </p:nvSpPr>
          <p:spPr>
            <a:xfrm>
              <a:off x="0" y="5993296"/>
              <a:ext cx="12192000" cy="864704"/>
            </a:xfrm>
            <a:prstGeom prst="rect">
              <a:avLst/>
            </a:prstGeom>
            <a:solidFill>
              <a:srgbClr val="0A3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077660"/>
              <a:ext cx="2425148" cy="695975"/>
            </a:xfrm>
            <a:prstGeom prst="rect">
              <a:avLst/>
            </a:prstGeom>
          </p:spPr>
        </p:pic>
      </p:grpSp>
    </p:spTree>
    <p:extLst>
      <p:ext uri="{BB962C8B-B14F-4D97-AF65-F5344CB8AC3E}">
        <p14:creationId xmlns:p14="http://schemas.microsoft.com/office/powerpoint/2010/main" val="546917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0ECE93-84DB-42E8-95CE-FA491D9C96B1}" type="datetimeFigureOut">
              <a:rPr lang="en-US" smtClean="0"/>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39E4A-5C22-49E1-8F6B-067F8AD51057}" type="slidenum">
              <a:rPr lang="en-US" smtClean="0"/>
              <a:t>‹#›</a:t>
            </a:fld>
            <a:endParaRPr lang="en-US"/>
          </a:p>
        </p:txBody>
      </p:sp>
      <p:grpSp>
        <p:nvGrpSpPr>
          <p:cNvPr id="8" name="Group 7"/>
          <p:cNvGrpSpPr/>
          <p:nvPr userDrawn="1"/>
        </p:nvGrpSpPr>
        <p:grpSpPr>
          <a:xfrm>
            <a:off x="0" y="5993296"/>
            <a:ext cx="12192000" cy="864704"/>
            <a:chOff x="0" y="5993296"/>
            <a:chExt cx="12192000" cy="864704"/>
          </a:xfrm>
        </p:grpSpPr>
        <p:sp>
          <p:nvSpPr>
            <p:cNvPr id="9" name="Rectangle 8"/>
            <p:cNvSpPr/>
            <p:nvPr/>
          </p:nvSpPr>
          <p:spPr>
            <a:xfrm>
              <a:off x="0" y="5993296"/>
              <a:ext cx="12192000" cy="864704"/>
            </a:xfrm>
            <a:prstGeom prst="rect">
              <a:avLst/>
            </a:prstGeom>
            <a:solidFill>
              <a:srgbClr val="0A3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077660"/>
              <a:ext cx="2425148" cy="695975"/>
            </a:xfrm>
            <a:prstGeom prst="rect">
              <a:avLst/>
            </a:prstGeom>
          </p:spPr>
        </p:pic>
      </p:grpSp>
    </p:spTree>
    <p:extLst>
      <p:ext uri="{BB962C8B-B14F-4D97-AF65-F5344CB8AC3E}">
        <p14:creationId xmlns:p14="http://schemas.microsoft.com/office/powerpoint/2010/main" val="2767820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0ECE93-84DB-42E8-95CE-FA491D9C96B1}" type="datetimeFigureOut">
              <a:rPr lang="en-US" smtClean="0"/>
              <a:t>7/8/2021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939E4A-5C22-49E1-8F6B-067F8AD51057}" type="slidenum">
              <a:rPr lang="en-US" smtClean="0"/>
              <a:t>‹#›</a:t>
            </a:fld>
            <a:endParaRPr lang="en-US"/>
          </a:p>
        </p:txBody>
      </p:sp>
      <p:grpSp>
        <p:nvGrpSpPr>
          <p:cNvPr id="10" name="Group 9"/>
          <p:cNvGrpSpPr/>
          <p:nvPr userDrawn="1"/>
        </p:nvGrpSpPr>
        <p:grpSpPr>
          <a:xfrm>
            <a:off x="0" y="5993296"/>
            <a:ext cx="12192000" cy="864704"/>
            <a:chOff x="0" y="5993296"/>
            <a:chExt cx="12192000" cy="864704"/>
          </a:xfrm>
        </p:grpSpPr>
        <p:sp>
          <p:nvSpPr>
            <p:cNvPr id="11" name="Rectangle 10"/>
            <p:cNvSpPr/>
            <p:nvPr/>
          </p:nvSpPr>
          <p:spPr>
            <a:xfrm>
              <a:off x="0" y="5993296"/>
              <a:ext cx="12192000" cy="864704"/>
            </a:xfrm>
            <a:prstGeom prst="rect">
              <a:avLst/>
            </a:prstGeom>
            <a:solidFill>
              <a:srgbClr val="0A3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077660"/>
              <a:ext cx="2425148" cy="695975"/>
            </a:xfrm>
            <a:prstGeom prst="rect">
              <a:avLst/>
            </a:prstGeom>
          </p:spPr>
        </p:pic>
      </p:grpSp>
    </p:spTree>
    <p:extLst>
      <p:ext uri="{BB962C8B-B14F-4D97-AF65-F5344CB8AC3E}">
        <p14:creationId xmlns:p14="http://schemas.microsoft.com/office/powerpoint/2010/main" val="2325469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0ECE93-84DB-42E8-95CE-FA491D9C96B1}" type="datetimeFigureOut">
              <a:rPr lang="en-US" smtClean="0"/>
              <a:t>7/8/2021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939E4A-5C22-49E1-8F6B-067F8AD51057}" type="slidenum">
              <a:rPr lang="en-US" smtClean="0"/>
              <a:t>‹#›</a:t>
            </a:fld>
            <a:endParaRPr lang="en-US"/>
          </a:p>
        </p:txBody>
      </p:sp>
      <p:grpSp>
        <p:nvGrpSpPr>
          <p:cNvPr id="6" name="Group 5"/>
          <p:cNvGrpSpPr/>
          <p:nvPr userDrawn="1"/>
        </p:nvGrpSpPr>
        <p:grpSpPr>
          <a:xfrm>
            <a:off x="0" y="5993296"/>
            <a:ext cx="12192000" cy="864704"/>
            <a:chOff x="0" y="5993296"/>
            <a:chExt cx="12192000" cy="864704"/>
          </a:xfrm>
        </p:grpSpPr>
        <p:sp>
          <p:nvSpPr>
            <p:cNvPr id="7" name="Rectangle 6"/>
            <p:cNvSpPr/>
            <p:nvPr/>
          </p:nvSpPr>
          <p:spPr>
            <a:xfrm>
              <a:off x="0" y="5993296"/>
              <a:ext cx="12192000" cy="864704"/>
            </a:xfrm>
            <a:prstGeom prst="rect">
              <a:avLst/>
            </a:prstGeom>
            <a:solidFill>
              <a:srgbClr val="0A3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6077660"/>
              <a:ext cx="2425148" cy="695975"/>
            </a:xfrm>
            <a:prstGeom prst="rect">
              <a:avLst/>
            </a:prstGeom>
          </p:spPr>
        </p:pic>
      </p:grpSp>
    </p:spTree>
    <p:extLst>
      <p:ext uri="{BB962C8B-B14F-4D97-AF65-F5344CB8AC3E}">
        <p14:creationId xmlns:p14="http://schemas.microsoft.com/office/powerpoint/2010/main" val="250548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ECE93-84DB-42E8-95CE-FA491D9C96B1}" type="datetimeFigureOut">
              <a:rPr lang="en-US" smtClean="0"/>
              <a:t>7/8/2021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939E4A-5C22-49E1-8F6B-067F8AD51057}" type="slidenum">
              <a:rPr lang="en-US" smtClean="0"/>
              <a:t>‹#›</a:t>
            </a:fld>
            <a:endParaRPr lang="en-US"/>
          </a:p>
        </p:txBody>
      </p:sp>
    </p:spTree>
    <p:extLst>
      <p:ext uri="{BB962C8B-B14F-4D97-AF65-F5344CB8AC3E}">
        <p14:creationId xmlns:p14="http://schemas.microsoft.com/office/powerpoint/2010/main" val="15244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0ECE93-84DB-42E8-95CE-FA491D9C96B1}" type="datetimeFigureOut">
              <a:rPr lang="en-US" smtClean="0"/>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39E4A-5C22-49E1-8F6B-067F8AD51057}" type="slidenum">
              <a:rPr lang="en-US" smtClean="0"/>
              <a:t>‹#›</a:t>
            </a:fld>
            <a:endParaRPr lang="en-US"/>
          </a:p>
        </p:txBody>
      </p:sp>
    </p:spTree>
    <p:extLst>
      <p:ext uri="{BB962C8B-B14F-4D97-AF65-F5344CB8AC3E}">
        <p14:creationId xmlns:p14="http://schemas.microsoft.com/office/powerpoint/2010/main" val="3128428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0ECE93-84DB-42E8-95CE-FA491D9C96B1}" type="datetimeFigureOut">
              <a:rPr lang="en-US" smtClean="0"/>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39E4A-5C22-49E1-8F6B-067F8AD51057}" type="slidenum">
              <a:rPr lang="en-US" smtClean="0"/>
              <a:t>‹#›</a:t>
            </a:fld>
            <a:endParaRPr lang="en-US"/>
          </a:p>
        </p:txBody>
      </p:sp>
    </p:spTree>
    <p:extLst>
      <p:ext uri="{BB962C8B-B14F-4D97-AF65-F5344CB8AC3E}">
        <p14:creationId xmlns:p14="http://schemas.microsoft.com/office/powerpoint/2010/main" val="141381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65126"/>
            <a:ext cx="10515600" cy="101641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9478" y="1465904"/>
            <a:ext cx="10870096" cy="40311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ECE93-84DB-42E8-95CE-FA491D9C96B1}" type="datetimeFigureOut">
              <a:rPr lang="en-US" smtClean="0"/>
              <a:t>7/8/2021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39E4A-5C22-49E1-8F6B-067F8AD51057}" type="slidenum">
              <a:rPr lang="en-US" smtClean="0"/>
              <a:t>‹#›</a:t>
            </a:fld>
            <a:endParaRPr lang="en-US"/>
          </a:p>
        </p:txBody>
      </p:sp>
      <p:grpSp>
        <p:nvGrpSpPr>
          <p:cNvPr id="17" name="Group 16"/>
          <p:cNvGrpSpPr/>
          <p:nvPr userDrawn="1"/>
        </p:nvGrpSpPr>
        <p:grpSpPr>
          <a:xfrm>
            <a:off x="0" y="5993296"/>
            <a:ext cx="12192000" cy="864704"/>
            <a:chOff x="0" y="5993296"/>
            <a:chExt cx="12192000" cy="864704"/>
          </a:xfrm>
        </p:grpSpPr>
        <p:sp>
          <p:nvSpPr>
            <p:cNvPr id="18" name="Rectangle 17"/>
            <p:cNvSpPr/>
            <p:nvPr/>
          </p:nvSpPr>
          <p:spPr>
            <a:xfrm>
              <a:off x="0" y="5993296"/>
              <a:ext cx="12192000" cy="864704"/>
            </a:xfrm>
            <a:prstGeom prst="rect">
              <a:avLst/>
            </a:prstGeom>
            <a:solidFill>
              <a:srgbClr val="0A3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1000" y="6077660"/>
              <a:ext cx="2425148" cy="695975"/>
            </a:xfrm>
            <a:prstGeom prst="rect">
              <a:avLst/>
            </a:prstGeom>
          </p:spPr>
        </p:pic>
      </p:grpSp>
    </p:spTree>
    <p:extLst>
      <p:ext uri="{BB962C8B-B14F-4D97-AF65-F5344CB8AC3E}">
        <p14:creationId xmlns:p14="http://schemas.microsoft.com/office/powerpoint/2010/main" val="2438900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133061" y="504489"/>
            <a:ext cx="3677478" cy="4534650"/>
            <a:chOff x="1083548" y="668103"/>
            <a:chExt cx="3297533" cy="4210068"/>
          </a:xfrm>
        </p:grpSpPr>
        <p:cxnSp>
          <p:nvCxnSpPr>
            <p:cNvPr id="7" name="Straight Connector 6"/>
            <p:cNvCxnSpPr/>
            <p:nvPr/>
          </p:nvCxnSpPr>
          <p:spPr>
            <a:xfrm flipH="1" flipV="1">
              <a:off x="1103645" y="693701"/>
              <a:ext cx="2594148" cy="0"/>
            </a:xfrm>
            <a:prstGeom prst="line">
              <a:avLst/>
            </a:prstGeom>
            <a:ln w="57150">
              <a:solidFill>
                <a:srgbClr val="0A30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113692" y="668103"/>
              <a:ext cx="1674" cy="4182037"/>
            </a:xfrm>
            <a:prstGeom prst="line">
              <a:avLst/>
            </a:prstGeom>
            <a:ln w="57150">
              <a:solidFill>
                <a:srgbClr val="0A304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1083548" y="4834956"/>
              <a:ext cx="3297533" cy="15184"/>
            </a:xfrm>
            <a:prstGeom prst="line">
              <a:avLst/>
            </a:prstGeom>
            <a:ln w="57150">
              <a:solidFill>
                <a:srgbClr val="0A304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361878" y="2227668"/>
              <a:ext cx="1674" cy="2650503"/>
            </a:xfrm>
            <a:prstGeom prst="line">
              <a:avLst/>
            </a:prstGeom>
            <a:ln w="57150">
              <a:solidFill>
                <a:srgbClr val="0A304E"/>
              </a:solidFill>
            </a:ln>
          </p:spPr>
          <p:style>
            <a:lnRef idx="1">
              <a:schemeClr val="accent1"/>
            </a:lnRef>
            <a:fillRef idx="0">
              <a:schemeClr val="accent1"/>
            </a:fillRef>
            <a:effectRef idx="0">
              <a:schemeClr val="accent1"/>
            </a:effectRef>
            <a:fontRef idx="minor">
              <a:schemeClr val="tx1"/>
            </a:fontRef>
          </p:style>
        </p:cxnSp>
      </p:grpSp>
      <p:pic>
        <p:nvPicPr>
          <p:cNvPr id="1026" name="Picture 2" descr="Image result for cwru clevelan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3407" y="757554"/>
            <a:ext cx="3029080" cy="40387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E1C1BF-DA90-4588-8242-C5155FCA0D54}"/>
              </a:ext>
            </a:extLst>
          </p:cNvPr>
          <p:cNvSpPr txBox="1"/>
          <p:nvPr/>
        </p:nvSpPr>
        <p:spPr>
          <a:xfrm>
            <a:off x="5588703" y="870012"/>
            <a:ext cx="5970023" cy="1077218"/>
          </a:xfrm>
          <a:prstGeom prst="rect">
            <a:avLst/>
          </a:prstGeom>
          <a:noFill/>
        </p:spPr>
        <p:txBody>
          <a:bodyPr wrap="square" rtlCol="0">
            <a:spAutoFit/>
          </a:bodyPr>
          <a:lstStyle/>
          <a:p>
            <a:pPr algn="ctr"/>
            <a:r>
              <a:rPr lang="en-US" sz="3200" b="1" dirty="0">
                <a:solidFill>
                  <a:srgbClr val="0A304E"/>
                </a:solidFill>
                <a:latin typeface="+mj-lt"/>
              </a:rPr>
              <a:t>Emergency Food Assistance and Food Security</a:t>
            </a:r>
          </a:p>
        </p:txBody>
      </p:sp>
      <p:sp>
        <p:nvSpPr>
          <p:cNvPr id="15" name="TextBox 14">
            <a:extLst>
              <a:ext uri="{FF2B5EF4-FFF2-40B4-BE49-F238E27FC236}">
                <a16:creationId xmlns:a16="http://schemas.microsoft.com/office/drawing/2014/main" id="{10A36297-43C2-48CC-A8DB-5D05550FB632}"/>
              </a:ext>
            </a:extLst>
          </p:cNvPr>
          <p:cNvSpPr txBox="1"/>
          <p:nvPr/>
        </p:nvSpPr>
        <p:spPr>
          <a:xfrm>
            <a:off x="5705592" y="3002132"/>
            <a:ext cx="5970023" cy="1077218"/>
          </a:xfrm>
          <a:prstGeom prst="rect">
            <a:avLst/>
          </a:prstGeom>
          <a:noFill/>
        </p:spPr>
        <p:txBody>
          <a:bodyPr wrap="square" rtlCol="0">
            <a:spAutoFit/>
          </a:bodyPr>
          <a:lstStyle/>
          <a:p>
            <a:pPr algn="ctr"/>
            <a:r>
              <a:rPr lang="en-US" sz="3200" dirty="0">
                <a:solidFill>
                  <a:srgbClr val="0A304E"/>
                </a:solidFill>
                <a:latin typeface="+mj-lt"/>
              </a:rPr>
              <a:t>Owusua Yamoah, Ph.D., MA</a:t>
            </a:r>
          </a:p>
          <a:p>
            <a:pPr algn="ctr"/>
            <a:r>
              <a:rPr lang="en-US" sz="3200" dirty="0">
                <a:solidFill>
                  <a:srgbClr val="0A304E"/>
                </a:solidFill>
                <a:latin typeface="+mj-lt"/>
              </a:rPr>
              <a:t>07/09/2021</a:t>
            </a:r>
          </a:p>
        </p:txBody>
      </p:sp>
    </p:spTree>
    <p:extLst>
      <p:ext uri="{BB962C8B-B14F-4D97-AF65-F5344CB8AC3E}">
        <p14:creationId xmlns:p14="http://schemas.microsoft.com/office/powerpoint/2010/main" val="3779899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E8829-2E2F-4126-8A91-4359C08BFB03}"/>
              </a:ext>
            </a:extLst>
          </p:cNvPr>
          <p:cNvSpPr>
            <a:spLocks noGrp="1"/>
          </p:cNvSpPr>
          <p:nvPr>
            <p:ph type="title"/>
          </p:nvPr>
        </p:nvSpPr>
        <p:spPr/>
        <p:txBody>
          <a:bodyPr/>
          <a:lstStyle/>
          <a:p>
            <a:r>
              <a:rPr lang="en-US" b="1" dirty="0"/>
              <a:t>Community Partner</a:t>
            </a:r>
          </a:p>
        </p:txBody>
      </p:sp>
      <p:sp>
        <p:nvSpPr>
          <p:cNvPr id="5" name="Content Placeholder 4">
            <a:extLst>
              <a:ext uri="{FF2B5EF4-FFF2-40B4-BE49-F238E27FC236}">
                <a16:creationId xmlns:a16="http://schemas.microsoft.com/office/drawing/2014/main" id="{895350E9-4E1E-48E1-937C-D5AD096854F0}"/>
              </a:ext>
            </a:extLst>
          </p:cNvPr>
          <p:cNvSpPr>
            <a:spLocks noGrp="1"/>
          </p:cNvSpPr>
          <p:nvPr>
            <p:ph idx="1"/>
          </p:nvPr>
        </p:nvSpPr>
        <p:spPr/>
        <p:txBody>
          <a:bodyPr/>
          <a:lstStyle/>
          <a:p>
            <a:pPr marL="0" indent="0">
              <a:buNone/>
            </a:pPr>
            <a:r>
              <a:rPr lang="en-US" dirty="0"/>
              <a:t>The Greater Cleveland Food Bank is our community partner. Their role will include:</a:t>
            </a:r>
          </a:p>
          <a:p>
            <a:pPr lvl="1"/>
            <a:r>
              <a:rPr lang="en-US" dirty="0"/>
              <a:t>Provide pantry use data for food pantries in the Cleveland area</a:t>
            </a:r>
          </a:p>
          <a:p>
            <a:pPr lvl="1"/>
            <a:r>
              <a:rPr lang="en-US" dirty="0"/>
              <a:t>Connect researchers to food pantry sites and managers </a:t>
            </a:r>
          </a:p>
          <a:p>
            <a:pPr lvl="1"/>
            <a:r>
              <a:rPr lang="en-US" dirty="0"/>
              <a:t>Assist in dissemination of study findings</a:t>
            </a:r>
          </a:p>
          <a:p>
            <a:pPr lvl="1"/>
            <a:endParaRPr lang="en-US" dirty="0"/>
          </a:p>
        </p:txBody>
      </p:sp>
    </p:spTree>
    <p:extLst>
      <p:ext uri="{BB962C8B-B14F-4D97-AF65-F5344CB8AC3E}">
        <p14:creationId xmlns:p14="http://schemas.microsoft.com/office/powerpoint/2010/main" val="496361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EF3AC6-3E1A-4489-ACA2-12E2E625E1CD}"/>
              </a:ext>
            </a:extLst>
          </p:cNvPr>
          <p:cNvSpPr>
            <a:spLocks noGrp="1"/>
          </p:cNvSpPr>
          <p:nvPr>
            <p:ph type="title"/>
          </p:nvPr>
        </p:nvSpPr>
        <p:spPr>
          <a:xfrm>
            <a:off x="640080" y="325369"/>
            <a:ext cx="4368602" cy="1956841"/>
          </a:xfrm>
        </p:spPr>
        <p:txBody>
          <a:bodyPr anchor="b">
            <a:normAutofit/>
          </a:bodyPr>
          <a:lstStyle/>
          <a:p>
            <a:r>
              <a:rPr lang="en-US" sz="5400" b="1" dirty="0"/>
              <a:t> Study Timeline</a:t>
            </a:r>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7AA9553-46D9-4C2A-B1BA-60389BDA8080}"/>
              </a:ext>
            </a:extLst>
          </p:cNvPr>
          <p:cNvSpPr>
            <a:spLocks noGrp="1"/>
          </p:cNvSpPr>
          <p:nvPr>
            <p:ph idx="1"/>
          </p:nvPr>
        </p:nvSpPr>
        <p:spPr>
          <a:xfrm>
            <a:off x="640080" y="2872899"/>
            <a:ext cx="4243589" cy="3320668"/>
          </a:xfrm>
        </p:spPr>
        <p:txBody>
          <a:bodyPr>
            <a:normAutofit lnSpcReduction="10000"/>
          </a:bodyPr>
          <a:lstStyle/>
          <a:p>
            <a:r>
              <a:rPr lang="en-US" sz="2200" dirty="0"/>
              <a:t>We are currently waiting for the IRB approval for the study. We anticipate that this stage will be completed by mid-July. </a:t>
            </a:r>
          </a:p>
          <a:p>
            <a:r>
              <a:rPr lang="en-US" sz="2200" dirty="0"/>
              <a:t>We will begin analysis of the secondary data provided by the GCFB immediately following the  IRB approval.</a:t>
            </a:r>
          </a:p>
          <a:p>
            <a:r>
              <a:rPr lang="en-US" sz="2200" dirty="0"/>
              <a:t>Primary data collection will begin in September 2021.</a:t>
            </a:r>
          </a:p>
          <a:p>
            <a:endParaRPr lang="en-US" sz="2200" dirty="0"/>
          </a:p>
        </p:txBody>
      </p:sp>
      <p:pic>
        <p:nvPicPr>
          <p:cNvPr id="7" name="Picture 6" descr="Calendar">
            <a:extLst>
              <a:ext uri="{FF2B5EF4-FFF2-40B4-BE49-F238E27FC236}">
                <a16:creationId xmlns:a16="http://schemas.microsoft.com/office/drawing/2014/main" id="{2AE2B1C5-2584-47D8-B9EE-744A074512D8}"/>
              </a:ext>
            </a:extLst>
          </p:cNvPr>
          <p:cNvPicPr>
            <a:picLocks noChangeAspect="1"/>
          </p:cNvPicPr>
          <p:nvPr/>
        </p:nvPicPr>
        <p:blipFill rotWithShape="1">
          <a:blip r:embed="rId2"/>
          <a:srcRect l="16524" r="1652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51694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DB8E8C-4799-4E18-8B97-B5E55C325F2D}"/>
              </a:ext>
            </a:extLst>
          </p:cNvPr>
          <p:cNvSpPr>
            <a:spLocks noGrp="1"/>
          </p:cNvSpPr>
          <p:nvPr>
            <p:ph type="title"/>
          </p:nvPr>
        </p:nvSpPr>
        <p:spPr/>
        <p:txBody>
          <a:bodyPr/>
          <a:lstStyle/>
          <a:p>
            <a:pPr algn="ctr"/>
            <a:r>
              <a:rPr lang="en-US" dirty="0"/>
              <a:t>Thank you!</a:t>
            </a:r>
            <a:br>
              <a:rPr lang="en-US" dirty="0"/>
            </a:br>
            <a:endParaRPr lang="en-US" dirty="0"/>
          </a:p>
        </p:txBody>
      </p:sp>
      <p:sp>
        <p:nvSpPr>
          <p:cNvPr id="5" name="Text Placeholder 4">
            <a:extLst>
              <a:ext uri="{FF2B5EF4-FFF2-40B4-BE49-F238E27FC236}">
                <a16:creationId xmlns:a16="http://schemas.microsoft.com/office/drawing/2014/main" id="{505C13FD-E78E-4CA5-96B5-99A1FEFB8CB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6199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A304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8986" y="3032609"/>
            <a:ext cx="10051498" cy="1132852"/>
          </a:xfrm>
        </p:spPr>
        <p:txBody>
          <a:bodyPr>
            <a:normAutofit/>
          </a:bodyPr>
          <a:lstStyle/>
          <a:p>
            <a:r>
              <a:rPr lang="en-US" sz="5400" b="1" dirty="0">
                <a:solidFill>
                  <a:schemeClr val="bg1"/>
                </a:solidFill>
                <a:latin typeface="Titillium Web" panose="00000500000000000000" pitchFamily="2" charset="0"/>
              </a:rPr>
              <a:t>Introduction</a:t>
            </a:r>
          </a:p>
        </p:txBody>
      </p:sp>
    </p:spTree>
    <p:extLst>
      <p:ext uri="{BB962C8B-B14F-4D97-AF65-F5344CB8AC3E}">
        <p14:creationId xmlns:p14="http://schemas.microsoft.com/office/powerpoint/2010/main" val="3077693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45" y="286188"/>
            <a:ext cx="10907743" cy="854431"/>
          </a:xfrm>
        </p:spPr>
        <p:txBody>
          <a:bodyPr>
            <a:normAutofit fontScale="90000"/>
          </a:bodyPr>
          <a:lstStyle/>
          <a:p>
            <a:r>
              <a:rPr lang="en-US" sz="4000" b="1" dirty="0">
                <a:solidFill>
                  <a:srgbClr val="0A304E"/>
                </a:solidFill>
                <a:latin typeface="Titillium Web" panose="00000500000000000000" pitchFamily="2" charset="0"/>
              </a:rPr>
              <a:t>Owusua Yamoah, PhD MA</a:t>
            </a:r>
            <a:br>
              <a:rPr lang="en-US" sz="4000" b="1" dirty="0">
                <a:solidFill>
                  <a:srgbClr val="0A304E"/>
                </a:solidFill>
                <a:latin typeface="Titillium Web" panose="00000500000000000000" pitchFamily="2" charset="0"/>
              </a:rPr>
            </a:br>
            <a:r>
              <a:rPr lang="en-US" sz="3100" dirty="0">
                <a:solidFill>
                  <a:srgbClr val="0A304E"/>
                </a:solidFill>
                <a:latin typeface="Titillium Web" panose="00000500000000000000" pitchFamily="2" charset="0"/>
              </a:rPr>
              <a:t>Post-Doctoral Scholar, </a:t>
            </a:r>
            <a:r>
              <a:rPr lang="en-US" sz="3100" dirty="0" err="1">
                <a:solidFill>
                  <a:srgbClr val="0A304E"/>
                </a:solidFill>
                <a:latin typeface="Titillium Web" panose="00000500000000000000" pitchFamily="2" charset="0"/>
              </a:rPr>
              <a:t>Swetland</a:t>
            </a:r>
            <a:r>
              <a:rPr lang="en-US" sz="3100" dirty="0">
                <a:solidFill>
                  <a:srgbClr val="0A304E"/>
                </a:solidFill>
                <a:latin typeface="Titillium Web" panose="00000500000000000000" pitchFamily="2" charset="0"/>
              </a:rPr>
              <a:t> Center for Environmental Health, CWRU</a:t>
            </a:r>
          </a:p>
        </p:txBody>
      </p:sp>
      <p:sp>
        <p:nvSpPr>
          <p:cNvPr id="3" name="Content Placeholder 2"/>
          <p:cNvSpPr>
            <a:spLocks noGrp="1"/>
          </p:cNvSpPr>
          <p:nvPr>
            <p:ph idx="1"/>
          </p:nvPr>
        </p:nvSpPr>
        <p:spPr>
          <a:xfrm>
            <a:off x="207427" y="1027835"/>
            <a:ext cx="6172200" cy="4843908"/>
          </a:xfrm>
        </p:spPr>
        <p:txBody>
          <a:bodyPr>
            <a:normAutofit/>
          </a:bodyPr>
          <a:lstStyle/>
          <a:p>
            <a:pPr marL="0" indent="0">
              <a:buNone/>
            </a:pPr>
            <a:r>
              <a:rPr lang="en-US" sz="2800" b="1" dirty="0">
                <a:latin typeface="Titillium Web" panose="00000500000000000000" pitchFamily="2" charset="0"/>
              </a:rPr>
              <a:t>Education:</a:t>
            </a:r>
          </a:p>
          <a:p>
            <a:pPr lvl="1"/>
            <a:r>
              <a:rPr lang="en-US" sz="2000" dirty="0">
                <a:latin typeface="Titillium Web" panose="00000500000000000000" pitchFamily="2" charset="0"/>
              </a:rPr>
              <a:t>BSc. Development Planning</a:t>
            </a:r>
          </a:p>
          <a:p>
            <a:pPr lvl="1"/>
            <a:r>
              <a:rPr lang="en-US" sz="2000" dirty="0">
                <a:latin typeface="Titillium Web" panose="00000500000000000000" pitchFamily="2" charset="0"/>
              </a:rPr>
              <a:t>MA Urban Studies</a:t>
            </a:r>
          </a:p>
          <a:p>
            <a:pPr lvl="1"/>
            <a:r>
              <a:rPr lang="en-US" sz="2000" dirty="0">
                <a:latin typeface="Titillium Web" panose="00000500000000000000" pitchFamily="2" charset="0"/>
              </a:rPr>
              <a:t>Graduate Certificates in Urban Planning and Local Government Management</a:t>
            </a:r>
          </a:p>
          <a:p>
            <a:pPr lvl="1"/>
            <a:r>
              <a:rPr lang="en-US" sz="2000" dirty="0">
                <a:latin typeface="Titillium Web" panose="00000500000000000000" pitchFamily="2" charset="0"/>
              </a:rPr>
              <a:t>PhD in Spatially Integrated Social Science</a:t>
            </a:r>
          </a:p>
          <a:p>
            <a:pPr marL="457200" lvl="1" indent="0">
              <a:buNone/>
            </a:pPr>
            <a:endParaRPr lang="en-US" sz="2000" dirty="0">
              <a:latin typeface="Titillium Web" panose="00000500000000000000" pitchFamily="2" charset="0"/>
            </a:endParaRPr>
          </a:p>
          <a:p>
            <a:pPr marL="0" indent="0">
              <a:buNone/>
            </a:pPr>
            <a:r>
              <a:rPr lang="en-US" sz="2800" b="1" dirty="0">
                <a:latin typeface="Titillium Web" panose="00000500000000000000" pitchFamily="2" charset="0"/>
              </a:rPr>
              <a:t>Research Focus:</a:t>
            </a:r>
          </a:p>
          <a:p>
            <a:pPr lvl="1"/>
            <a:r>
              <a:rPr lang="en-US" sz="2000" dirty="0">
                <a:effectLst/>
                <a:ea typeface="Times New Roman" panose="02020603050405020304" pitchFamily="18" charset="0"/>
                <a:cs typeface="Times New Roman" panose="02020603050405020304" pitchFamily="18" charset="0"/>
              </a:rPr>
              <a:t>Food systems and Health Disparities</a:t>
            </a:r>
          </a:p>
          <a:p>
            <a:pPr lvl="1"/>
            <a:r>
              <a:rPr lang="en-US" sz="2000" dirty="0">
                <a:effectLst/>
                <a:ea typeface="Times New Roman" panose="02020603050405020304" pitchFamily="18" charset="0"/>
                <a:cs typeface="Times New Roman" panose="02020603050405020304" pitchFamily="18" charset="0"/>
              </a:rPr>
              <a:t>COVID-19 and Community Health</a:t>
            </a:r>
            <a:endParaRPr lang="en-US" sz="2000" dirty="0">
              <a:ea typeface="Times New Roman" panose="02020603050405020304" pitchFamily="18" charset="0"/>
              <a:cs typeface="Times New Roman" panose="02020603050405020304" pitchFamily="18" charset="0"/>
            </a:endParaRPr>
          </a:p>
          <a:p>
            <a:pPr lvl="1"/>
            <a:r>
              <a:rPr lang="en-US" sz="2000" dirty="0">
                <a:effectLst/>
                <a:ea typeface="Times New Roman" panose="02020603050405020304" pitchFamily="18" charset="0"/>
                <a:cs typeface="Times New Roman" panose="02020603050405020304" pitchFamily="18" charset="0"/>
              </a:rPr>
              <a:t>Geospatial Analysis for Community development and Population </a:t>
            </a:r>
            <a:endParaRPr lang="en-US" sz="2000" dirty="0"/>
          </a:p>
        </p:txBody>
      </p:sp>
      <p:grpSp>
        <p:nvGrpSpPr>
          <p:cNvPr id="4" name="Group 3"/>
          <p:cNvGrpSpPr/>
          <p:nvPr/>
        </p:nvGrpSpPr>
        <p:grpSpPr>
          <a:xfrm>
            <a:off x="0" y="5804452"/>
            <a:ext cx="12192000" cy="1053549"/>
            <a:chOff x="0" y="5736617"/>
            <a:chExt cx="12192000" cy="1121383"/>
          </a:xfrm>
        </p:grpSpPr>
        <p:sp>
          <p:nvSpPr>
            <p:cNvPr id="5" name="Rectangle 4"/>
            <p:cNvSpPr/>
            <p:nvPr/>
          </p:nvSpPr>
          <p:spPr>
            <a:xfrm>
              <a:off x="0" y="5736617"/>
              <a:ext cx="12192000" cy="1121383"/>
            </a:xfrm>
            <a:prstGeom prst="rect">
              <a:avLst/>
            </a:prstGeom>
            <a:solidFill>
              <a:srgbClr val="0A3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45" y="5879863"/>
              <a:ext cx="2762694" cy="834890"/>
            </a:xfrm>
            <a:prstGeom prst="rect">
              <a:avLst/>
            </a:prstGeom>
          </p:spPr>
        </p:pic>
      </p:grpSp>
      <p:sp>
        <p:nvSpPr>
          <p:cNvPr id="9" name="AutoShape 2">
            <a:extLst>
              <a:ext uri="{FF2B5EF4-FFF2-40B4-BE49-F238E27FC236}">
                <a16:creationId xmlns:a16="http://schemas.microsoft.com/office/drawing/2014/main" id="{A6C0438C-34D6-4112-82E1-B4EBFCB6E4F0}"/>
              </a:ext>
            </a:extLst>
          </p:cNvPr>
          <p:cNvSpPr>
            <a:spLocks noGrp="1" noChangeAspect="1" noChangeArrowheads="1"/>
          </p:cNvSpPr>
          <p:nvPr>
            <p:ph type="body" sz="half" idx="2"/>
          </p:nvPr>
        </p:nvSpPr>
        <p:spPr bwMode="auto">
          <a:xfrm>
            <a:off x="7074747" y="1235622"/>
            <a:ext cx="3932237" cy="38115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tillium Web" panose="00000500000000000000" pitchFamily="2" charset="0"/>
                <a:ea typeface="+mn-ea"/>
                <a:cs typeface="+mn-cs"/>
              </a:rPr>
              <a:t>Current Research:</a:t>
            </a:r>
          </a:p>
          <a:p>
            <a:pPr marL="514350" indent="-514350">
              <a:buFont typeface="+mj-lt"/>
              <a:buAutoNum type="arabicPeriod"/>
            </a:pPr>
            <a:r>
              <a:rPr lang="en-US" sz="2000" b="0" i="0" u="none" strike="noStrike" dirty="0">
                <a:effectLst/>
                <a:cs typeface="Calibri Light" panose="020F0302020204030204" pitchFamily="34" charset="0"/>
              </a:rPr>
              <a:t>Modeling the Future of Food in your Neighborhood </a:t>
            </a:r>
            <a:r>
              <a:rPr lang="en-US" sz="2000" dirty="0">
                <a:cs typeface="Calibri Light" panose="020F0302020204030204" pitchFamily="34" charset="0"/>
              </a:rPr>
              <a:t>Study (</a:t>
            </a:r>
            <a:r>
              <a:rPr lang="en-US" sz="2000" dirty="0" err="1">
                <a:cs typeface="Calibri Light" panose="020F0302020204030204" pitchFamily="34" charset="0"/>
              </a:rPr>
              <a:t>foodNEST</a:t>
            </a:r>
            <a:r>
              <a:rPr lang="en-US" sz="2000" b="0" i="0" u="none" strike="noStrike" dirty="0">
                <a:effectLst/>
                <a:cs typeface="Calibri Light" panose="020F0302020204030204" pitchFamily="34" charset="0"/>
              </a:rPr>
              <a:t> 2.0</a:t>
            </a:r>
            <a:r>
              <a:rPr lang="en-US" sz="2000" dirty="0">
                <a:cs typeface="Calibri Light" panose="020F0302020204030204" pitchFamily="34" charset="0"/>
              </a:rPr>
              <a:t>) </a:t>
            </a:r>
            <a:endParaRPr lang="en-US" sz="2000" dirty="0"/>
          </a:p>
          <a:p>
            <a:pPr marL="514350" indent="-514350">
              <a:buFont typeface="+mj-lt"/>
              <a:buAutoNum type="arabicPeriod"/>
            </a:pPr>
            <a:r>
              <a:rPr lang="en-US" sz="2000" dirty="0"/>
              <a:t>Food Security and COVID-19 study</a:t>
            </a:r>
          </a:p>
          <a:p>
            <a:pPr marL="514350" indent="-514350">
              <a:buFont typeface="+mj-lt"/>
              <a:buAutoNum type="arabicPeriod"/>
            </a:pPr>
            <a:r>
              <a:rPr lang="en-US" sz="2000" dirty="0"/>
              <a:t>Building Capacity for Obesity Prevention</a:t>
            </a:r>
          </a:p>
          <a:p>
            <a:pPr marL="514350" indent="-514350">
              <a:buFont typeface="+mj-lt"/>
              <a:buAutoNum type="arabicPeriod"/>
            </a:pPr>
            <a:r>
              <a:rPr lang="en-US" sz="2000" dirty="0"/>
              <a:t>Ohio COVID-19 Study</a:t>
            </a:r>
          </a:p>
          <a:p>
            <a:endParaRPr lang="en-US" dirty="0"/>
          </a:p>
        </p:txBody>
      </p:sp>
    </p:spTree>
    <p:extLst>
      <p:ext uri="{BB962C8B-B14F-4D97-AF65-F5344CB8AC3E}">
        <p14:creationId xmlns:p14="http://schemas.microsoft.com/office/powerpoint/2010/main" val="3564398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A304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8986" y="3032609"/>
            <a:ext cx="10051498" cy="1132852"/>
          </a:xfrm>
        </p:spPr>
        <p:txBody>
          <a:bodyPr>
            <a:normAutofit fontScale="90000"/>
          </a:bodyPr>
          <a:lstStyle/>
          <a:p>
            <a:r>
              <a:rPr lang="en-US" sz="5400" b="1" dirty="0">
                <a:solidFill>
                  <a:schemeClr val="bg1"/>
                </a:solidFill>
                <a:latin typeface="Titillium Web" panose="00000500000000000000" pitchFamily="2" charset="0"/>
              </a:rPr>
              <a:t>Emergency Food Assistance and Food Security</a:t>
            </a:r>
          </a:p>
        </p:txBody>
      </p:sp>
      <p:sp>
        <p:nvSpPr>
          <p:cNvPr id="3" name="TextBox 2">
            <a:extLst>
              <a:ext uri="{FF2B5EF4-FFF2-40B4-BE49-F238E27FC236}">
                <a16:creationId xmlns:a16="http://schemas.microsoft.com/office/drawing/2014/main" id="{4D9525CE-277E-495B-BAEA-335960B24832}"/>
              </a:ext>
            </a:extLst>
          </p:cNvPr>
          <p:cNvSpPr txBox="1"/>
          <p:nvPr/>
        </p:nvSpPr>
        <p:spPr>
          <a:xfrm>
            <a:off x="1531918" y="4381994"/>
            <a:ext cx="10390909" cy="1754326"/>
          </a:xfrm>
          <a:prstGeom prst="rect">
            <a:avLst/>
          </a:prstGeom>
          <a:noFill/>
        </p:spPr>
        <p:txBody>
          <a:bodyPr wrap="square" rtlCol="0">
            <a:spAutoFit/>
          </a:bodyPr>
          <a:lstStyle/>
          <a:p>
            <a:r>
              <a:rPr lang="en-US" sz="3600" dirty="0">
                <a:solidFill>
                  <a:schemeClr val="bg1"/>
                </a:solidFill>
              </a:rPr>
              <a:t>Principal Investigator: Owusua Yamoah, PHD, MA</a:t>
            </a:r>
          </a:p>
          <a:p>
            <a:r>
              <a:rPr lang="en-US" sz="3600" dirty="0">
                <a:solidFill>
                  <a:schemeClr val="bg1"/>
                </a:solidFill>
              </a:rPr>
              <a:t>Co-investigator: Darcy Freedman, PHD, MPH</a:t>
            </a:r>
          </a:p>
          <a:p>
            <a:r>
              <a:rPr lang="en-US" sz="3600" dirty="0">
                <a:solidFill>
                  <a:schemeClr val="bg1"/>
                </a:solidFill>
              </a:rPr>
              <a:t>Community Partner: Kristen </a:t>
            </a:r>
            <a:r>
              <a:rPr lang="en-US" sz="3600" dirty="0" err="1">
                <a:solidFill>
                  <a:schemeClr val="bg1"/>
                </a:solidFill>
              </a:rPr>
              <a:t>Mikelbank</a:t>
            </a:r>
            <a:r>
              <a:rPr lang="en-US" sz="3600" dirty="0">
                <a:solidFill>
                  <a:schemeClr val="bg1"/>
                </a:solidFill>
              </a:rPr>
              <a:t>, MA</a:t>
            </a:r>
          </a:p>
        </p:txBody>
      </p:sp>
    </p:spTree>
    <p:extLst>
      <p:ext uri="{BB962C8B-B14F-4D97-AF65-F5344CB8AC3E}">
        <p14:creationId xmlns:p14="http://schemas.microsoft.com/office/powerpoint/2010/main" val="988648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58E96-6EE6-4123-8B95-79775724DE18}"/>
              </a:ext>
            </a:extLst>
          </p:cNvPr>
          <p:cNvSpPr>
            <a:spLocks noGrp="1"/>
          </p:cNvSpPr>
          <p:nvPr>
            <p:ph type="title"/>
          </p:nvPr>
        </p:nvSpPr>
        <p:spPr/>
        <p:txBody>
          <a:bodyPr/>
          <a:lstStyle/>
          <a:p>
            <a:r>
              <a:rPr lang="en-US" b="1" dirty="0"/>
              <a:t>Background</a:t>
            </a:r>
          </a:p>
        </p:txBody>
      </p:sp>
      <p:sp>
        <p:nvSpPr>
          <p:cNvPr id="3" name="Content Placeholder 2">
            <a:extLst>
              <a:ext uri="{FF2B5EF4-FFF2-40B4-BE49-F238E27FC236}">
                <a16:creationId xmlns:a16="http://schemas.microsoft.com/office/drawing/2014/main" id="{B5FA1B2F-DD0F-475B-ACB1-9C5A547E36B0}"/>
              </a:ext>
            </a:extLst>
          </p:cNvPr>
          <p:cNvSpPr>
            <a:spLocks noGrp="1"/>
          </p:cNvSpPr>
          <p:nvPr>
            <p:ph idx="1"/>
          </p:nvPr>
        </p:nvSpPr>
        <p:spPr/>
        <p:txBody>
          <a:bodyPr>
            <a:normAutofit lnSpcReduction="10000"/>
          </a:bodyPr>
          <a:lstStyle/>
          <a:p>
            <a:r>
              <a:rPr lang="en-US" dirty="0"/>
              <a:t>The ability of households to meet the food needs of all members of their household, both in terms of quality and quantity and at all times continues to be a challenge for about 10.5 % of the American population.</a:t>
            </a:r>
          </a:p>
          <a:p>
            <a:endParaRPr lang="en-US" dirty="0"/>
          </a:p>
          <a:p>
            <a:r>
              <a:rPr lang="en-US" dirty="0"/>
              <a:t>Minority populations are however two times more likely to be food insecure (19.1%).</a:t>
            </a:r>
          </a:p>
          <a:p>
            <a:endParaRPr lang="en-US" dirty="0"/>
          </a:p>
          <a:p>
            <a:r>
              <a:rPr lang="en-US" dirty="0"/>
              <a:t>In Cuyahoga county, 56.0% of the African American population live in food deserts compared to 23.5% of Whites.</a:t>
            </a:r>
          </a:p>
        </p:txBody>
      </p:sp>
    </p:spTree>
    <p:extLst>
      <p:ext uri="{BB962C8B-B14F-4D97-AF65-F5344CB8AC3E}">
        <p14:creationId xmlns:p14="http://schemas.microsoft.com/office/powerpoint/2010/main" val="1774816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9453CD-74A9-427D-A15A-B4F04B7DD404}"/>
              </a:ext>
            </a:extLst>
          </p:cNvPr>
          <p:cNvSpPr>
            <a:spLocks noGrp="1"/>
          </p:cNvSpPr>
          <p:nvPr>
            <p:ph type="title"/>
          </p:nvPr>
        </p:nvSpPr>
        <p:spPr>
          <a:xfrm>
            <a:off x="381000" y="365126"/>
            <a:ext cx="11571514" cy="1016414"/>
          </a:xfrm>
        </p:spPr>
        <p:txBody>
          <a:bodyPr>
            <a:normAutofit fontScale="90000"/>
          </a:bodyPr>
          <a:lstStyle/>
          <a:p>
            <a:r>
              <a:rPr lang="en-US" b="1" dirty="0"/>
              <a:t>Food Insecurity and the distribution of Black/African American Population in Cuyahoga County</a:t>
            </a:r>
          </a:p>
        </p:txBody>
      </p:sp>
      <p:pic>
        <p:nvPicPr>
          <p:cNvPr id="8" name="Content Placeholder 7" descr="Diagram&#10;&#10;Description automatically generated">
            <a:extLst>
              <a:ext uri="{FF2B5EF4-FFF2-40B4-BE49-F238E27FC236}">
                <a16:creationId xmlns:a16="http://schemas.microsoft.com/office/drawing/2014/main" id="{752A46C7-693C-449A-A8E9-4E97A1ECA069}"/>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2916" r="1346" b="4090"/>
          <a:stretch/>
        </p:blipFill>
        <p:spPr>
          <a:xfrm>
            <a:off x="381000" y="1846218"/>
            <a:ext cx="5307281" cy="3865813"/>
          </a:xfrm>
        </p:spPr>
      </p:pic>
      <p:pic>
        <p:nvPicPr>
          <p:cNvPr id="10" name="Content Placeholder 9" descr="Map&#10;&#10;Description automatically generated with medium confidence">
            <a:extLst>
              <a:ext uri="{FF2B5EF4-FFF2-40B4-BE49-F238E27FC236}">
                <a16:creationId xmlns:a16="http://schemas.microsoft.com/office/drawing/2014/main" id="{9BA5D395-224B-4AEE-BD16-FF3C1B203162}"/>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3102" r="1328" b="3451"/>
          <a:stretch/>
        </p:blipFill>
        <p:spPr>
          <a:xfrm>
            <a:off x="6353298" y="1846218"/>
            <a:ext cx="4952011" cy="3865814"/>
          </a:xfrm>
        </p:spPr>
      </p:pic>
    </p:spTree>
    <p:extLst>
      <p:ext uri="{BB962C8B-B14F-4D97-AF65-F5344CB8AC3E}">
        <p14:creationId xmlns:p14="http://schemas.microsoft.com/office/powerpoint/2010/main" val="2097209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1B46D-0EC6-4C6C-8F0D-C743E329FE42}"/>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3100" b="1" kern="1200" dirty="0">
                <a:solidFill>
                  <a:schemeClr val="tx1"/>
                </a:solidFill>
                <a:latin typeface="+mj-lt"/>
                <a:ea typeface="+mj-ea"/>
                <a:cs typeface="+mj-cs"/>
              </a:rPr>
              <a:t>Food Insecurity and Health Outcomes</a:t>
            </a:r>
          </a:p>
        </p:txBody>
      </p:sp>
      <p:sp>
        <p:nvSpPr>
          <p:cNvPr id="3" name="Content Placeholder 2">
            <a:extLst>
              <a:ext uri="{FF2B5EF4-FFF2-40B4-BE49-F238E27FC236}">
                <a16:creationId xmlns:a16="http://schemas.microsoft.com/office/drawing/2014/main" id="{CB8A6661-85A5-43F5-9E73-E9994D9B93A1}"/>
              </a:ext>
            </a:extLst>
          </p:cNvPr>
          <p:cNvSpPr>
            <a:spLocks noGrp="1"/>
          </p:cNvSpPr>
          <p:nvPr>
            <p:ph sz="half" idx="1"/>
          </p:nvPr>
        </p:nvSpPr>
        <p:spPr>
          <a:xfrm>
            <a:off x="648931" y="2438400"/>
            <a:ext cx="3505494" cy="3785419"/>
          </a:xfrm>
        </p:spPr>
        <p:txBody>
          <a:bodyPr vert="horz" lIns="91440" tIns="45720" rIns="91440" bIns="45720" rtlCol="0">
            <a:normAutofit/>
          </a:bodyPr>
          <a:lstStyle/>
          <a:p>
            <a:r>
              <a:rPr lang="en-US" sz="2000"/>
              <a:t>The association between food insecurity and negative health outcomes such as diabetes, obesity, chronic disease and overall poor health among children and adults is one of the underlining causes of health disparities in the United States.</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2CA1B29-7AF7-49B1-B394-59FB96F1CD33}"/>
              </a:ext>
            </a:extLst>
          </p:cNvPr>
          <p:cNvPicPr>
            <a:picLocks noGrp="1"/>
          </p:cNvPicPr>
          <p:nvPr>
            <p:ph sz="half" idx="2"/>
          </p:nvPr>
        </p:nvPicPr>
        <p:blipFill>
          <a:blip r:embed="rId3"/>
          <a:stretch>
            <a:fillRect/>
          </a:stretch>
        </p:blipFill>
        <p:spPr>
          <a:xfrm>
            <a:off x="5405862" y="1072314"/>
            <a:ext cx="6019331" cy="4710126"/>
          </a:xfrm>
          <a:prstGeom prst="rect">
            <a:avLst/>
          </a:prstGeom>
          <a:effectLst/>
        </p:spPr>
      </p:pic>
      <p:pic>
        <p:nvPicPr>
          <p:cNvPr id="8" name="Picture 7">
            <a:extLst>
              <a:ext uri="{FF2B5EF4-FFF2-40B4-BE49-F238E27FC236}">
                <a16:creationId xmlns:a16="http://schemas.microsoft.com/office/drawing/2014/main" id="{CC80BA5C-E023-4A6A-B1A4-1814D0CE87CC}"/>
              </a:ext>
            </a:extLst>
          </p:cNvPr>
          <p:cNvPicPr/>
          <p:nvPr/>
        </p:nvPicPr>
        <p:blipFill>
          <a:blip r:embed="rId4">
            <a:extLst>
              <a:ext uri="{28A0092B-C50C-407E-A947-70E740481C1C}">
                <a14:useLocalDpi xmlns:a14="http://schemas.microsoft.com/office/drawing/2010/main" val="0"/>
              </a:ext>
            </a:extLst>
          </a:blip>
          <a:stretch>
            <a:fillRect/>
          </a:stretch>
        </p:blipFill>
        <p:spPr>
          <a:xfrm>
            <a:off x="6255430" y="1559130"/>
            <a:ext cx="1083521" cy="554677"/>
          </a:xfrm>
          <a:prstGeom prst="rect">
            <a:avLst/>
          </a:prstGeom>
        </p:spPr>
      </p:pic>
    </p:spTree>
    <p:extLst>
      <p:ext uri="{BB962C8B-B14F-4D97-AF65-F5344CB8AC3E}">
        <p14:creationId xmlns:p14="http://schemas.microsoft.com/office/powerpoint/2010/main" val="1978824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FA249F-50D9-42EF-AE90-AC5F8F811A01}"/>
              </a:ext>
            </a:extLst>
          </p:cNvPr>
          <p:cNvSpPr>
            <a:spLocks noGrp="1"/>
          </p:cNvSpPr>
          <p:nvPr>
            <p:ph type="title"/>
          </p:nvPr>
        </p:nvSpPr>
        <p:spPr/>
        <p:txBody>
          <a:bodyPr/>
          <a:lstStyle/>
          <a:p>
            <a:r>
              <a:rPr lang="en-US" b="1" dirty="0"/>
              <a:t>Emergency Food Assistance Programs</a:t>
            </a:r>
          </a:p>
        </p:txBody>
      </p:sp>
      <p:sp>
        <p:nvSpPr>
          <p:cNvPr id="6" name="Content Placeholder 5">
            <a:extLst>
              <a:ext uri="{FF2B5EF4-FFF2-40B4-BE49-F238E27FC236}">
                <a16:creationId xmlns:a16="http://schemas.microsoft.com/office/drawing/2014/main" id="{325C0253-65AC-4586-908A-9432B2F7933D}"/>
              </a:ext>
            </a:extLst>
          </p:cNvPr>
          <p:cNvSpPr>
            <a:spLocks noGrp="1"/>
          </p:cNvSpPr>
          <p:nvPr>
            <p:ph idx="1"/>
          </p:nvPr>
        </p:nvSpPr>
        <p:spPr>
          <a:xfrm>
            <a:off x="629478" y="1465903"/>
            <a:ext cx="10870096" cy="4353005"/>
          </a:xfrm>
        </p:spPr>
        <p:txBody>
          <a:bodyPr>
            <a:normAutofit/>
          </a:bodyPr>
          <a:lstStyle/>
          <a:p>
            <a:r>
              <a:rPr lang="en-US" dirty="0"/>
              <a:t>Food banks and food pantries have supported food insecure households over the years and remain a value resource to communities with high food insecurity.</a:t>
            </a:r>
          </a:p>
          <a:p>
            <a:r>
              <a:rPr lang="en-US" dirty="0"/>
              <a:t>Each year, Feeding America through its partner food banks distributes about 4.3 billion meals throughout the United States. </a:t>
            </a:r>
          </a:p>
          <a:p>
            <a:r>
              <a:rPr lang="en-US" dirty="0"/>
              <a:t>In 2019, the Greater Cleveland Food Bank through its partners distributed 50.1 million meals across Northeast Ohio.</a:t>
            </a:r>
          </a:p>
          <a:p>
            <a:r>
              <a:rPr lang="en-US" dirty="0"/>
              <a:t>Research into food pantry availability, accessibility, users and usage patterns within the Greater Cleveland area is critical in addressing food insecurity and health disparities in the area.</a:t>
            </a:r>
          </a:p>
        </p:txBody>
      </p:sp>
    </p:spTree>
    <p:extLst>
      <p:ext uri="{BB962C8B-B14F-4D97-AF65-F5344CB8AC3E}">
        <p14:creationId xmlns:p14="http://schemas.microsoft.com/office/powerpoint/2010/main" val="3756696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CDCE2-0873-4239-9A54-7F8C7AB6BD62}"/>
              </a:ext>
            </a:extLst>
          </p:cNvPr>
          <p:cNvSpPr>
            <a:spLocks noGrp="1"/>
          </p:cNvSpPr>
          <p:nvPr>
            <p:ph type="title"/>
          </p:nvPr>
        </p:nvSpPr>
        <p:spPr/>
        <p:txBody>
          <a:bodyPr/>
          <a:lstStyle/>
          <a:p>
            <a:r>
              <a:rPr lang="en-US" b="1" dirty="0"/>
              <a:t>Research Aims</a:t>
            </a:r>
          </a:p>
        </p:txBody>
      </p:sp>
      <p:sp>
        <p:nvSpPr>
          <p:cNvPr id="5" name="Content Placeholder 4">
            <a:extLst>
              <a:ext uri="{FF2B5EF4-FFF2-40B4-BE49-F238E27FC236}">
                <a16:creationId xmlns:a16="http://schemas.microsoft.com/office/drawing/2014/main" id="{B0FDE013-A626-4FE5-B1FC-3D41D851DB5E}"/>
              </a:ext>
            </a:extLst>
          </p:cNvPr>
          <p:cNvSpPr>
            <a:spLocks noGrp="1"/>
          </p:cNvSpPr>
          <p:nvPr>
            <p:ph idx="1"/>
          </p:nvPr>
        </p:nvSpPr>
        <p:spPr>
          <a:xfrm>
            <a:off x="629478" y="1465904"/>
            <a:ext cx="10870096" cy="4376756"/>
          </a:xfrm>
        </p:spPr>
        <p:txBody>
          <a:bodyPr>
            <a:normAutofit lnSpcReduction="10000"/>
          </a:bodyPr>
          <a:lstStyle/>
          <a:p>
            <a:pPr marL="0" indent="0">
              <a:buNone/>
            </a:pPr>
            <a:r>
              <a:rPr lang="en-US" b="1" dirty="0"/>
              <a:t>Aim 1: </a:t>
            </a:r>
            <a:r>
              <a:rPr lang="en-US" dirty="0"/>
              <a:t>Explore the spatiotemporal dynamics of emergency food assistance usage and availability. </a:t>
            </a:r>
          </a:p>
          <a:p>
            <a:pPr marL="0" indent="0">
              <a:buNone/>
            </a:pPr>
            <a:endParaRPr lang="en-US" dirty="0"/>
          </a:p>
          <a:p>
            <a:pPr marL="0" indent="0">
              <a:buNone/>
            </a:pPr>
            <a:r>
              <a:rPr lang="en-US" b="1" dirty="0"/>
              <a:t>Aim 2: </a:t>
            </a:r>
            <a:r>
              <a:rPr lang="en-US" dirty="0"/>
              <a:t>Examine household food needs, perception of food security, pantry experience and the value of food pantries among pantry users across all user typologies through in-depth interviews and photovoice. </a:t>
            </a:r>
          </a:p>
          <a:p>
            <a:pPr marL="0" indent="0">
              <a:buNone/>
            </a:pPr>
            <a:endParaRPr lang="en-US" dirty="0"/>
          </a:p>
          <a:p>
            <a:pPr marL="0" indent="0">
              <a:buNone/>
            </a:pPr>
            <a:r>
              <a:rPr lang="en-US" b="1" dirty="0"/>
              <a:t>Aim 3: </a:t>
            </a:r>
            <a:r>
              <a:rPr lang="en-US" dirty="0"/>
              <a:t>Identify the needs of the different typologies of food pantries, strategies, barriers and opportunities for addressing the food security needs in their community through interviews with food pantry managers. </a:t>
            </a:r>
          </a:p>
          <a:p>
            <a:endParaRPr lang="en-US" dirty="0"/>
          </a:p>
        </p:txBody>
      </p:sp>
    </p:spTree>
    <p:extLst>
      <p:ext uri="{BB962C8B-B14F-4D97-AF65-F5344CB8AC3E}">
        <p14:creationId xmlns:p14="http://schemas.microsoft.com/office/powerpoint/2010/main" val="2675969956"/>
      </p:ext>
    </p:extLst>
  </p:cSld>
  <p:clrMapOvr>
    <a:masterClrMapping/>
  </p:clrMapOvr>
</p:sld>
</file>

<file path=ppt/theme/theme1.xml><?xml version="1.0" encoding="utf-8"?>
<a:theme xmlns:a="http://schemas.openxmlformats.org/drawingml/2006/main" name="CWRU Swetland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WRU">
      <a:majorFont>
        <a:latin typeface="Titillium Web"/>
        <a:ea typeface=""/>
        <a:cs typeface=""/>
      </a:majorFont>
      <a:minorFont>
        <a:latin typeface="Titillium We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TotalTime>
  <Words>560</Words>
  <Application>Microsoft Office PowerPoint</Application>
  <PresentationFormat>Widescreen</PresentationFormat>
  <Paragraphs>60</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Titillium Web</vt:lpstr>
      <vt:lpstr>CWRU Swetland Center</vt:lpstr>
      <vt:lpstr>PowerPoint Presentation</vt:lpstr>
      <vt:lpstr>Introduction</vt:lpstr>
      <vt:lpstr>Owusua Yamoah, PhD MA Post-Doctoral Scholar, Swetland Center for Environmental Health, CWRU</vt:lpstr>
      <vt:lpstr>Emergency Food Assistance and Food Security</vt:lpstr>
      <vt:lpstr>Background</vt:lpstr>
      <vt:lpstr>Food Insecurity and the distribution of Black/African American Population in Cuyahoga County</vt:lpstr>
      <vt:lpstr>Food Insecurity and Health Outcomes</vt:lpstr>
      <vt:lpstr>Emergency Food Assistance Programs</vt:lpstr>
      <vt:lpstr>Research Aims</vt:lpstr>
      <vt:lpstr>Community Partner</vt:lpstr>
      <vt:lpstr> Study Timeline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Owusua Yamoah</dc:creator>
  <cp:lastModifiedBy>Owusua Yamoah</cp:lastModifiedBy>
  <cp:revision>14</cp:revision>
  <dcterms:created xsi:type="dcterms:W3CDTF">2021-07-07T18:53:57Z</dcterms:created>
  <dcterms:modified xsi:type="dcterms:W3CDTF">2021-07-08T16:21:40Z</dcterms:modified>
</cp:coreProperties>
</file>